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heme/themeOverride6.xml" ContentType="application/vnd.openxmlformats-officedocument.themeOverride+xml"/>
  <Override PartName="/ppt/notesSlides/notesSlide22.xml" ContentType="application/vnd.openxmlformats-officedocument.presentationml.notesSlide+xml"/>
  <Override PartName="/ppt/theme/themeOverride7.xml" ContentType="application/vnd.openxmlformats-officedocument.themeOverride+xml"/>
  <Override PartName="/ppt/notesSlides/notesSlide23.xml" ContentType="application/vnd.openxmlformats-officedocument.presentationml.notesSlide+xml"/>
  <Override PartName="/ppt/theme/themeOverride8.xml" ContentType="application/vnd.openxmlformats-officedocument.themeOverride+xml"/>
  <Override PartName="/ppt/notesSlides/notesSlide24.xml" ContentType="application/vnd.openxmlformats-officedocument.presentationml.notesSlide+xml"/>
  <Override PartName="/ppt/theme/themeOverride9.xml" ContentType="application/vnd.openxmlformats-officedocument.themeOverride+xml"/>
  <Override PartName="/ppt/notesSlides/notesSlide25.xml" ContentType="application/vnd.openxmlformats-officedocument.presentationml.notesSlide+xml"/>
  <Override PartName="/ppt/theme/themeOverride10.xml" ContentType="application/vnd.openxmlformats-officedocument.themeOverride+xml"/>
  <Override PartName="/ppt/notesSlides/notesSlide26.xml" ContentType="application/vnd.openxmlformats-officedocument.presentationml.notesSlide+xml"/>
  <Override PartName="/ppt/theme/themeOverride11.xml" ContentType="application/vnd.openxmlformats-officedocument.themeOverride+xml"/>
  <Override PartName="/ppt/notesSlides/notesSlide27.xml" ContentType="application/vnd.openxmlformats-officedocument.presentationml.notesSlide+xml"/>
  <Override PartName="/ppt/theme/themeOverride12.xml" ContentType="application/vnd.openxmlformats-officedocument.themeOverride+xml"/>
  <Override PartName="/ppt/notesSlides/notesSlide28.xml" ContentType="application/vnd.openxmlformats-officedocument.presentationml.notesSlide+xml"/>
  <Override PartName="/ppt/theme/themeOverride13.xml" ContentType="application/vnd.openxmlformats-officedocument.themeOverride+xml"/>
  <Override PartName="/ppt/notesSlides/notesSlide29.xml" ContentType="application/vnd.openxmlformats-officedocument.presentationml.notesSlide+xml"/>
  <Override PartName="/ppt/theme/themeOverride14.xml" ContentType="application/vnd.openxmlformats-officedocument.themeOverride+xml"/>
  <Override PartName="/ppt/notesSlides/notesSlide30.xml" ContentType="application/vnd.openxmlformats-officedocument.presentationml.notesSlide+xml"/>
  <Override PartName="/ppt/theme/themeOverride15.xml" ContentType="application/vnd.openxmlformats-officedocument.themeOverride+xml"/>
  <Override PartName="/ppt/notesSlides/notesSlide31.xml" ContentType="application/vnd.openxmlformats-officedocument.presentationml.notesSlide+xml"/>
  <Override PartName="/ppt/theme/themeOverride16.xml" ContentType="application/vnd.openxmlformats-officedocument.themeOverride+xml"/>
  <Override PartName="/ppt/notesSlides/notesSlide32.xml" ContentType="application/vnd.openxmlformats-officedocument.presentationml.notesSlide+xml"/>
  <Override PartName="/ppt/theme/themeOverride17.xml" ContentType="application/vnd.openxmlformats-officedocument.themeOverride+xml"/>
  <Override PartName="/ppt/notesSlides/notesSlide33.xml" ContentType="application/vnd.openxmlformats-officedocument.presentationml.notesSlide+xml"/>
  <Override PartName="/ppt/theme/themeOverride18.xml" ContentType="application/vnd.openxmlformats-officedocument.themeOverride+xml"/>
  <Override PartName="/ppt/notesSlides/notesSlide34.xml" ContentType="application/vnd.openxmlformats-officedocument.presentationml.notesSlide+xml"/>
  <Override PartName="/ppt/theme/themeOverride19.xml" ContentType="application/vnd.openxmlformats-officedocument.themeOverride+xml"/>
  <Override PartName="/ppt/notesSlides/notesSlide35.xml" ContentType="application/vnd.openxmlformats-officedocument.presentationml.notesSlide+xml"/>
  <Override PartName="/ppt/theme/themeOverride20.xml" ContentType="application/vnd.openxmlformats-officedocument.themeOverride+xml"/>
  <Override PartName="/ppt/notesSlides/notesSlide36.xml" ContentType="application/vnd.openxmlformats-officedocument.presentationml.notesSlide+xml"/>
  <Override PartName="/ppt/theme/themeOverride21.xml" ContentType="application/vnd.openxmlformats-officedocument.themeOverride+xml"/>
  <Override PartName="/ppt/notesSlides/notesSlide37.xml" ContentType="application/vnd.openxmlformats-officedocument.presentationml.notesSlide+xml"/>
  <Override PartName="/ppt/theme/themeOverride22.xml" ContentType="application/vnd.openxmlformats-officedocument.themeOverride+xml"/>
  <Override PartName="/ppt/notesSlides/notesSlide38.xml" ContentType="application/vnd.openxmlformats-officedocument.presentationml.notesSlide+xml"/>
  <Override PartName="/ppt/media/image32.jpg" ContentType="image/png"/>
  <Override PartName="/ppt/theme/themeOverride23.xml" ContentType="application/vnd.openxmlformats-officedocument.themeOverride+xml"/>
  <Override PartName="/ppt/notesSlides/notesSlide39.xml" ContentType="application/vnd.openxmlformats-officedocument.presentationml.notesSlide+xml"/>
  <Override PartName="/ppt/theme/themeOverride24.xml" ContentType="application/vnd.openxmlformats-officedocument.themeOverride+xml"/>
  <Override PartName="/ppt/notesSlides/notesSlide40.xml" ContentType="application/vnd.openxmlformats-officedocument.presentationml.notesSlide+xml"/>
  <Override PartName="/ppt/theme/themeOverride25.xml" ContentType="application/vnd.openxmlformats-officedocument.themeOverride+xml"/>
  <Override PartName="/ppt/notesSlides/notesSlide41.xml" ContentType="application/vnd.openxmlformats-officedocument.presentationml.notesSlide+xml"/>
  <Override PartName="/ppt/theme/themeOverride26.xml" ContentType="application/vnd.openxmlformats-officedocument.themeOverride+xml"/>
  <Override PartName="/ppt/notesSlides/notesSlide42.xml" ContentType="application/vnd.openxmlformats-officedocument.presentationml.notesSlide+xml"/>
  <Override PartName="/ppt/theme/themeOverride27.xml" ContentType="application/vnd.openxmlformats-officedocument.themeOverride+xml"/>
  <Override PartName="/ppt/notesSlides/notesSlide43.xml" ContentType="application/vnd.openxmlformats-officedocument.presentationml.notesSlide+xml"/>
  <Override PartName="/ppt/theme/themeOverride28.xml" ContentType="application/vnd.openxmlformats-officedocument.themeOverr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heme/themeOverride29.xml" ContentType="application/vnd.openxmlformats-officedocument.themeOverride+xml"/>
  <Override PartName="/ppt/notesSlides/notesSlide46.xml" ContentType="application/vnd.openxmlformats-officedocument.presentationml.notesSlide+xml"/>
  <Override PartName="/ppt/theme/themeOverride30.xml" ContentType="application/vnd.openxmlformats-officedocument.themeOverride+xml"/>
  <Override PartName="/ppt/notesSlides/notesSlide47.xml" ContentType="application/vnd.openxmlformats-officedocument.presentationml.notesSlide+xml"/>
  <Override PartName="/ppt/theme/themeOverride31.xml" ContentType="application/vnd.openxmlformats-officedocument.themeOverride+xml"/>
  <Override PartName="/ppt/notesSlides/notesSlide48.xml" ContentType="application/vnd.openxmlformats-officedocument.presentationml.notesSlide+xml"/>
  <Override PartName="/ppt/theme/themeOverride32.xml" ContentType="application/vnd.openxmlformats-officedocument.themeOverride+xml"/>
  <Override PartName="/ppt/notesSlides/notesSlide49.xml" ContentType="application/vnd.openxmlformats-officedocument.presentationml.notesSlide+xml"/>
  <Override PartName="/ppt/theme/themeOverride33.xml" ContentType="application/vnd.openxmlformats-officedocument.themeOverr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theme/themeOverride34.xml" ContentType="application/vnd.openxmlformats-officedocument.themeOverr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heme/themeOverride35.xml" ContentType="application/vnd.openxmlformats-officedocument.themeOverride+xml"/>
  <Override PartName="/ppt/notesSlides/notesSlide55.xml" ContentType="application/vnd.openxmlformats-officedocument.presentationml.notesSlide+xml"/>
  <Override PartName="/ppt/theme/themeOverride36.xml" ContentType="application/vnd.openxmlformats-officedocument.themeOverride+xml"/>
  <Override PartName="/ppt/notesSlides/notesSlide56.xml" ContentType="application/vnd.openxmlformats-officedocument.presentationml.notesSlide+xml"/>
  <Override PartName="/ppt/theme/themeOverride37.xml" ContentType="application/vnd.openxmlformats-officedocument.themeOverride+xml"/>
  <Override PartName="/ppt/notesSlides/notesSlide57.xml" ContentType="application/vnd.openxmlformats-officedocument.presentationml.notesSlide+xml"/>
  <Override PartName="/ppt/theme/themeOverride38.xml" ContentType="application/vnd.openxmlformats-officedocument.themeOverride+xml"/>
  <Override PartName="/ppt/notesSlides/notesSlide58.xml" ContentType="application/vnd.openxmlformats-officedocument.presentationml.notesSlide+xml"/>
  <Override PartName="/ppt/theme/themeOverride39.xml" ContentType="application/vnd.openxmlformats-officedocument.themeOverride+xml"/>
  <Override PartName="/ppt/notesSlides/notesSlide59.xml" ContentType="application/vnd.openxmlformats-officedocument.presentationml.notesSlide+xml"/>
  <Override PartName="/ppt/theme/themeOverride40.xml" ContentType="application/vnd.openxmlformats-officedocument.themeOverr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01"/>
  </p:notesMasterIdLst>
  <p:sldIdLst>
    <p:sldId id="356" r:id="rId2"/>
    <p:sldId id="357" r:id="rId3"/>
    <p:sldId id="256" r:id="rId4"/>
    <p:sldId id="281" r:id="rId5"/>
    <p:sldId id="292" r:id="rId6"/>
    <p:sldId id="293" r:id="rId7"/>
    <p:sldId id="294" r:id="rId8"/>
    <p:sldId id="333" r:id="rId9"/>
    <p:sldId id="346" r:id="rId10"/>
    <p:sldId id="347" r:id="rId11"/>
    <p:sldId id="349" r:id="rId12"/>
    <p:sldId id="348" r:id="rId13"/>
    <p:sldId id="350" r:id="rId14"/>
    <p:sldId id="351" r:id="rId15"/>
    <p:sldId id="307" r:id="rId16"/>
    <p:sldId id="355" r:id="rId17"/>
    <p:sldId id="3473" r:id="rId18"/>
    <p:sldId id="328" r:id="rId19"/>
    <p:sldId id="329" r:id="rId20"/>
    <p:sldId id="312" r:id="rId21"/>
    <p:sldId id="313" r:id="rId22"/>
    <p:sldId id="314" r:id="rId23"/>
    <p:sldId id="318" r:id="rId24"/>
    <p:sldId id="315" r:id="rId25"/>
    <p:sldId id="316" r:id="rId26"/>
    <p:sldId id="317" r:id="rId27"/>
    <p:sldId id="344" r:id="rId28"/>
    <p:sldId id="345" r:id="rId29"/>
    <p:sldId id="319" r:id="rId30"/>
    <p:sldId id="320" r:id="rId31"/>
    <p:sldId id="323" r:id="rId32"/>
    <p:sldId id="309" r:id="rId33"/>
    <p:sldId id="353" r:id="rId34"/>
    <p:sldId id="310" r:id="rId35"/>
    <p:sldId id="321" r:id="rId36"/>
    <p:sldId id="322" r:id="rId37"/>
    <p:sldId id="334" r:id="rId38"/>
    <p:sldId id="288" r:id="rId39"/>
    <p:sldId id="260" r:id="rId40"/>
    <p:sldId id="3508" r:id="rId41"/>
    <p:sldId id="354" r:id="rId42"/>
    <p:sldId id="285" r:id="rId43"/>
    <p:sldId id="257" r:id="rId44"/>
    <p:sldId id="339" r:id="rId45"/>
    <p:sldId id="261" r:id="rId46"/>
    <p:sldId id="262" r:id="rId47"/>
    <p:sldId id="264" r:id="rId48"/>
    <p:sldId id="302" r:id="rId49"/>
    <p:sldId id="303" r:id="rId50"/>
    <p:sldId id="304" r:id="rId51"/>
    <p:sldId id="305" r:id="rId52"/>
    <p:sldId id="298" r:id="rId53"/>
    <p:sldId id="299" r:id="rId54"/>
    <p:sldId id="259" r:id="rId55"/>
    <p:sldId id="258" r:id="rId56"/>
    <p:sldId id="300" r:id="rId57"/>
    <p:sldId id="301" r:id="rId58"/>
    <p:sldId id="330" r:id="rId59"/>
    <p:sldId id="331" r:id="rId60"/>
    <p:sldId id="332" r:id="rId61"/>
    <p:sldId id="3504" r:id="rId62"/>
    <p:sldId id="3486" r:id="rId63"/>
    <p:sldId id="3507" r:id="rId64"/>
    <p:sldId id="3494" r:id="rId65"/>
    <p:sldId id="3493" r:id="rId66"/>
    <p:sldId id="3485" r:id="rId67"/>
    <p:sldId id="3490" r:id="rId68"/>
    <p:sldId id="3495" r:id="rId69"/>
    <p:sldId id="269" r:id="rId70"/>
    <p:sldId id="265" r:id="rId71"/>
    <p:sldId id="266" r:id="rId72"/>
    <p:sldId id="290" r:id="rId73"/>
    <p:sldId id="268" r:id="rId74"/>
    <p:sldId id="271" r:id="rId75"/>
    <p:sldId id="325" r:id="rId76"/>
    <p:sldId id="270" r:id="rId77"/>
    <p:sldId id="272" r:id="rId78"/>
    <p:sldId id="3509" r:id="rId79"/>
    <p:sldId id="291" r:id="rId80"/>
    <p:sldId id="273" r:id="rId81"/>
    <p:sldId id="341" r:id="rId82"/>
    <p:sldId id="274" r:id="rId83"/>
    <p:sldId id="267" r:id="rId84"/>
    <p:sldId id="326" r:id="rId85"/>
    <p:sldId id="275" r:id="rId86"/>
    <p:sldId id="342" r:id="rId87"/>
    <p:sldId id="340" r:id="rId88"/>
    <p:sldId id="278" r:id="rId89"/>
    <p:sldId id="343" r:id="rId90"/>
    <p:sldId id="276" r:id="rId91"/>
    <p:sldId id="336" r:id="rId92"/>
    <p:sldId id="3510" r:id="rId93"/>
    <p:sldId id="280" r:id="rId94"/>
    <p:sldId id="295" r:id="rId95"/>
    <p:sldId id="327" r:id="rId96"/>
    <p:sldId id="297" r:id="rId97"/>
    <p:sldId id="296" r:id="rId98"/>
    <p:sldId id="337" r:id="rId99"/>
    <p:sldId id="352" r:id="rId10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283EBF1-72B0-4E97-AFC5-CE31BC258E75}"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F4B61BF4-5A3E-4F59-BEED-ACBB61A33C32}">
      <dgm:prSet custT="1"/>
      <dgm:spPr/>
      <dgm:t>
        <a:bodyPr/>
        <a:lstStyle/>
        <a:p>
          <a:r>
            <a:rPr lang="el-GR" sz="2200" b="1" i="1" kern="1200" dirty="0">
              <a:solidFill>
                <a:schemeClr val="tx2">
                  <a:lumMod val="60000"/>
                  <a:lumOff val="40000"/>
                </a:schemeClr>
              </a:solidFill>
              <a:latin typeface="Calibri" panose="020F0502020204030204" pitchFamily="34" charset="0"/>
              <a:ea typeface="+mj-ea"/>
              <a:cs typeface="Calibri" panose="020F0502020204030204" pitchFamily="34" charset="0"/>
            </a:rPr>
            <a:t>Τα Στελέχη</a:t>
          </a:r>
          <a:endParaRPr lang="en-US" sz="2200" b="1" i="1" kern="1200" dirty="0">
            <a:solidFill>
              <a:schemeClr val="tx2">
                <a:lumMod val="60000"/>
                <a:lumOff val="40000"/>
              </a:schemeClr>
            </a:solidFill>
            <a:latin typeface="Calibri" panose="020F0502020204030204" pitchFamily="34" charset="0"/>
            <a:ea typeface="+mj-ea"/>
            <a:cs typeface="Calibri" panose="020F0502020204030204" pitchFamily="34" charset="0"/>
          </a:endParaRPr>
        </a:p>
      </dgm:t>
    </dgm:pt>
    <dgm:pt modelId="{4EA2722A-8657-4678-8ECF-52CAD9E7AD71}" type="parTrans" cxnId="{15D617A3-094D-426E-B985-73A74E5EDEB6}">
      <dgm:prSet/>
      <dgm:spPr/>
      <dgm:t>
        <a:bodyPr/>
        <a:lstStyle/>
        <a:p>
          <a:endParaRPr lang="en-US" sz="2200">
            <a:latin typeface="Calibri" panose="020F0502020204030204" pitchFamily="34" charset="0"/>
            <a:cs typeface="Calibri" panose="020F0502020204030204" pitchFamily="34" charset="0"/>
          </a:endParaRPr>
        </a:p>
      </dgm:t>
    </dgm:pt>
    <dgm:pt modelId="{99697F84-9CB1-482C-B8EB-5CFBD53C290E}" type="sibTrans" cxnId="{15D617A3-094D-426E-B985-73A74E5EDEB6}">
      <dgm:prSet/>
      <dgm:spPr/>
      <dgm:t>
        <a:bodyPr/>
        <a:lstStyle/>
        <a:p>
          <a:endParaRPr lang="en-US" sz="2200">
            <a:latin typeface="Calibri" panose="020F0502020204030204" pitchFamily="34" charset="0"/>
            <a:cs typeface="Calibri" panose="020F0502020204030204" pitchFamily="34" charset="0"/>
          </a:endParaRPr>
        </a:p>
      </dgm:t>
    </dgm:pt>
    <dgm:pt modelId="{44F57082-1E90-4084-9F59-28D2AB971377}">
      <dgm:prSet custT="1"/>
      <dgm:spPr/>
      <dgm:t>
        <a:bodyPr/>
        <a:lstStyle/>
        <a:p>
          <a:pPr marL="0" lvl="0" indent="0" algn="l" defTabSz="977900">
            <a:lnSpc>
              <a:spcPct val="90000"/>
            </a:lnSpc>
            <a:spcBef>
              <a:spcPct val="0"/>
            </a:spcBef>
            <a:spcAft>
              <a:spcPct val="35000"/>
            </a:spcAft>
            <a:buNone/>
          </a:pPr>
          <a:r>
            <a:rPr lang="el-GR" sz="2200" b="0" i="1" kern="1200" dirty="0">
              <a:solidFill>
                <a:srgbClr val="1F497D">
                  <a:lumMod val="60000"/>
                  <a:lumOff val="40000"/>
                </a:srgbClr>
              </a:solidFill>
              <a:latin typeface="Calibri" panose="020F0502020204030204" pitchFamily="34" charset="0"/>
              <a:ea typeface="+mn-ea"/>
              <a:cs typeface="Calibri" panose="020F0502020204030204" pitchFamily="34" charset="0"/>
            </a:rPr>
            <a:t>Ελένη </a:t>
          </a:r>
          <a:r>
            <a:rPr lang="el-GR" sz="2200" b="0" i="1" kern="1200" dirty="0" err="1">
              <a:solidFill>
                <a:srgbClr val="1F497D">
                  <a:lumMod val="60000"/>
                  <a:lumOff val="40000"/>
                </a:srgbClr>
              </a:solidFill>
              <a:latin typeface="Calibri" panose="020F0502020204030204" pitchFamily="34" charset="0"/>
              <a:ea typeface="+mn-ea"/>
              <a:cs typeface="Calibri" panose="020F0502020204030204" pitchFamily="34" charset="0"/>
            </a:rPr>
            <a:t>Βάρτζελη</a:t>
          </a:r>
          <a:endParaRPr lang="en-US" sz="2200" b="0" i="1" kern="1200" dirty="0">
            <a:solidFill>
              <a:srgbClr val="1F497D">
                <a:lumMod val="60000"/>
                <a:lumOff val="40000"/>
              </a:srgbClr>
            </a:solidFill>
            <a:latin typeface="Calibri" panose="020F0502020204030204" pitchFamily="34" charset="0"/>
            <a:ea typeface="+mn-ea"/>
            <a:cs typeface="Calibri" panose="020F0502020204030204" pitchFamily="34" charset="0"/>
          </a:endParaRPr>
        </a:p>
      </dgm:t>
    </dgm:pt>
    <dgm:pt modelId="{6AB8750B-5F1D-4EAC-9409-66C8423643FA}" type="parTrans" cxnId="{C9587BB4-0CA7-4588-99B4-7A0A6E81C553}">
      <dgm:prSet/>
      <dgm:spPr/>
      <dgm:t>
        <a:bodyPr/>
        <a:lstStyle/>
        <a:p>
          <a:endParaRPr lang="en-US" sz="2200">
            <a:latin typeface="Calibri" panose="020F0502020204030204" pitchFamily="34" charset="0"/>
            <a:cs typeface="Calibri" panose="020F0502020204030204" pitchFamily="34" charset="0"/>
          </a:endParaRPr>
        </a:p>
      </dgm:t>
    </dgm:pt>
    <dgm:pt modelId="{6518FDC0-0F54-42CC-B8FD-21A6C0593486}" type="sibTrans" cxnId="{C9587BB4-0CA7-4588-99B4-7A0A6E81C553}">
      <dgm:prSet/>
      <dgm:spPr/>
      <dgm:t>
        <a:bodyPr/>
        <a:lstStyle/>
        <a:p>
          <a:endParaRPr lang="en-US" sz="2200">
            <a:latin typeface="Calibri" panose="020F0502020204030204" pitchFamily="34" charset="0"/>
            <a:cs typeface="Calibri" panose="020F0502020204030204" pitchFamily="34" charset="0"/>
          </a:endParaRPr>
        </a:p>
      </dgm:t>
    </dgm:pt>
    <dgm:pt modelId="{A3374BFA-D832-4763-9400-228C329B7B7A}">
      <dgm:prSet custT="1"/>
      <dgm:spPr/>
      <dgm:t>
        <a:bodyPr/>
        <a:lstStyle/>
        <a:p>
          <a:r>
            <a:rPr lang="el-GR" sz="2200" i="1" dirty="0">
              <a:solidFill>
                <a:schemeClr val="tx2">
                  <a:lumMod val="60000"/>
                  <a:lumOff val="40000"/>
                </a:schemeClr>
              </a:solidFill>
              <a:latin typeface="Calibri" panose="020F0502020204030204" pitchFamily="34" charset="0"/>
              <a:cs typeface="Calibri" panose="020F0502020204030204" pitchFamily="34" charset="0"/>
            </a:rPr>
            <a:t>Ανδρέας Βατίστας</a:t>
          </a:r>
          <a:endParaRPr lang="en-US" sz="2200" dirty="0">
            <a:solidFill>
              <a:schemeClr val="tx2">
                <a:lumMod val="60000"/>
                <a:lumOff val="40000"/>
              </a:schemeClr>
            </a:solidFill>
            <a:latin typeface="Calibri" panose="020F0502020204030204" pitchFamily="34" charset="0"/>
            <a:cs typeface="Calibri" panose="020F0502020204030204" pitchFamily="34" charset="0"/>
          </a:endParaRPr>
        </a:p>
      </dgm:t>
    </dgm:pt>
    <dgm:pt modelId="{2CCBB904-A56A-456B-8A1E-4FE94D3CCEF7}" type="parTrans" cxnId="{D314FE33-0564-41EC-980E-43311B43426E}">
      <dgm:prSet/>
      <dgm:spPr/>
      <dgm:t>
        <a:bodyPr/>
        <a:lstStyle/>
        <a:p>
          <a:endParaRPr lang="en-US" sz="2200">
            <a:latin typeface="Calibri" panose="020F0502020204030204" pitchFamily="34" charset="0"/>
            <a:cs typeface="Calibri" panose="020F0502020204030204" pitchFamily="34" charset="0"/>
          </a:endParaRPr>
        </a:p>
      </dgm:t>
    </dgm:pt>
    <dgm:pt modelId="{833124C0-CCAA-4DF4-B198-645845931382}" type="sibTrans" cxnId="{D314FE33-0564-41EC-980E-43311B43426E}">
      <dgm:prSet/>
      <dgm:spPr/>
      <dgm:t>
        <a:bodyPr/>
        <a:lstStyle/>
        <a:p>
          <a:endParaRPr lang="en-US" sz="2200">
            <a:latin typeface="Calibri" panose="020F0502020204030204" pitchFamily="34" charset="0"/>
            <a:cs typeface="Calibri" panose="020F0502020204030204" pitchFamily="34" charset="0"/>
          </a:endParaRPr>
        </a:p>
      </dgm:t>
    </dgm:pt>
    <dgm:pt modelId="{706312E8-F544-4B75-948C-C500F8F5D519}">
      <dgm:prSet custT="1"/>
      <dgm:spPr/>
      <dgm:t>
        <a:bodyPr/>
        <a:lstStyle/>
        <a:p>
          <a:r>
            <a:rPr lang="el-GR" sz="2200" i="1" dirty="0">
              <a:solidFill>
                <a:schemeClr val="tx2">
                  <a:lumMod val="60000"/>
                  <a:lumOff val="40000"/>
                </a:schemeClr>
              </a:solidFill>
              <a:latin typeface="Calibri" panose="020F0502020204030204" pitchFamily="34" charset="0"/>
              <a:cs typeface="Calibri" panose="020F0502020204030204" pitchFamily="34" charset="0"/>
            </a:rPr>
            <a:t>Ιουλία Λαμπράκη</a:t>
          </a:r>
          <a:endParaRPr lang="en-US" sz="2200" dirty="0">
            <a:solidFill>
              <a:schemeClr val="tx2">
                <a:lumMod val="60000"/>
                <a:lumOff val="40000"/>
              </a:schemeClr>
            </a:solidFill>
            <a:latin typeface="Calibri" panose="020F0502020204030204" pitchFamily="34" charset="0"/>
            <a:cs typeface="Calibri" panose="020F0502020204030204" pitchFamily="34" charset="0"/>
          </a:endParaRPr>
        </a:p>
      </dgm:t>
    </dgm:pt>
    <dgm:pt modelId="{27CCF46A-01E9-43BF-9B29-2C706385EC9F}" type="parTrans" cxnId="{46ABBED4-2C53-4FC0-946F-E6792DC5ED53}">
      <dgm:prSet/>
      <dgm:spPr/>
      <dgm:t>
        <a:bodyPr/>
        <a:lstStyle/>
        <a:p>
          <a:endParaRPr lang="en-US" sz="2200">
            <a:latin typeface="Calibri" panose="020F0502020204030204" pitchFamily="34" charset="0"/>
            <a:cs typeface="Calibri" panose="020F0502020204030204" pitchFamily="34" charset="0"/>
          </a:endParaRPr>
        </a:p>
      </dgm:t>
    </dgm:pt>
    <dgm:pt modelId="{CF03BDBD-948D-4752-B307-A177266FAAAC}" type="sibTrans" cxnId="{46ABBED4-2C53-4FC0-946F-E6792DC5ED53}">
      <dgm:prSet/>
      <dgm:spPr/>
      <dgm:t>
        <a:bodyPr/>
        <a:lstStyle/>
        <a:p>
          <a:endParaRPr lang="en-US" sz="2200">
            <a:latin typeface="Calibri" panose="020F0502020204030204" pitchFamily="34" charset="0"/>
            <a:cs typeface="Calibri" panose="020F0502020204030204" pitchFamily="34" charset="0"/>
          </a:endParaRPr>
        </a:p>
      </dgm:t>
    </dgm:pt>
    <dgm:pt modelId="{6EEE4A30-DB33-405A-A34A-F8F1BC777A3A}">
      <dgm:prSet custT="1"/>
      <dgm:spPr/>
      <dgm:t>
        <a:bodyPr/>
        <a:lstStyle/>
        <a:p>
          <a:r>
            <a:rPr lang="el-GR" sz="2200" i="1" dirty="0">
              <a:solidFill>
                <a:schemeClr val="tx2">
                  <a:lumMod val="60000"/>
                  <a:lumOff val="40000"/>
                </a:schemeClr>
              </a:solidFill>
              <a:latin typeface="Calibri" panose="020F0502020204030204" pitchFamily="34" charset="0"/>
              <a:cs typeface="Calibri" panose="020F0502020204030204" pitchFamily="34" charset="0"/>
            </a:rPr>
            <a:t>Παράσχος </a:t>
          </a:r>
          <a:r>
            <a:rPr lang="el-GR" sz="2200" i="1" dirty="0" err="1">
              <a:solidFill>
                <a:schemeClr val="tx2">
                  <a:lumMod val="60000"/>
                  <a:lumOff val="40000"/>
                </a:schemeClr>
              </a:solidFill>
              <a:latin typeface="Calibri" panose="020F0502020204030204" pitchFamily="34" charset="0"/>
              <a:cs typeface="Calibri" panose="020F0502020204030204" pitchFamily="34" charset="0"/>
            </a:rPr>
            <a:t>Λυγερούδης</a:t>
          </a:r>
          <a:endParaRPr lang="en-US" sz="2200" dirty="0">
            <a:solidFill>
              <a:schemeClr val="tx2">
                <a:lumMod val="60000"/>
                <a:lumOff val="40000"/>
              </a:schemeClr>
            </a:solidFill>
            <a:latin typeface="Calibri" panose="020F0502020204030204" pitchFamily="34" charset="0"/>
            <a:cs typeface="Calibri" panose="020F0502020204030204" pitchFamily="34" charset="0"/>
          </a:endParaRPr>
        </a:p>
      </dgm:t>
    </dgm:pt>
    <dgm:pt modelId="{D7EF6705-3F80-440A-B36A-010AEF57DF80}" type="parTrans" cxnId="{25505B28-4208-4C9F-BFE3-4F988585ECF5}">
      <dgm:prSet/>
      <dgm:spPr/>
      <dgm:t>
        <a:bodyPr/>
        <a:lstStyle/>
        <a:p>
          <a:endParaRPr lang="en-US" sz="2200">
            <a:latin typeface="Calibri" panose="020F0502020204030204" pitchFamily="34" charset="0"/>
            <a:cs typeface="Calibri" panose="020F0502020204030204" pitchFamily="34" charset="0"/>
          </a:endParaRPr>
        </a:p>
      </dgm:t>
    </dgm:pt>
    <dgm:pt modelId="{F91793C3-60F3-43E7-B2B6-D8689ACC037F}" type="sibTrans" cxnId="{25505B28-4208-4C9F-BFE3-4F988585ECF5}">
      <dgm:prSet/>
      <dgm:spPr/>
      <dgm:t>
        <a:bodyPr/>
        <a:lstStyle/>
        <a:p>
          <a:endParaRPr lang="en-US" sz="2200">
            <a:latin typeface="Calibri" panose="020F0502020204030204" pitchFamily="34" charset="0"/>
            <a:cs typeface="Calibri" panose="020F0502020204030204" pitchFamily="34" charset="0"/>
          </a:endParaRPr>
        </a:p>
      </dgm:t>
    </dgm:pt>
    <dgm:pt modelId="{AFEECE70-6DE5-4337-B999-EB5B4538264E}">
      <dgm:prSet custT="1"/>
      <dgm:spPr/>
      <dgm:t>
        <a:bodyPr/>
        <a:lstStyle/>
        <a:p>
          <a:r>
            <a:rPr lang="el-GR" sz="2200" i="1" dirty="0">
              <a:solidFill>
                <a:schemeClr val="tx2">
                  <a:lumMod val="60000"/>
                  <a:lumOff val="40000"/>
                </a:schemeClr>
              </a:solidFill>
              <a:latin typeface="Calibri" panose="020F0502020204030204" pitchFamily="34" charset="0"/>
              <a:cs typeface="Calibri" panose="020F0502020204030204" pitchFamily="34" charset="0"/>
            </a:rPr>
            <a:t>Βασιλική </a:t>
          </a:r>
          <a:r>
            <a:rPr lang="el-GR" sz="2200" i="1" dirty="0" err="1">
              <a:solidFill>
                <a:schemeClr val="tx2">
                  <a:lumMod val="60000"/>
                  <a:lumOff val="40000"/>
                </a:schemeClr>
              </a:solidFill>
              <a:latin typeface="Calibri" panose="020F0502020204030204" pitchFamily="34" charset="0"/>
              <a:cs typeface="Calibri" panose="020F0502020204030204" pitchFamily="34" charset="0"/>
            </a:rPr>
            <a:t>Λυγκώνη</a:t>
          </a:r>
          <a:endParaRPr lang="en-US" sz="2200" dirty="0">
            <a:solidFill>
              <a:schemeClr val="tx2">
                <a:lumMod val="60000"/>
                <a:lumOff val="40000"/>
              </a:schemeClr>
            </a:solidFill>
            <a:latin typeface="Calibri" panose="020F0502020204030204" pitchFamily="34" charset="0"/>
            <a:cs typeface="Calibri" panose="020F0502020204030204" pitchFamily="34" charset="0"/>
          </a:endParaRPr>
        </a:p>
      </dgm:t>
    </dgm:pt>
    <dgm:pt modelId="{AE5B93A4-A658-421E-95FA-5A2301856171}" type="parTrans" cxnId="{2325AC3A-F708-4D3F-9DE6-5AEC004CAA3D}">
      <dgm:prSet/>
      <dgm:spPr/>
      <dgm:t>
        <a:bodyPr/>
        <a:lstStyle/>
        <a:p>
          <a:endParaRPr lang="en-US" sz="2200">
            <a:latin typeface="Calibri" panose="020F0502020204030204" pitchFamily="34" charset="0"/>
            <a:cs typeface="Calibri" panose="020F0502020204030204" pitchFamily="34" charset="0"/>
          </a:endParaRPr>
        </a:p>
      </dgm:t>
    </dgm:pt>
    <dgm:pt modelId="{99E9857D-1877-4D10-AF82-2BFAF2F0AFC1}" type="sibTrans" cxnId="{2325AC3A-F708-4D3F-9DE6-5AEC004CAA3D}">
      <dgm:prSet/>
      <dgm:spPr/>
      <dgm:t>
        <a:bodyPr/>
        <a:lstStyle/>
        <a:p>
          <a:endParaRPr lang="en-US" sz="2200">
            <a:latin typeface="Calibri" panose="020F0502020204030204" pitchFamily="34" charset="0"/>
            <a:cs typeface="Calibri" panose="020F0502020204030204" pitchFamily="34" charset="0"/>
          </a:endParaRPr>
        </a:p>
      </dgm:t>
    </dgm:pt>
    <dgm:pt modelId="{DF77CCDD-3862-4020-9F87-BA106579DD51}">
      <dgm:prSet custT="1"/>
      <dgm:spPr/>
      <dgm:t>
        <a:bodyPr/>
        <a:lstStyle/>
        <a:p>
          <a:r>
            <a:rPr lang="el-GR" sz="2200" i="1" dirty="0">
              <a:solidFill>
                <a:schemeClr val="tx2">
                  <a:lumMod val="60000"/>
                  <a:lumOff val="40000"/>
                </a:schemeClr>
              </a:solidFill>
              <a:latin typeface="Calibri" panose="020F0502020204030204" pitchFamily="34" charset="0"/>
              <a:cs typeface="Calibri" panose="020F0502020204030204" pitchFamily="34" charset="0"/>
            </a:rPr>
            <a:t>Γιώργος </a:t>
          </a:r>
          <a:r>
            <a:rPr lang="el-GR" sz="2200" i="1" dirty="0" err="1">
              <a:solidFill>
                <a:schemeClr val="tx2">
                  <a:lumMod val="60000"/>
                  <a:lumOff val="40000"/>
                </a:schemeClr>
              </a:solidFill>
              <a:latin typeface="Calibri" panose="020F0502020204030204" pitchFamily="34" charset="0"/>
              <a:cs typeface="Calibri" panose="020F0502020204030204" pitchFamily="34" charset="0"/>
            </a:rPr>
            <a:t>Παπακωνσταντόπουλος</a:t>
          </a:r>
          <a:r>
            <a:rPr lang="el-GR" sz="2200" i="1" dirty="0">
              <a:solidFill>
                <a:schemeClr val="tx2">
                  <a:lumMod val="60000"/>
                  <a:lumOff val="40000"/>
                </a:schemeClr>
              </a:solidFill>
              <a:latin typeface="Calibri" panose="020F0502020204030204" pitchFamily="34" charset="0"/>
              <a:cs typeface="Calibri" panose="020F0502020204030204" pitchFamily="34" charset="0"/>
            </a:rPr>
            <a:t> </a:t>
          </a:r>
          <a:endParaRPr lang="en-US" sz="2200" dirty="0">
            <a:solidFill>
              <a:schemeClr val="tx2">
                <a:lumMod val="60000"/>
                <a:lumOff val="40000"/>
              </a:schemeClr>
            </a:solidFill>
            <a:latin typeface="Calibri" panose="020F0502020204030204" pitchFamily="34" charset="0"/>
            <a:cs typeface="Calibri" panose="020F0502020204030204" pitchFamily="34" charset="0"/>
          </a:endParaRPr>
        </a:p>
      </dgm:t>
    </dgm:pt>
    <dgm:pt modelId="{00607EBA-E703-404E-A88E-76A0930B38EA}" type="parTrans" cxnId="{65CF9644-2956-4B19-AAA2-C5FE698B07B7}">
      <dgm:prSet/>
      <dgm:spPr/>
      <dgm:t>
        <a:bodyPr/>
        <a:lstStyle/>
        <a:p>
          <a:endParaRPr lang="en-US" sz="2200">
            <a:latin typeface="Calibri" panose="020F0502020204030204" pitchFamily="34" charset="0"/>
            <a:cs typeface="Calibri" panose="020F0502020204030204" pitchFamily="34" charset="0"/>
          </a:endParaRPr>
        </a:p>
      </dgm:t>
    </dgm:pt>
    <dgm:pt modelId="{EE06DD25-2D40-4006-9BD4-E3E091010FEB}" type="sibTrans" cxnId="{65CF9644-2956-4B19-AAA2-C5FE698B07B7}">
      <dgm:prSet/>
      <dgm:spPr/>
      <dgm:t>
        <a:bodyPr/>
        <a:lstStyle/>
        <a:p>
          <a:endParaRPr lang="en-US" sz="2200">
            <a:latin typeface="Calibri" panose="020F0502020204030204" pitchFamily="34" charset="0"/>
            <a:cs typeface="Calibri" panose="020F0502020204030204" pitchFamily="34" charset="0"/>
          </a:endParaRPr>
        </a:p>
      </dgm:t>
    </dgm:pt>
    <dgm:pt modelId="{A74BAAF5-AA78-4D4A-AB55-6D9D89322F0E}">
      <dgm:prSet custT="1"/>
      <dgm:spPr/>
      <dgm:t>
        <a:bodyPr/>
        <a:lstStyle/>
        <a:p>
          <a:r>
            <a:rPr lang="el-GR" sz="2200" i="1" dirty="0">
              <a:solidFill>
                <a:schemeClr val="tx2">
                  <a:lumMod val="60000"/>
                  <a:lumOff val="40000"/>
                </a:schemeClr>
              </a:solidFill>
              <a:latin typeface="Calibri" panose="020F0502020204030204" pitchFamily="34" charset="0"/>
              <a:cs typeface="Calibri" panose="020F0502020204030204" pitchFamily="34" charset="0"/>
            </a:rPr>
            <a:t>Ευδοκία Σπηλιοπούλου</a:t>
          </a:r>
          <a:endParaRPr lang="en-US" sz="2200" dirty="0">
            <a:solidFill>
              <a:schemeClr val="tx2">
                <a:lumMod val="60000"/>
                <a:lumOff val="40000"/>
              </a:schemeClr>
            </a:solidFill>
            <a:latin typeface="Calibri" panose="020F0502020204030204" pitchFamily="34" charset="0"/>
            <a:cs typeface="Calibri" panose="020F0502020204030204" pitchFamily="34" charset="0"/>
          </a:endParaRPr>
        </a:p>
      </dgm:t>
    </dgm:pt>
    <dgm:pt modelId="{E9DF3268-5D18-4847-8CFA-0B227E4F5224}" type="parTrans" cxnId="{A9D9EE27-5220-4389-A268-1AC51FE15B00}">
      <dgm:prSet/>
      <dgm:spPr/>
      <dgm:t>
        <a:bodyPr/>
        <a:lstStyle/>
        <a:p>
          <a:endParaRPr lang="en-US" sz="2200">
            <a:latin typeface="Calibri" panose="020F0502020204030204" pitchFamily="34" charset="0"/>
            <a:cs typeface="Calibri" panose="020F0502020204030204" pitchFamily="34" charset="0"/>
          </a:endParaRPr>
        </a:p>
      </dgm:t>
    </dgm:pt>
    <dgm:pt modelId="{643F4B3F-C42B-411A-83AB-F5B1D7B966D2}" type="sibTrans" cxnId="{A9D9EE27-5220-4389-A268-1AC51FE15B00}">
      <dgm:prSet/>
      <dgm:spPr/>
      <dgm:t>
        <a:bodyPr/>
        <a:lstStyle/>
        <a:p>
          <a:endParaRPr lang="en-US" sz="2200">
            <a:latin typeface="Calibri" panose="020F0502020204030204" pitchFamily="34" charset="0"/>
            <a:cs typeface="Calibri" panose="020F0502020204030204" pitchFamily="34" charset="0"/>
          </a:endParaRPr>
        </a:p>
      </dgm:t>
    </dgm:pt>
    <dgm:pt modelId="{ECDE46B8-BDA6-4618-8FB2-BB229FB689D0}">
      <dgm:prSet custT="1"/>
      <dgm:spPr/>
      <dgm:t>
        <a:bodyPr/>
        <a:lstStyle/>
        <a:p>
          <a:r>
            <a:rPr lang="el-GR" sz="2200" i="1" dirty="0">
              <a:solidFill>
                <a:schemeClr val="tx2">
                  <a:lumMod val="60000"/>
                  <a:lumOff val="40000"/>
                </a:schemeClr>
              </a:solidFill>
              <a:latin typeface="Calibri" panose="020F0502020204030204" pitchFamily="34" charset="0"/>
              <a:cs typeface="Calibri" panose="020F0502020204030204" pitchFamily="34" charset="0"/>
            </a:rPr>
            <a:t>Σαπφώ </a:t>
          </a:r>
          <a:r>
            <a:rPr lang="el-GR" sz="2200" i="1" dirty="0" err="1">
              <a:solidFill>
                <a:schemeClr val="tx2">
                  <a:lumMod val="60000"/>
                  <a:lumOff val="40000"/>
                </a:schemeClr>
              </a:solidFill>
              <a:latin typeface="Calibri" panose="020F0502020204030204" pitchFamily="34" charset="0"/>
              <a:cs typeface="Calibri" panose="020F0502020204030204" pitchFamily="34" charset="0"/>
            </a:rPr>
            <a:t>Τσαμπούκου</a:t>
          </a:r>
          <a:endParaRPr lang="en-US" sz="2200" dirty="0">
            <a:solidFill>
              <a:schemeClr val="tx2">
                <a:lumMod val="60000"/>
                <a:lumOff val="40000"/>
              </a:schemeClr>
            </a:solidFill>
            <a:latin typeface="Calibri" panose="020F0502020204030204" pitchFamily="34" charset="0"/>
            <a:cs typeface="Calibri" panose="020F0502020204030204" pitchFamily="34" charset="0"/>
          </a:endParaRPr>
        </a:p>
      </dgm:t>
    </dgm:pt>
    <dgm:pt modelId="{1160EBB1-D007-4C32-BDE6-CF00630B5A9A}" type="parTrans" cxnId="{6301C5C3-801D-4392-996F-E4D2E160C975}">
      <dgm:prSet/>
      <dgm:spPr/>
      <dgm:t>
        <a:bodyPr/>
        <a:lstStyle/>
        <a:p>
          <a:endParaRPr lang="en-US" sz="2200">
            <a:latin typeface="Calibri" panose="020F0502020204030204" pitchFamily="34" charset="0"/>
            <a:cs typeface="Calibri" panose="020F0502020204030204" pitchFamily="34" charset="0"/>
          </a:endParaRPr>
        </a:p>
      </dgm:t>
    </dgm:pt>
    <dgm:pt modelId="{1871F8C6-4051-4CD6-9BDA-A133BDB11B31}" type="sibTrans" cxnId="{6301C5C3-801D-4392-996F-E4D2E160C975}">
      <dgm:prSet/>
      <dgm:spPr/>
      <dgm:t>
        <a:bodyPr/>
        <a:lstStyle/>
        <a:p>
          <a:endParaRPr lang="en-US" sz="2200">
            <a:latin typeface="Calibri" panose="020F0502020204030204" pitchFamily="34" charset="0"/>
            <a:cs typeface="Calibri" panose="020F0502020204030204" pitchFamily="34" charset="0"/>
          </a:endParaRPr>
        </a:p>
      </dgm:t>
    </dgm:pt>
    <dgm:pt modelId="{CB787032-EAF2-444E-BA0B-982FD574A088}" type="pres">
      <dgm:prSet presAssocID="{D283EBF1-72B0-4E97-AFC5-CE31BC258E75}" presName="vert0" presStyleCnt="0">
        <dgm:presLayoutVars>
          <dgm:dir/>
          <dgm:animOne val="branch"/>
          <dgm:animLvl val="lvl"/>
        </dgm:presLayoutVars>
      </dgm:prSet>
      <dgm:spPr/>
    </dgm:pt>
    <dgm:pt modelId="{92EDE352-34A3-4B6F-8F7E-45698763485B}" type="pres">
      <dgm:prSet presAssocID="{F4B61BF4-5A3E-4F59-BEED-ACBB61A33C32}" presName="thickLine" presStyleLbl="alignNode1" presStyleIdx="0" presStyleCnt="9" custLinFactNeighborX="3525" custLinFactNeighborY="-52566"/>
      <dgm:spPr/>
    </dgm:pt>
    <dgm:pt modelId="{E2F80E3D-DFDC-464F-B6E8-F7F2C220A961}" type="pres">
      <dgm:prSet presAssocID="{F4B61BF4-5A3E-4F59-BEED-ACBB61A33C32}" presName="horz1" presStyleCnt="0"/>
      <dgm:spPr/>
    </dgm:pt>
    <dgm:pt modelId="{0E9E6C2F-A87E-4411-A3D8-AD9D3E8B2D88}" type="pres">
      <dgm:prSet presAssocID="{F4B61BF4-5A3E-4F59-BEED-ACBB61A33C32}" presName="tx1" presStyleLbl="revTx" presStyleIdx="0" presStyleCnt="9"/>
      <dgm:spPr/>
    </dgm:pt>
    <dgm:pt modelId="{87404585-0BDA-47D7-B044-252C149682DA}" type="pres">
      <dgm:prSet presAssocID="{F4B61BF4-5A3E-4F59-BEED-ACBB61A33C32}" presName="vert1" presStyleCnt="0"/>
      <dgm:spPr/>
    </dgm:pt>
    <dgm:pt modelId="{209CF83C-9193-48E1-9AFA-5DD983B58027}" type="pres">
      <dgm:prSet presAssocID="{44F57082-1E90-4084-9F59-28D2AB971377}" presName="thickLine" presStyleLbl="alignNode1" presStyleIdx="1" presStyleCnt="9"/>
      <dgm:spPr/>
    </dgm:pt>
    <dgm:pt modelId="{2DB6FBFD-97D0-4F9C-B9B7-9B0EDA2D9C01}" type="pres">
      <dgm:prSet presAssocID="{44F57082-1E90-4084-9F59-28D2AB971377}" presName="horz1" presStyleCnt="0"/>
      <dgm:spPr/>
    </dgm:pt>
    <dgm:pt modelId="{67B0DF48-6BA5-4259-82E4-80A1D3A5D336}" type="pres">
      <dgm:prSet presAssocID="{44F57082-1E90-4084-9F59-28D2AB971377}" presName="tx1" presStyleLbl="revTx" presStyleIdx="1" presStyleCnt="9"/>
      <dgm:spPr/>
    </dgm:pt>
    <dgm:pt modelId="{8AE51D7A-8E98-400A-AF8A-EFC41BDD347A}" type="pres">
      <dgm:prSet presAssocID="{44F57082-1E90-4084-9F59-28D2AB971377}" presName="vert1" presStyleCnt="0"/>
      <dgm:spPr/>
    </dgm:pt>
    <dgm:pt modelId="{6D5F4957-1646-49A5-A675-B49C793E5576}" type="pres">
      <dgm:prSet presAssocID="{A3374BFA-D832-4763-9400-228C329B7B7A}" presName="thickLine" presStyleLbl="alignNode1" presStyleIdx="2" presStyleCnt="9"/>
      <dgm:spPr/>
    </dgm:pt>
    <dgm:pt modelId="{6F5E3DF4-11EA-4411-8A78-CAA511CAE34F}" type="pres">
      <dgm:prSet presAssocID="{A3374BFA-D832-4763-9400-228C329B7B7A}" presName="horz1" presStyleCnt="0"/>
      <dgm:spPr/>
    </dgm:pt>
    <dgm:pt modelId="{347ECEEE-58DD-4B9B-9AA6-AC1A6A3EF18E}" type="pres">
      <dgm:prSet presAssocID="{A3374BFA-D832-4763-9400-228C329B7B7A}" presName="tx1" presStyleLbl="revTx" presStyleIdx="2" presStyleCnt="9"/>
      <dgm:spPr/>
    </dgm:pt>
    <dgm:pt modelId="{964708E8-AA02-47C8-8B5E-59ECCA5EE3B7}" type="pres">
      <dgm:prSet presAssocID="{A3374BFA-D832-4763-9400-228C329B7B7A}" presName="vert1" presStyleCnt="0"/>
      <dgm:spPr/>
    </dgm:pt>
    <dgm:pt modelId="{EF361055-CB83-4719-A6C1-7A6193DB086A}" type="pres">
      <dgm:prSet presAssocID="{706312E8-F544-4B75-948C-C500F8F5D519}" presName="thickLine" presStyleLbl="alignNode1" presStyleIdx="3" presStyleCnt="9"/>
      <dgm:spPr/>
    </dgm:pt>
    <dgm:pt modelId="{FD91B578-815A-43D9-8B45-A375B516A2DF}" type="pres">
      <dgm:prSet presAssocID="{706312E8-F544-4B75-948C-C500F8F5D519}" presName="horz1" presStyleCnt="0"/>
      <dgm:spPr/>
    </dgm:pt>
    <dgm:pt modelId="{FAD28493-9233-4292-8DB2-1ACDAADC35F6}" type="pres">
      <dgm:prSet presAssocID="{706312E8-F544-4B75-948C-C500F8F5D519}" presName="tx1" presStyleLbl="revTx" presStyleIdx="3" presStyleCnt="9"/>
      <dgm:spPr/>
    </dgm:pt>
    <dgm:pt modelId="{B16959BE-903D-4BF4-A66A-F29E320029C7}" type="pres">
      <dgm:prSet presAssocID="{706312E8-F544-4B75-948C-C500F8F5D519}" presName="vert1" presStyleCnt="0"/>
      <dgm:spPr/>
    </dgm:pt>
    <dgm:pt modelId="{AF644F73-2C86-4778-A649-6762B9AAFE2C}" type="pres">
      <dgm:prSet presAssocID="{6EEE4A30-DB33-405A-A34A-F8F1BC777A3A}" presName="thickLine" presStyleLbl="alignNode1" presStyleIdx="4" presStyleCnt="9"/>
      <dgm:spPr/>
    </dgm:pt>
    <dgm:pt modelId="{15C907D2-6AE9-4A99-9862-BEC8E0094947}" type="pres">
      <dgm:prSet presAssocID="{6EEE4A30-DB33-405A-A34A-F8F1BC777A3A}" presName="horz1" presStyleCnt="0"/>
      <dgm:spPr/>
    </dgm:pt>
    <dgm:pt modelId="{94532C86-55E7-43D6-A0A1-39BB3F93AC61}" type="pres">
      <dgm:prSet presAssocID="{6EEE4A30-DB33-405A-A34A-F8F1BC777A3A}" presName="tx1" presStyleLbl="revTx" presStyleIdx="4" presStyleCnt="9"/>
      <dgm:spPr/>
    </dgm:pt>
    <dgm:pt modelId="{9C878931-4222-4166-97F9-B10EC05C03B4}" type="pres">
      <dgm:prSet presAssocID="{6EEE4A30-DB33-405A-A34A-F8F1BC777A3A}" presName="vert1" presStyleCnt="0"/>
      <dgm:spPr/>
    </dgm:pt>
    <dgm:pt modelId="{A7A936E6-F34A-46E7-839B-7E366BF8AB43}" type="pres">
      <dgm:prSet presAssocID="{AFEECE70-6DE5-4337-B999-EB5B4538264E}" presName="thickLine" presStyleLbl="alignNode1" presStyleIdx="5" presStyleCnt="9"/>
      <dgm:spPr/>
    </dgm:pt>
    <dgm:pt modelId="{3115FEC5-EA18-487E-9B13-EEA61E491672}" type="pres">
      <dgm:prSet presAssocID="{AFEECE70-6DE5-4337-B999-EB5B4538264E}" presName="horz1" presStyleCnt="0"/>
      <dgm:spPr/>
    </dgm:pt>
    <dgm:pt modelId="{BDC2FF23-0538-4D5B-AB27-66F584FF6D5F}" type="pres">
      <dgm:prSet presAssocID="{AFEECE70-6DE5-4337-B999-EB5B4538264E}" presName="tx1" presStyleLbl="revTx" presStyleIdx="5" presStyleCnt="9"/>
      <dgm:spPr/>
    </dgm:pt>
    <dgm:pt modelId="{ABB8A523-A0E7-4B3C-9824-E787292FE3B0}" type="pres">
      <dgm:prSet presAssocID="{AFEECE70-6DE5-4337-B999-EB5B4538264E}" presName="vert1" presStyleCnt="0"/>
      <dgm:spPr/>
    </dgm:pt>
    <dgm:pt modelId="{2A6A65B1-5155-4BEC-B312-3CC5FC64804B}" type="pres">
      <dgm:prSet presAssocID="{DF77CCDD-3862-4020-9F87-BA106579DD51}" presName="thickLine" presStyleLbl="alignNode1" presStyleIdx="6" presStyleCnt="9"/>
      <dgm:spPr/>
    </dgm:pt>
    <dgm:pt modelId="{35901B32-59E5-4261-8BB6-AADA94409B1E}" type="pres">
      <dgm:prSet presAssocID="{DF77CCDD-3862-4020-9F87-BA106579DD51}" presName="horz1" presStyleCnt="0"/>
      <dgm:spPr/>
    </dgm:pt>
    <dgm:pt modelId="{09586532-B5BB-4CE9-BC4F-0DFB764731EA}" type="pres">
      <dgm:prSet presAssocID="{DF77CCDD-3862-4020-9F87-BA106579DD51}" presName="tx1" presStyleLbl="revTx" presStyleIdx="6" presStyleCnt="9"/>
      <dgm:spPr/>
    </dgm:pt>
    <dgm:pt modelId="{7FC72260-B0BB-419F-AA80-BEBCFD7B0BA2}" type="pres">
      <dgm:prSet presAssocID="{DF77CCDD-3862-4020-9F87-BA106579DD51}" presName="vert1" presStyleCnt="0"/>
      <dgm:spPr/>
    </dgm:pt>
    <dgm:pt modelId="{F558F27B-8119-4BC9-8973-A317165068F2}" type="pres">
      <dgm:prSet presAssocID="{A74BAAF5-AA78-4D4A-AB55-6D9D89322F0E}" presName="thickLine" presStyleLbl="alignNode1" presStyleIdx="7" presStyleCnt="9"/>
      <dgm:spPr/>
    </dgm:pt>
    <dgm:pt modelId="{1084EAFD-A89B-429E-9CF0-C1E9391C48D8}" type="pres">
      <dgm:prSet presAssocID="{A74BAAF5-AA78-4D4A-AB55-6D9D89322F0E}" presName="horz1" presStyleCnt="0"/>
      <dgm:spPr/>
    </dgm:pt>
    <dgm:pt modelId="{095EDC37-0BE8-49F0-BAD4-FEDE47A19DEC}" type="pres">
      <dgm:prSet presAssocID="{A74BAAF5-AA78-4D4A-AB55-6D9D89322F0E}" presName="tx1" presStyleLbl="revTx" presStyleIdx="7" presStyleCnt="9"/>
      <dgm:spPr/>
    </dgm:pt>
    <dgm:pt modelId="{A79E2CCB-11F0-4B52-B486-890CEFFFCDFD}" type="pres">
      <dgm:prSet presAssocID="{A74BAAF5-AA78-4D4A-AB55-6D9D89322F0E}" presName="vert1" presStyleCnt="0"/>
      <dgm:spPr/>
    </dgm:pt>
    <dgm:pt modelId="{454CB5EE-A3ED-474D-AC2D-015948F5785C}" type="pres">
      <dgm:prSet presAssocID="{ECDE46B8-BDA6-4618-8FB2-BB229FB689D0}" presName="thickLine" presStyleLbl="alignNode1" presStyleIdx="8" presStyleCnt="9"/>
      <dgm:spPr/>
    </dgm:pt>
    <dgm:pt modelId="{6FEE896A-CED2-4635-8F23-55AA4C39DEC7}" type="pres">
      <dgm:prSet presAssocID="{ECDE46B8-BDA6-4618-8FB2-BB229FB689D0}" presName="horz1" presStyleCnt="0"/>
      <dgm:spPr/>
    </dgm:pt>
    <dgm:pt modelId="{6E508112-5E47-4446-A97C-B7A9A6C85B8B}" type="pres">
      <dgm:prSet presAssocID="{ECDE46B8-BDA6-4618-8FB2-BB229FB689D0}" presName="tx1" presStyleLbl="revTx" presStyleIdx="8" presStyleCnt="9"/>
      <dgm:spPr/>
    </dgm:pt>
    <dgm:pt modelId="{4FBBFECF-98C7-4721-97FB-C5406B9E2E30}" type="pres">
      <dgm:prSet presAssocID="{ECDE46B8-BDA6-4618-8FB2-BB229FB689D0}" presName="vert1" presStyleCnt="0"/>
      <dgm:spPr/>
    </dgm:pt>
  </dgm:ptLst>
  <dgm:cxnLst>
    <dgm:cxn modelId="{89B4B10B-C400-4C9B-A11A-262F9B90C88E}" type="presOf" srcId="{D283EBF1-72B0-4E97-AFC5-CE31BC258E75}" destId="{CB787032-EAF2-444E-BA0B-982FD574A088}" srcOrd="0" destOrd="0" presId="urn:microsoft.com/office/officeart/2008/layout/LinedList"/>
    <dgm:cxn modelId="{A9D9EE27-5220-4389-A268-1AC51FE15B00}" srcId="{D283EBF1-72B0-4E97-AFC5-CE31BC258E75}" destId="{A74BAAF5-AA78-4D4A-AB55-6D9D89322F0E}" srcOrd="7" destOrd="0" parTransId="{E9DF3268-5D18-4847-8CFA-0B227E4F5224}" sibTransId="{643F4B3F-C42B-411A-83AB-F5B1D7B966D2}"/>
    <dgm:cxn modelId="{25505B28-4208-4C9F-BFE3-4F988585ECF5}" srcId="{D283EBF1-72B0-4E97-AFC5-CE31BC258E75}" destId="{6EEE4A30-DB33-405A-A34A-F8F1BC777A3A}" srcOrd="4" destOrd="0" parTransId="{D7EF6705-3F80-440A-B36A-010AEF57DF80}" sibTransId="{F91793C3-60F3-43E7-B2B6-D8689ACC037F}"/>
    <dgm:cxn modelId="{D9232829-3D2B-46A4-838A-5F80C763FEA4}" type="presOf" srcId="{A3374BFA-D832-4763-9400-228C329B7B7A}" destId="{347ECEEE-58DD-4B9B-9AA6-AC1A6A3EF18E}" srcOrd="0" destOrd="0" presId="urn:microsoft.com/office/officeart/2008/layout/LinedList"/>
    <dgm:cxn modelId="{D314FE33-0564-41EC-980E-43311B43426E}" srcId="{D283EBF1-72B0-4E97-AFC5-CE31BC258E75}" destId="{A3374BFA-D832-4763-9400-228C329B7B7A}" srcOrd="2" destOrd="0" parTransId="{2CCBB904-A56A-456B-8A1E-4FE94D3CCEF7}" sibTransId="{833124C0-CCAA-4DF4-B198-645845931382}"/>
    <dgm:cxn modelId="{76FCFE37-E0D5-4DCB-B767-AE387F706A14}" type="presOf" srcId="{DF77CCDD-3862-4020-9F87-BA106579DD51}" destId="{09586532-B5BB-4CE9-BC4F-0DFB764731EA}" srcOrd="0" destOrd="0" presId="urn:microsoft.com/office/officeart/2008/layout/LinedList"/>
    <dgm:cxn modelId="{2325AC3A-F708-4D3F-9DE6-5AEC004CAA3D}" srcId="{D283EBF1-72B0-4E97-AFC5-CE31BC258E75}" destId="{AFEECE70-6DE5-4337-B999-EB5B4538264E}" srcOrd="5" destOrd="0" parTransId="{AE5B93A4-A658-421E-95FA-5A2301856171}" sibTransId="{99E9857D-1877-4D10-AF82-2BFAF2F0AFC1}"/>
    <dgm:cxn modelId="{3DB67C5F-A730-4D4B-B056-4AB730D9DB0A}" type="presOf" srcId="{6EEE4A30-DB33-405A-A34A-F8F1BC777A3A}" destId="{94532C86-55E7-43D6-A0A1-39BB3F93AC61}" srcOrd="0" destOrd="0" presId="urn:microsoft.com/office/officeart/2008/layout/LinedList"/>
    <dgm:cxn modelId="{65CF9644-2956-4B19-AAA2-C5FE698B07B7}" srcId="{D283EBF1-72B0-4E97-AFC5-CE31BC258E75}" destId="{DF77CCDD-3862-4020-9F87-BA106579DD51}" srcOrd="6" destOrd="0" parTransId="{00607EBA-E703-404E-A88E-76A0930B38EA}" sibTransId="{EE06DD25-2D40-4006-9BD4-E3E091010FEB}"/>
    <dgm:cxn modelId="{FBE1BD54-3036-4986-B1AE-C7205D301B67}" type="presOf" srcId="{F4B61BF4-5A3E-4F59-BEED-ACBB61A33C32}" destId="{0E9E6C2F-A87E-4411-A3D8-AD9D3E8B2D88}" srcOrd="0" destOrd="0" presId="urn:microsoft.com/office/officeart/2008/layout/LinedList"/>
    <dgm:cxn modelId="{D0ED2456-42A3-4EDD-B209-EED94B1C40F0}" type="presOf" srcId="{706312E8-F544-4B75-948C-C500F8F5D519}" destId="{FAD28493-9233-4292-8DB2-1ACDAADC35F6}" srcOrd="0" destOrd="0" presId="urn:microsoft.com/office/officeart/2008/layout/LinedList"/>
    <dgm:cxn modelId="{F9967A84-8E7F-45F8-B7CA-441135F3254D}" type="presOf" srcId="{A74BAAF5-AA78-4D4A-AB55-6D9D89322F0E}" destId="{095EDC37-0BE8-49F0-BAD4-FEDE47A19DEC}" srcOrd="0" destOrd="0" presId="urn:microsoft.com/office/officeart/2008/layout/LinedList"/>
    <dgm:cxn modelId="{15D617A3-094D-426E-B985-73A74E5EDEB6}" srcId="{D283EBF1-72B0-4E97-AFC5-CE31BC258E75}" destId="{F4B61BF4-5A3E-4F59-BEED-ACBB61A33C32}" srcOrd="0" destOrd="0" parTransId="{4EA2722A-8657-4678-8ECF-52CAD9E7AD71}" sibTransId="{99697F84-9CB1-482C-B8EB-5CFBD53C290E}"/>
    <dgm:cxn modelId="{C9587BB4-0CA7-4588-99B4-7A0A6E81C553}" srcId="{D283EBF1-72B0-4E97-AFC5-CE31BC258E75}" destId="{44F57082-1E90-4084-9F59-28D2AB971377}" srcOrd="1" destOrd="0" parTransId="{6AB8750B-5F1D-4EAC-9409-66C8423643FA}" sibTransId="{6518FDC0-0F54-42CC-B8FD-21A6C0593486}"/>
    <dgm:cxn modelId="{EFE6DDBD-3737-4B67-B5AA-FF2E0C4CDA04}" type="presOf" srcId="{AFEECE70-6DE5-4337-B999-EB5B4538264E}" destId="{BDC2FF23-0538-4D5B-AB27-66F584FF6D5F}" srcOrd="0" destOrd="0" presId="urn:microsoft.com/office/officeart/2008/layout/LinedList"/>
    <dgm:cxn modelId="{6301C5C3-801D-4392-996F-E4D2E160C975}" srcId="{D283EBF1-72B0-4E97-AFC5-CE31BC258E75}" destId="{ECDE46B8-BDA6-4618-8FB2-BB229FB689D0}" srcOrd="8" destOrd="0" parTransId="{1160EBB1-D007-4C32-BDE6-CF00630B5A9A}" sibTransId="{1871F8C6-4051-4CD6-9BDA-A133BDB11B31}"/>
    <dgm:cxn modelId="{6E24AEC7-3E54-4BC4-A661-3C87E192B278}" type="presOf" srcId="{44F57082-1E90-4084-9F59-28D2AB971377}" destId="{67B0DF48-6BA5-4259-82E4-80A1D3A5D336}" srcOrd="0" destOrd="0" presId="urn:microsoft.com/office/officeart/2008/layout/LinedList"/>
    <dgm:cxn modelId="{AADB92D2-F23A-44CC-BB8B-583A8D028A62}" type="presOf" srcId="{ECDE46B8-BDA6-4618-8FB2-BB229FB689D0}" destId="{6E508112-5E47-4446-A97C-B7A9A6C85B8B}" srcOrd="0" destOrd="0" presId="urn:microsoft.com/office/officeart/2008/layout/LinedList"/>
    <dgm:cxn modelId="{46ABBED4-2C53-4FC0-946F-E6792DC5ED53}" srcId="{D283EBF1-72B0-4E97-AFC5-CE31BC258E75}" destId="{706312E8-F544-4B75-948C-C500F8F5D519}" srcOrd="3" destOrd="0" parTransId="{27CCF46A-01E9-43BF-9B29-2C706385EC9F}" sibTransId="{CF03BDBD-948D-4752-B307-A177266FAAAC}"/>
    <dgm:cxn modelId="{88479B87-836C-4E30-B42E-5F507F2A0C73}" type="presParOf" srcId="{CB787032-EAF2-444E-BA0B-982FD574A088}" destId="{92EDE352-34A3-4B6F-8F7E-45698763485B}" srcOrd="0" destOrd="0" presId="urn:microsoft.com/office/officeart/2008/layout/LinedList"/>
    <dgm:cxn modelId="{933C4023-37C2-421D-B7F7-F681A1D08D41}" type="presParOf" srcId="{CB787032-EAF2-444E-BA0B-982FD574A088}" destId="{E2F80E3D-DFDC-464F-B6E8-F7F2C220A961}" srcOrd="1" destOrd="0" presId="urn:microsoft.com/office/officeart/2008/layout/LinedList"/>
    <dgm:cxn modelId="{A197A60A-C61E-4C4C-83C0-C5909047DD55}" type="presParOf" srcId="{E2F80E3D-DFDC-464F-B6E8-F7F2C220A961}" destId="{0E9E6C2F-A87E-4411-A3D8-AD9D3E8B2D88}" srcOrd="0" destOrd="0" presId="urn:microsoft.com/office/officeart/2008/layout/LinedList"/>
    <dgm:cxn modelId="{EC641AB7-9693-45C2-B2B3-79BBEF68C0A3}" type="presParOf" srcId="{E2F80E3D-DFDC-464F-B6E8-F7F2C220A961}" destId="{87404585-0BDA-47D7-B044-252C149682DA}" srcOrd="1" destOrd="0" presId="urn:microsoft.com/office/officeart/2008/layout/LinedList"/>
    <dgm:cxn modelId="{883F9445-0CA5-42DC-85DC-2F23EDFDA249}" type="presParOf" srcId="{CB787032-EAF2-444E-BA0B-982FD574A088}" destId="{209CF83C-9193-48E1-9AFA-5DD983B58027}" srcOrd="2" destOrd="0" presId="urn:microsoft.com/office/officeart/2008/layout/LinedList"/>
    <dgm:cxn modelId="{ABE08D73-0438-4BAC-89A8-5A306232D09D}" type="presParOf" srcId="{CB787032-EAF2-444E-BA0B-982FD574A088}" destId="{2DB6FBFD-97D0-4F9C-B9B7-9B0EDA2D9C01}" srcOrd="3" destOrd="0" presId="urn:microsoft.com/office/officeart/2008/layout/LinedList"/>
    <dgm:cxn modelId="{6DD6E462-BA8C-466F-B3AF-0A71031FFA35}" type="presParOf" srcId="{2DB6FBFD-97D0-4F9C-B9B7-9B0EDA2D9C01}" destId="{67B0DF48-6BA5-4259-82E4-80A1D3A5D336}" srcOrd="0" destOrd="0" presId="urn:microsoft.com/office/officeart/2008/layout/LinedList"/>
    <dgm:cxn modelId="{A07514C9-CAB1-4737-82BE-ABD953E72681}" type="presParOf" srcId="{2DB6FBFD-97D0-4F9C-B9B7-9B0EDA2D9C01}" destId="{8AE51D7A-8E98-400A-AF8A-EFC41BDD347A}" srcOrd="1" destOrd="0" presId="urn:microsoft.com/office/officeart/2008/layout/LinedList"/>
    <dgm:cxn modelId="{7F7594B6-EFE5-4212-BA12-24BFC66199DE}" type="presParOf" srcId="{CB787032-EAF2-444E-BA0B-982FD574A088}" destId="{6D5F4957-1646-49A5-A675-B49C793E5576}" srcOrd="4" destOrd="0" presId="urn:microsoft.com/office/officeart/2008/layout/LinedList"/>
    <dgm:cxn modelId="{FE2731C8-2DC3-40F6-9C2F-AD009B508DAE}" type="presParOf" srcId="{CB787032-EAF2-444E-BA0B-982FD574A088}" destId="{6F5E3DF4-11EA-4411-8A78-CAA511CAE34F}" srcOrd="5" destOrd="0" presId="urn:microsoft.com/office/officeart/2008/layout/LinedList"/>
    <dgm:cxn modelId="{91A939DD-8107-4694-B8F5-5DE5C7938909}" type="presParOf" srcId="{6F5E3DF4-11EA-4411-8A78-CAA511CAE34F}" destId="{347ECEEE-58DD-4B9B-9AA6-AC1A6A3EF18E}" srcOrd="0" destOrd="0" presId="urn:microsoft.com/office/officeart/2008/layout/LinedList"/>
    <dgm:cxn modelId="{6B2A7DC8-8FFB-4388-8580-1E57FF59848F}" type="presParOf" srcId="{6F5E3DF4-11EA-4411-8A78-CAA511CAE34F}" destId="{964708E8-AA02-47C8-8B5E-59ECCA5EE3B7}" srcOrd="1" destOrd="0" presId="urn:microsoft.com/office/officeart/2008/layout/LinedList"/>
    <dgm:cxn modelId="{A385892C-4020-4940-8F7E-062C7EAB0A60}" type="presParOf" srcId="{CB787032-EAF2-444E-BA0B-982FD574A088}" destId="{EF361055-CB83-4719-A6C1-7A6193DB086A}" srcOrd="6" destOrd="0" presId="urn:microsoft.com/office/officeart/2008/layout/LinedList"/>
    <dgm:cxn modelId="{9609FB2E-D950-445D-8D7B-A23F87B10F17}" type="presParOf" srcId="{CB787032-EAF2-444E-BA0B-982FD574A088}" destId="{FD91B578-815A-43D9-8B45-A375B516A2DF}" srcOrd="7" destOrd="0" presId="urn:microsoft.com/office/officeart/2008/layout/LinedList"/>
    <dgm:cxn modelId="{56A857F8-5A7B-459D-A736-CD6758A2F49F}" type="presParOf" srcId="{FD91B578-815A-43D9-8B45-A375B516A2DF}" destId="{FAD28493-9233-4292-8DB2-1ACDAADC35F6}" srcOrd="0" destOrd="0" presId="urn:microsoft.com/office/officeart/2008/layout/LinedList"/>
    <dgm:cxn modelId="{CB7D2836-5FEA-49E7-92BA-488178B26F50}" type="presParOf" srcId="{FD91B578-815A-43D9-8B45-A375B516A2DF}" destId="{B16959BE-903D-4BF4-A66A-F29E320029C7}" srcOrd="1" destOrd="0" presId="urn:microsoft.com/office/officeart/2008/layout/LinedList"/>
    <dgm:cxn modelId="{D0D8D62E-78FD-4776-A184-B0EE815655F3}" type="presParOf" srcId="{CB787032-EAF2-444E-BA0B-982FD574A088}" destId="{AF644F73-2C86-4778-A649-6762B9AAFE2C}" srcOrd="8" destOrd="0" presId="urn:microsoft.com/office/officeart/2008/layout/LinedList"/>
    <dgm:cxn modelId="{34B9FE05-D9E1-4428-9762-8BC37A1184A1}" type="presParOf" srcId="{CB787032-EAF2-444E-BA0B-982FD574A088}" destId="{15C907D2-6AE9-4A99-9862-BEC8E0094947}" srcOrd="9" destOrd="0" presId="urn:microsoft.com/office/officeart/2008/layout/LinedList"/>
    <dgm:cxn modelId="{D26F1BE6-427E-42A4-85CF-DD7286808C4E}" type="presParOf" srcId="{15C907D2-6AE9-4A99-9862-BEC8E0094947}" destId="{94532C86-55E7-43D6-A0A1-39BB3F93AC61}" srcOrd="0" destOrd="0" presId="urn:microsoft.com/office/officeart/2008/layout/LinedList"/>
    <dgm:cxn modelId="{9B10064F-4D59-49C2-9EDA-E006CFE31DDA}" type="presParOf" srcId="{15C907D2-6AE9-4A99-9862-BEC8E0094947}" destId="{9C878931-4222-4166-97F9-B10EC05C03B4}" srcOrd="1" destOrd="0" presId="urn:microsoft.com/office/officeart/2008/layout/LinedList"/>
    <dgm:cxn modelId="{4DB897EE-F93D-40E1-9283-2C61611F9FAB}" type="presParOf" srcId="{CB787032-EAF2-444E-BA0B-982FD574A088}" destId="{A7A936E6-F34A-46E7-839B-7E366BF8AB43}" srcOrd="10" destOrd="0" presId="urn:microsoft.com/office/officeart/2008/layout/LinedList"/>
    <dgm:cxn modelId="{B8D074AD-AF6D-4C53-B3FA-5B3CF89E46B0}" type="presParOf" srcId="{CB787032-EAF2-444E-BA0B-982FD574A088}" destId="{3115FEC5-EA18-487E-9B13-EEA61E491672}" srcOrd="11" destOrd="0" presId="urn:microsoft.com/office/officeart/2008/layout/LinedList"/>
    <dgm:cxn modelId="{BF8F518C-9BAC-471A-96FD-403F0E17F810}" type="presParOf" srcId="{3115FEC5-EA18-487E-9B13-EEA61E491672}" destId="{BDC2FF23-0538-4D5B-AB27-66F584FF6D5F}" srcOrd="0" destOrd="0" presId="urn:microsoft.com/office/officeart/2008/layout/LinedList"/>
    <dgm:cxn modelId="{235E1FBC-E9C6-4CCC-8398-8F33893B0689}" type="presParOf" srcId="{3115FEC5-EA18-487E-9B13-EEA61E491672}" destId="{ABB8A523-A0E7-4B3C-9824-E787292FE3B0}" srcOrd="1" destOrd="0" presId="urn:microsoft.com/office/officeart/2008/layout/LinedList"/>
    <dgm:cxn modelId="{A90DAE35-E891-406E-83B2-6F59963AD7EE}" type="presParOf" srcId="{CB787032-EAF2-444E-BA0B-982FD574A088}" destId="{2A6A65B1-5155-4BEC-B312-3CC5FC64804B}" srcOrd="12" destOrd="0" presId="urn:microsoft.com/office/officeart/2008/layout/LinedList"/>
    <dgm:cxn modelId="{E92913D3-F44B-4024-B9C8-80C2CD62A541}" type="presParOf" srcId="{CB787032-EAF2-444E-BA0B-982FD574A088}" destId="{35901B32-59E5-4261-8BB6-AADA94409B1E}" srcOrd="13" destOrd="0" presId="urn:microsoft.com/office/officeart/2008/layout/LinedList"/>
    <dgm:cxn modelId="{9B6DE8D6-D9D2-485F-A11F-69FC2838129A}" type="presParOf" srcId="{35901B32-59E5-4261-8BB6-AADA94409B1E}" destId="{09586532-B5BB-4CE9-BC4F-0DFB764731EA}" srcOrd="0" destOrd="0" presId="urn:microsoft.com/office/officeart/2008/layout/LinedList"/>
    <dgm:cxn modelId="{686F2002-D726-4292-B39A-C7A9287E548A}" type="presParOf" srcId="{35901B32-59E5-4261-8BB6-AADA94409B1E}" destId="{7FC72260-B0BB-419F-AA80-BEBCFD7B0BA2}" srcOrd="1" destOrd="0" presId="urn:microsoft.com/office/officeart/2008/layout/LinedList"/>
    <dgm:cxn modelId="{C983BEA1-E561-457F-B36B-02D2E31ACDD3}" type="presParOf" srcId="{CB787032-EAF2-444E-BA0B-982FD574A088}" destId="{F558F27B-8119-4BC9-8973-A317165068F2}" srcOrd="14" destOrd="0" presId="urn:microsoft.com/office/officeart/2008/layout/LinedList"/>
    <dgm:cxn modelId="{71B546BB-4AE4-4B24-B494-07462DC88C48}" type="presParOf" srcId="{CB787032-EAF2-444E-BA0B-982FD574A088}" destId="{1084EAFD-A89B-429E-9CF0-C1E9391C48D8}" srcOrd="15" destOrd="0" presId="urn:microsoft.com/office/officeart/2008/layout/LinedList"/>
    <dgm:cxn modelId="{80F66309-8160-44F9-BAF6-0A5F1447F361}" type="presParOf" srcId="{1084EAFD-A89B-429E-9CF0-C1E9391C48D8}" destId="{095EDC37-0BE8-49F0-BAD4-FEDE47A19DEC}" srcOrd="0" destOrd="0" presId="urn:microsoft.com/office/officeart/2008/layout/LinedList"/>
    <dgm:cxn modelId="{9B8D15AF-59F9-4FB7-9F11-DFFB518906CF}" type="presParOf" srcId="{1084EAFD-A89B-429E-9CF0-C1E9391C48D8}" destId="{A79E2CCB-11F0-4B52-B486-890CEFFFCDFD}" srcOrd="1" destOrd="0" presId="urn:microsoft.com/office/officeart/2008/layout/LinedList"/>
    <dgm:cxn modelId="{80271286-1863-4AD9-9C1F-4BFEDBF9DB7C}" type="presParOf" srcId="{CB787032-EAF2-444E-BA0B-982FD574A088}" destId="{454CB5EE-A3ED-474D-AC2D-015948F5785C}" srcOrd="16" destOrd="0" presId="urn:microsoft.com/office/officeart/2008/layout/LinedList"/>
    <dgm:cxn modelId="{65CC4A0E-A5D9-4D7B-A53E-9CF6F8C7A495}" type="presParOf" srcId="{CB787032-EAF2-444E-BA0B-982FD574A088}" destId="{6FEE896A-CED2-4635-8F23-55AA4C39DEC7}" srcOrd="17" destOrd="0" presId="urn:microsoft.com/office/officeart/2008/layout/LinedList"/>
    <dgm:cxn modelId="{2D265388-659B-47E7-B40B-C74A6AD61D63}" type="presParOf" srcId="{6FEE896A-CED2-4635-8F23-55AA4C39DEC7}" destId="{6E508112-5E47-4446-A97C-B7A9A6C85B8B}" srcOrd="0" destOrd="0" presId="urn:microsoft.com/office/officeart/2008/layout/LinedList"/>
    <dgm:cxn modelId="{4FA6332E-F273-497C-88B4-84864536AD67}" type="presParOf" srcId="{6FEE896A-CED2-4635-8F23-55AA4C39DEC7}" destId="{4FBBFECF-98C7-4721-97FB-C5406B9E2E30}"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283EBF1-72B0-4E97-AFC5-CE31BC258E75}"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F4B61BF4-5A3E-4F59-BEED-ACBB61A33C32}">
      <dgm:prSet custT="1"/>
      <dgm:spPr/>
      <dgm:t>
        <a:bodyPr/>
        <a:lstStyle/>
        <a:p>
          <a:pPr algn="ctr"/>
          <a:r>
            <a:rPr lang="el-GR" sz="2200" b="1" i="1" dirty="0">
              <a:solidFill>
                <a:schemeClr val="tx2">
                  <a:lumMod val="60000"/>
                  <a:lumOff val="40000"/>
                </a:schemeClr>
              </a:solidFill>
              <a:latin typeface="Calibri" panose="020F0502020204030204" pitchFamily="34" charset="0"/>
              <a:cs typeface="Calibri" panose="020F0502020204030204" pitchFamily="34" charset="0"/>
            </a:rPr>
            <a:t>Η Προϊσταμένη</a:t>
          </a:r>
          <a:endParaRPr lang="en-US" sz="2200" b="1" i="1" dirty="0">
            <a:solidFill>
              <a:schemeClr val="tx2">
                <a:lumMod val="60000"/>
                <a:lumOff val="40000"/>
              </a:schemeClr>
            </a:solidFill>
            <a:latin typeface="Calibri" panose="020F0502020204030204" pitchFamily="34" charset="0"/>
            <a:cs typeface="Calibri" panose="020F0502020204030204" pitchFamily="34" charset="0"/>
          </a:endParaRPr>
        </a:p>
        <a:p>
          <a:pPr algn="ctr"/>
          <a:r>
            <a:rPr lang="el-GR" sz="2200" b="1" i="1" dirty="0">
              <a:solidFill>
                <a:schemeClr val="tx2">
                  <a:lumMod val="60000"/>
                  <a:lumOff val="40000"/>
                </a:schemeClr>
              </a:solidFill>
              <a:latin typeface="Calibri" panose="020F0502020204030204" pitchFamily="34" charset="0"/>
              <a:cs typeface="Calibri" panose="020F0502020204030204" pitchFamily="34" charset="0"/>
            </a:rPr>
            <a:t>Μερόπη Κομνηνού</a:t>
          </a:r>
          <a:endParaRPr lang="en-US" sz="2200" dirty="0"/>
        </a:p>
      </dgm:t>
    </dgm:pt>
    <dgm:pt modelId="{4EA2722A-8657-4678-8ECF-52CAD9E7AD71}" type="parTrans" cxnId="{15D617A3-094D-426E-B985-73A74E5EDEB6}">
      <dgm:prSet/>
      <dgm:spPr/>
      <dgm:t>
        <a:bodyPr/>
        <a:lstStyle/>
        <a:p>
          <a:endParaRPr lang="en-US"/>
        </a:p>
      </dgm:t>
    </dgm:pt>
    <dgm:pt modelId="{99697F84-9CB1-482C-B8EB-5CFBD53C290E}" type="sibTrans" cxnId="{15D617A3-094D-426E-B985-73A74E5EDEB6}">
      <dgm:prSet/>
      <dgm:spPr/>
      <dgm:t>
        <a:bodyPr/>
        <a:lstStyle/>
        <a:p>
          <a:endParaRPr lang="en-US"/>
        </a:p>
      </dgm:t>
    </dgm:pt>
    <dgm:pt modelId="{44F57082-1E90-4084-9F59-28D2AB971377}">
      <dgm:prSet/>
      <dgm:spPr/>
      <dgm:t>
        <a:bodyPr/>
        <a:lstStyle/>
        <a:p>
          <a:endParaRPr lang="en-US" dirty="0"/>
        </a:p>
      </dgm:t>
    </dgm:pt>
    <dgm:pt modelId="{6AB8750B-5F1D-4EAC-9409-66C8423643FA}" type="parTrans" cxnId="{C9587BB4-0CA7-4588-99B4-7A0A6E81C553}">
      <dgm:prSet/>
      <dgm:spPr/>
      <dgm:t>
        <a:bodyPr/>
        <a:lstStyle/>
        <a:p>
          <a:endParaRPr lang="en-US"/>
        </a:p>
      </dgm:t>
    </dgm:pt>
    <dgm:pt modelId="{6518FDC0-0F54-42CC-B8FD-21A6C0593486}" type="sibTrans" cxnId="{C9587BB4-0CA7-4588-99B4-7A0A6E81C553}">
      <dgm:prSet/>
      <dgm:spPr/>
      <dgm:t>
        <a:bodyPr/>
        <a:lstStyle/>
        <a:p>
          <a:endParaRPr lang="en-US"/>
        </a:p>
      </dgm:t>
    </dgm:pt>
    <dgm:pt modelId="{CB787032-EAF2-444E-BA0B-982FD574A088}" type="pres">
      <dgm:prSet presAssocID="{D283EBF1-72B0-4E97-AFC5-CE31BC258E75}" presName="vert0" presStyleCnt="0">
        <dgm:presLayoutVars>
          <dgm:dir/>
          <dgm:animOne val="branch"/>
          <dgm:animLvl val="lvl"/>
        </dgm:presLayoutVars>
      </dgm:prSet>
      <dgm:spPr/>
    </dgm:pt>
    <dgm:pt modelId="{92EDE352-34A3-4B6F-8F7E-45698763485B}" type="pres">
      <dgm:prSet presAssocID="{F4B61BF4-5A3E-4F59-BEED-ACBB61A33C32}" presName="thickLine" presStyleLbl="alignNode1" presStyleIdx="0" presStyleCnt="2" custLinFactNeighborX="3525" custLinFactNeighborY="-52566"/>
      <dgm:spPr/>
    </dgm:pt>
    <dgm:pt modelId="{E2F80E3D-DFDC-464F-B6E8-F7F2C220A961}" type="pres">
      <dgm:prSet presAssocID="{F4B61BF4-5A3E-4F59-BEED-ACBB61A33C32}" presName="horz1" presStyleCnt="0"/>
      <dgm:spPr/>
    </dgm:pt>
    <dgm:pt modelId="{0E9E6C2F-A87E-4411-A3D8-AD9D3E8B2D88}" type="pres">
      <dgm:prSet presAssocID="{F4B61BF4-5A3E-4F59-BEED-ACBB61A33C32}" presName="tx1" presStyleLbl="revTx" presStyleIdx="0" presStyleCnt="2" custLinFactNeighborX="1104" custLinFactNeighborY="-30545"/>
      <dgm:spPr/>
    </dgm:pt>
    <dgm:pt modelId="{87404585-0BDA-47D7-B044-252C149682DA}" type="pres">
      <dgm:prSet presAssocID="{F4B61BF4-5A3E-4F59-BEED-ACBB61A33C32}" presName="vert1" presStyleCnt="0"/>
      <dgm:spPr/>
    </dgm:pt>
    <dgm:pt modelId="{209CF83C-9193-48E1-9AFA-5DD983B58027}" type="pres">
      <dgm:prSet presAssocID="{44F57082-1E90-4084-9F59-28D2AB971377}" presName="thickLine" presStyleLbl="alignNode1" presStyleIdx="1" presStyleCnt="2"/>
      <dgm:spPr/>
    </dgm:pt>
    <dgm:pt modelId="{2DB6FBFD-97D0-4F9C-B9B7-9B0EDA2D9C01}" type="pres">
      <dgm:prSet presAssocID="{44F57082-1E90-4084-9F59-28D2AB971377}" presName="horz1" presStyleCnt="0"/>
      <dgm:spPr/>
    </dgm:pt>
    <dgm:pt modelId="{67B0DF48-6BA5-4259-82E4-80A1D3A5D336}" type="pres">
      <dgm:prSet presAssocID="{44F57082-1E90-4084-9F59-28D2AB971377}" presName="tx1" presStyleLbl="revTx" presStyleIdx="1" presStyleCnt="2"/>
      <dgm:spPr/>
    </dgm:pt>
    <dgm:pt modelId="{8AE51D7A-8E98-400A-AF8A-EFC41BDD347A}" type="pres">
      <dgm:prSet presAssocID="{44F57082-1E90-4084-9F59-28D2AB971377}" presName="vert1" presStyleCnt="0"/>
      <dgm:spPr/>
    </dgm:pt>
  </dgm:ptLst>
  <dgm:cxnLst>
    <dgm:cxn modelId="{89B4B10B-C400-4C9B-A11A-262F9B90C88E}" type="presOf" srcId="{D283EBF1-72B0-4E97-AFC5-CE31BC258E75}" destId="{CB787032-EAF2-444E-BA0B-982FD574A088}" srcOrd="0" destOrd="0" presId="urn:microsoft.com/office/officeart/2008/layout/LinedList"/>
    <dgm:cxn modelId="{FBE1BD54-3036-4986-B1AE-C7205D301B67}" type="presOf" srcId="{F4B61BF4-5A3E-4F59-BEED-ACBB61A33C32}" destId="{0E9E6C2F-A87E-4411-A3D8-AD9D3E8B2D88}" srcOrd="0" destOrd="0" presId="urn:microsoft.com/office/officeart/2008/layout/LinedList"/>
    <dgm:cxn modelId="{15D617A3-094D-426E-B985-73A74E5EDEB6}" srcId="{D283EBF1-72B0-4E97-AFC5-CE31BC258E75}" destId="{F4B61BF4-5A3E-4F59-BEED-ACBB61A33C32}" srcOrd="0" destOrd="0" parTransId="{4EA2722A-8657-4678-8ECF-52CAD9E7AD71}" sibTransId="{99697F84-9CB1-482C-B8EB-5CFBD53C290E}"/>
    <dgm:cxn modelId="{C9587BB4-0CA7-4588-99B4-7A0A6E81C553}" srcId="{D283EBF1-72B0-4E97-AFC5-CE31BC258E75}" destId="{44F57082-1E90-4084-9F59-28D2AB971377}" srcOrd="1" destOrd="0" parTransId="{6AB8750B-5F1D-4EAC-9409-66C8423643FA}" sibTransId="{6518FDC0-0F54-42CC-B8FD-21A6C0593486}"/>
    <dgm:cxn modelId="{6E24AEC7-3E54-4BC4-A661-3C87E192B278}" type="presOf" srcId="{44F57082-1E90-4084-9F59-28D2AB971377}" destId="{67B0DF48-6BA5-4259-82E4-80A1D3A5D336}" srcOrd="0" destOrd="0" presId="urn:microsoft.com/office/officeart/2008/layout/LinedList"/>
    <dgm:cxn modelId="{88479B87-836C-4E30-B42E-5F507F2A0C73}" type="presParOf" srcId="{CB787032-EAF2-444E-BA0B-982FD574A088}" destId="{92EDE352-34A3-4B6F-8F7E-45698763485B}" srcOrd="0" destOrd="0" presId="urn:microsoft.com/office/officeart/2008/layout/LinedList"/>
    <dgm:cxn modelId="{933C4023-37C2-421D-B7F7-F681A1D08D41}" type="presParOf" srcId="{CB787032-EAF2-444E-BA0B-982FD574A088}" destId="{E2F80E3D-DFDC-464F-B6E8-F7F2C220A961}" srcOrd="1" destOrd="0" presId="urn:microsoft.com/office/officeart/2008/layout/LinedList"/>
    <dgm:cxn modelId="{A197A60A-C61E-4C4C-83C0-C5909047DD55}" type="presParOf" srcId="{E2F80E3D-DFDC-464F-B6E8-F7F2C220A961}" destId="{0E9E6C2F-A87E-4411-A3D8-AD9D3E8B2D88}" srcOrd="0" destOrd="0" presId="urn:microsoft.com/office/officeart/2008/layout/LinedList"/>
    <dgm:cxn modelId="{EC641AB7-9693-45C2-B2B3-79BBEF68C0A3}" type="presParOf" srcId="{E2F80E3D-DFDC-464F-B6E8-F7F2C220A961}" destId="{87404585-0BDA-47D7-B044-252C149682DA}" srcOrd="1" destOrd="0" presId="urn:microsoft.com/office/officeart/2008/layout/LinedList"/>
    <dgm:cxn modelId="{883F9445-0CA5-42DC-85DC-2F23EDFDA249}" type="presParOf" srcId="{CB787032-EAF2-444E-BA0B-982FD574A088}" destId="{209CF83C-9193-48E1-9AFA-5DD983B58027}" srcOrd="2" destOrd="0" presId="urn:microsoft.com/office/officeart/2008/layout/LinedList"/>
    <dgm:cxn modelId="{ABE08D73-0438-4BAC-89A8-5A306232D09D}" type="presParOf" srcId="{CB787032-EAF2-444E-BA0B-982FD574A088}" destId="{2DB6FBFD-97D0-4F9C-B9B7-9B0EDA2D9C01}" srcOrd="3" destOrd="0" presId="urn:microsoft.com/office/officeart/2008/layout/LinedList"/>
    <dgm:cxn modelId="{6DD6E462-BA8C-466F-B3AF-0A71031FFA35}" type="presParOf" srcId="{2DB6FBFD-97D0-4F9C-B9B7-9B0EDA2D9C01}" destId="{67B0DF48-6BA5-4259-82E4-80A1D3A5D336}" srcOrd="0" destOrd="0" presId="urn:microsoft.com/office/officeart/2008/layout/LinedList"/>
    <dgm:cxn modelId="{A07514C9-CAB1-4737-82BE-ABD953E72681}" type="presParOf" srcId="{2DB6FBFD-97D0-4F9C-B9B7-9B0EDA2D9C01}" destId="{8AE51D7A-8E98-400A-AF8A-EFC41BDD347A}" srcOrd="1" destOrd="0" presId="urn:microsoft.com/office/officeart/2008/layout/LinedList"/>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EDE352-34A3-4B6F-8F7E-45698763485B}">
      <dsp:nvSpPr>
        <dsp:cNvPr id="0" name=""/>
        <dsp:cNvSpPr/>
      </dsp:nvSpPr>
      <dsp:spPr>
        <a:xfrm>
          <a:off x="0" y="0"/>
          <a:ext cx="4184035" cy="0"/>
        </a:xfrm>
        <a:prstGeom prst="line">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9E6C2F-A87E-4411-A3D8-AD9D3E8B2D88}">
      <dsp:nvSpPr>
        <dsp:cNvPr id="0" name=""/>
        <dsp:cNvSpPr/>
      </dsp:nvSpPr>
      <dsp:spPr>
        <a:xfrm>
          <a:off x="0" y="573"/>
          <a:ext cx="4184035" cy="5218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l-GR" sz="2200" b="1" i="1" kern="1200" dirty="0">
              <a:solidFill>
                <a:schemeClr val="tx2">
                  <a:lumMod val="60000"/>
                  <a:lumOff val="40000"/>
                </a:schemeClr>
              </a:solidFill>
              <a:latin typeface="Calibri" panose="020F0502020204030204" pitchFamily="34" charset="0"/>
              <a:ea typeface="+mj-ea"/>
              <a:cs typeface="Calibri" panose="020F0502020204030204" pitchFamily="34" charset="0"/>
            </a:rPr>
            <a:t>Τα Στελέχη</a:t>
          </a:r>
          <a:endParaRPr lang="en-US" sz="2200" b="1" i="1" kern="1200" dirty="0">
            <a:solidFill>
              <a:schemeClr val="tx2">
                <a:lumMod val="60000"/>
                <a:lumOff val="40000"/>
              </a:schemeClr>
            </a:solidFill>
            <a:latin typeface="Calibri" panose="020F0502020204030204" pitchFamily="34" charset="0"/>
            <a:ea typeface="+mj-ea"/>
            <a:cs typeface="Calibri" panose="020F0502020204030204" pitchFamily="34" charset="0"/>
          </a:endParaRPr>
        </a:p>
      </dsp:txBody>
      <dsp:txXfrm>
        <a:off x="0" y="573"/>
        <a:ext cx="4184035" cy="521807"/>
      </dsp:txXfrm>
    </dsp:sp>
    <dsp:sp modelId="{209CF83C-9193-48E1-9AFA-5DD983B58027}">
      <dsp:nvSpPr>
        <dsp:cNvPr id="0" name=""/>
        <dsp:cNvSpPr/>
      </dsp:nvSpPr>
      <dsp:spPr>
        <a:xfrm>
          <a:off x="0" y="522380"/>
          <a:ext cx="4184035" cy="0"/>
        </a:xfrm>
        <a:prstGeom prst="line">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7B0DF48-6BA5-4259-82E4-80A1D3A5D336}">
      <dsp:nvSpPr>
        <dsp:cNvPr id="0" name=""/>
        <dsp:cNvSpPr/>
      </dsp:nvSpPr>
      <dsp:spPr>
        <a:xfrm>
          <a:off x="0" y="522380"/>
          <a:ext cx="4184035" cy="5218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l-GR" sz="2200" b="0" i="1" kern="1200" dirty="0">
              <a:solidFill>
                <a:srgbClr val="1F497D">
                  <a:lumMod val="60000"/>
                  <a:lumOff val="40000"/>
                </a:srgbClr>
              </a:solidFill>
              <a:latin typeface="Calibri" panose="020F0502020204030204" pitchFamily="34" charset="0"/>
              <a:ea typeface="+mn-ea"/>
              <a:cs typeface="Calibri" panose="020F0502020204030204" pitchFamily="34" charset="0"/>
            </a:rPr>
            <a:t>Ελένη </a:t>
          </a:r>
          <a:r>
            <a:rPr lang="el-GR" sz="2200" b="0" i="1" kern="1200" dirty="0" err="1">
              <a:solidFill>
                <a:srgbClr val="1F497D">
                  <a:lumMod val="60000"/>
                  <a:lumOff val="40000"/>
                </a:srgbClr>
              </a:solidFill>
              <a:latin typeface="Calibri" panose="020F0502020204030204" pitchFamily="34" charset="0"/>
              <a:ea typeface="+mn-ea"/>
              <a:cs typeface="Calibri" panose="020F0502020204030204" pitchFamily="34" charset="0"/>
            </a:rPr>
            <a:t>Βάρτζελη</a:t>
          </a:r>
          <a:endParaRPr lang="en-US" sz="2200" b="0" i="1" kern="1200" dirty="0">
            <a:solidFill>
              <a:srgbClr val="1F497D">
                <a:lumMod val="60000"/>
                <a:lumOff val="40000"/>
              </a:srgbClr>
            </a:solidFill>
            <a:latin typeface="Calibri" panose="020F0502020204030204" pitchFamily="34" charset="0"/>
            <a:ea typeface="+mn-ea"/>
            <a:cs typeface="Calibri" panose="020F0502020204030204" pitchFamily="34" charset="0"/>
          </a:endParaRPr>
        </a:p>
      </dsp:txBody>
      <dsp:txXfrm>
        <a:off x="0" y="522380"/>
        <a:ext cx="4184035" cy="521807"/>
      </dsp:txXfrm>
    </dsp:sp>
    <dsp:sp modelId="{6D5F4957-1646-49A5-A675-B49C793E5576}">
      <dsp:nvSpPr>
        <dsp:cNvPr id="0" name=""/>
        <dsp:cNvSpPr/>
      </dsp:nvSpPr>
      <dsp:spPr>
        <a:xfrm>
          <a:off x="0" y="1044187"/>
          <a:ext cx="4184035" cy="0"/>
        </a:xfrm>
        <a:prstGeom prst="line">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47ECEEE-58DD-4B9B-9AA6-AC1A6A3EF18E}">
      <dsp:nvSpPr>
        <dsp:cNvPr id="0" name=""/>
        <dsp:cNvSpPr/>
      </dsp:nvSpPr>
      <dsp:spPr>
        <a:xfrm>
          <a:off x="0" y="1044187"/>
          <a:ext cx="4184035" cy="5218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l-GR" sz="2200" i="1" kern="1200" dirty="0">
              <a:solidFill>
                <a:schemeClr val="tx2">
                  <a:lumMod val="60000"/>
                  <a:lumOff val="40000"/>
                </a:schemeClr>
              </a:solidFill>
              <a:latin typeface="Calibri" panose="020F0502020204030204" pitchFamily="34" charset="0"/>
              <a:cs typeface="Calibri" panose="020F0502020204030204" pitchFamily="34" charset="0"/>
            </a:rPr>
            <a:t>Ανδρέας Βατίστας</a:t>
          </a:r>
          <a:endParaRPr lang="en-US" sz="2200" kern="1200" dirty="0">
            <a:solidFill>
              <a:schemeClr val="tx2">
                <a:lumMod val="60000"/>
                <a:lumOff val="40000"/>
              </a:schemeClr>
            </a:solidFill>
            <a:latin typeface="Calibri" panose="020F0502020204030204" pitchFamily="34" charset="0"/>
            <a:cs typeface="Calibri" panose="020F0502020204030204" pitchFamily="34" charset="0"/>
          </a:endParaRPr>
        </a:p>
      </dsp:txBody>
      <dsp:txXfrm>
        <a:off x="0" y="1044187"/>
        <a:ext cx="4184035" cy="521807"/>
      </dsp:txXfrm>
    </dsp:sp>
    <dsp:sp modelId="{EF361055-CB83-4719-A6C1-7A6193DB086A}">
      <dsp:nvSpPr>
        <dsp:cNvPr id="0" name=""/>
        <dsp:cNvSpPr/>
      </dsp:nvSpPr>
      <dsp:spPr>
        <a:xfrm>
          <a:off x="0" y="1565994"/>
          <a:ext cx="4184035" cy="0"/>
        </a:xfrm>
        <a:prstGeom prst="line">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D28493-9233-4292-8DB2-1ACDAADC35F6}">
      <dsp:nvSpPr>
        <dsp:cNvPr id="0" name=""/>
        <dsp:cNvSpPr/>
      </dsp:nvSpPr>
      <dsp:spPr>
        <a:xfrm>
          <a:off x="0" y="1565994"/>
          <a:ext cx="4184035" cy="5218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l-GR" sz="2200" i="1" kern="1200" dirty="0">
              <a:solidFill>
                <a:schemeClr val="tx2">
                  <a:lumMod val="60000"/>
                  <a:lumOff val="40000"/>
                </a:schemeClr>
              </a:solidFill>
              <a:latin typeface="Calibri" panose="020F0502020204030204" pitchFamily="34" charset="0"/>
              <a:cs typeface="Calibri" panose="020F0502020204030204" pitchFamily="34" charset="0"/>
            </a:rPr>
            <a:t>Ιουλία Λαμπράκη</a:t>
          </a:r>
          <a:endParaRPr lang="en-US" sz="2200" kern="1200" dirty="0">
            <a:solidFill>
              <a:schemeClr val="tx2">
                <a:lumMod val="60000"/>
                <a:lumOff val="40000"/>
              </a:schemeClr>
            </a:solidFill>
            <a:latin typeface="Calibri" panose="020F0502020204030204" pitchFamily="34" charset="0"/>
            <a:cs typeface="Calibri" panose="020F0502020204030204" pitchFamily="34" charset="0"/>
          </a:endParaRPr>
        </a:p>
      </dsp:txBody>
      <dsp:txXfrm>
        <a:off x="0" y="1565994"/>
        <a:ext cx="4184035" cy="521807"/>
      </dsp:txXfrm>
    </dsp:sp>
    <dsp:sp modelId="{AF644F73-2C86-4778-A649-6762B9AAFE2C}">
      <dsp:nvSpPr>
        <dsp:cNvPr id="0" name=""/>
        <dsp:cNvSpPr/>
      </dsp:nvSpPr>
      <dsp:spPr>
        <a:xfrm>
          <a:off x="0" y="2087801"/>
          <a:ext cx="4184035" cy="0"/>
        </a:xfrm>
        <a:prstGeom prst="line">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4532C86-55E7-43D6-A0A1-39BB3F93AC61}">
      <dsp:nvSpPr>
        <dsp:cNvPr id="0" name=""/>
        <dsp:cNvSpPr/>
      </dsp:nvSpPr>
      <dsp:spPr>
        <a:xfrm>
          <a:off x="0" y="2087801"/>
          <a:ext cx="4184035" cy="5218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l-GR" sz="2200" i="1" kern="1200" dirty="0">
              <a:solidFill>
                <a:schemeClr val="tx2">
                  <a:lumMod val="60000"/>
                  <a:lumOff val="40000"/>
                </a:schemeClr>
              </a:solidFill>
              <a:latin typeface="Calibri" panose="020F0502020204030204" pitchFamily="34" charset="0"/>
              <a:cs typeface="Calibri" panose="020F0502020204030204" pitchFamily="34" charset="0"/>
            </a:rPr>
            <a:t>Παράσχος </a:t>
          </a:r>
          <a:r>
            <a:rPr lang="el-GR" sz="2200" i="1" kern="1200" dirty="0" err="1">
              <a:solidFill>
                <a:schemeClr val="tx2">
                  <a:lumMod val="60000"/>
                  <a:lumOff val="40000"/>
                </a:schemeClr>
              </a:solidFill>
              <a:latin typeface="Calibri" panose="020F0502020204030204" pitchFamily="34" charset="0"/>
              <a:cs typeface="Calibri" panose="020F0502020204030204" pitchFamily="34" charset="0"/>
            </a:rPr>
            <a:t>Λυγερούδης</a:t>
          </a:r>
          <a:endParaRPr lang="en-US" sz="2200" kern="1200" dirty="0">
            <a:solidFill>
              <a:schemeClr val="tx2">
                <a:lumMod val="60000"/>
                <a:lumOff val="40000"/>
              </a:schemeClr>
            </a:solidFill>
            <a:latin typeface="Calibri" panose="020F0502020204030204" pitchFamily="34" charset="0"/>
            <a:cs typeface="Calibri" panose="020F0502020204030204" pitchFamily="34" charset="0"/>
          </a:endParaRPr>
        </a:p>
      </dsp:txBody>
      <dsp:txXfrm>
        <a:off x="0" y="2087801"/>
        <a:ext cx="4184035" cy="521807"/>
      </dsp:txXfrm>
    </dsp:sp>
    <dsp:sp modelId="{A7A936E6-F34A-46E7-839B-7E366BF8AB43}">
      <dsp:nvSpPr>
        <dsp:cNvPr id="0" name=""/>
        <dsp:cNvSpPr/>
      </dsp:nvSpPr>
      <dsp:spPr>
        <a:xfrm>
          <a:off x="0" y="2609609"/>
          <a:ext cx="4184035" cy="0"/>
        </a:xfrm>
        <a:prstGeom prst="line">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DC2FF23-0538-4D5B-AB27-66F584FF6D5F}">
      <dsp:nvSpPr>
        <dsp:cNvPr id="0" name=""/>
        <dsp:cNvSpPr/>
      </dsp:nvSpPr>
      <dsp:spPr>
        <a:xfrm>
          <a:off x="0" y="2609609"/>
          <a:ext cx="4184035" cy="5218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l-GR" sz="2200" i="1" kern="1200" dirty="0">
              <a:solidFill>
                <a:schemeClr val="tx2">
                  <a:lumMod val="60000"/>
                  <a:lumOff val="40000"/>
                </a:schemeClr>
              </a:solidFill>
              <a:latin typeface="Calibri" panose="020F0502020204030204" pitchFamily="34" charset="0"/>
              <a:cs typeface="Calibri" panose="020F0502020204030204" pitchFamily="34" charset="0"/>
            </a:rPr>
            <a:t>Βασιλική </a:t>
          </a:r>
          <a:r>
            <a:rPr lang="el-GR" sz="2200" i="1" kern="1200" dirty="0" err="1">
              <a:solidFill>
                <a:schemeClr val="tx2">
                  <a:lumMod val="60000"/>
                  <a:lumOff val="40000"/>
                </a:schemeClr>
              </a:solidFill>
              <a:latin typeface="Calibri" panose="020F0502020204030204" pitchFamily="34" charset="0"/>
              <a:cs typeface="Calibri" panose="020F0502020204030204" pitchFamily="34" charset="0"/>
            </a:rPr>
            <a:t>Λυγκώνη</a:t>
          </a:r>
          <a:endParaRPr lang="en-US" sz="2200" kern="1200" dirty="0">
            <a:solidFill>
              <a:schemeClr val="tx2">
                <a:lumMod val="60000"/>
                <a:lumOff val="40000"/>
              </a:schemeClr>
            </a:solidFill>
            <a:latin typeface="Calibri" panose="020F0502020204030204" pitchFamily="34" charset="0"/>
            <a:cs typeface="Calibri" panose="020F0502020204030204" pitchFamily="34" charset="0"/>
          </a:endParaRPr>
        </a:p>
      </dsp:txBody>
      <dsp:txXfrm>
        <a:off x="0" y="2609609"/>
        <a:ext cx="4184035" cy="521807"/>
      </dsp:txXfrm>
    </dsp:sp>
    <dsp:sp modelId="{2A6A65B1-5155-4BEC-B312-3CC5FC64804B}">
      <dsp:nvSpPr>
        <dsp:cNvPr id="0" name=""/>
        <dsp:cNvSpPr/>
      </dsp:nvSpPr>
      <dsp:spPr>
        <a:xfrm>
          <a:off x="0" y="3131416"/>
          <a:ext cx="4184035" cy="0"/>
        </a:xfrm>
        <a:prstGeom prst="line">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9586532-B5BB-4CE9-BC4F-0DFB764731EA}">
      <dsp:nvSpPr>
        <dsp:cNvPr id="0" name=""/>
        <dsp:cNvSpPr/>
      </dsp:nvSpPr>
      <dsp:spPr>
        <a:xfrm>
          <a:off x="0" y="3131416"/>
          <a:ext cx="4184035" cy="5218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l-GR" sz="2200" i="1" kern="1200" dirty="0">
              <a:solidFill>
                <a:schemeClr val="tx2">
                  <a:lumMod val="60000"/>
                  <a:lumOff val="40000"/>
                </a:schemeClr>
              </a:solidFill>
              <a:latin typeface="Calibri" panose="020F0502020204030204" pitchFamily="34" charset="0"/>
              <a:cs typeface="Calibri" panose="020F0502020204030204" pitchFamily="34" charset="0"/>
            </a:rPr>
            <a:t>Γιώργος </a:t>
          </a:r>
          <a:r>
            <a:rPr lang="el-GR" sz="2200" i="1" kern="1200" dirty="0" err="1">
              <a:solidFill>
                <a:schemeClr val="tx2">
                  <a:lumMod val="60000"/>
                  <a:lumOff val="40000"/>
                </a:schemeClr>
              </a:solidFill>
              <a:latin typeface="Calibri" panose="020F0502020204030204" pitchFamily="34" charset="0"/>
              <a:cs typeface="Calibri" panose="020F0502020204030204" pitchFamily="34" charset="0"/>
            </a:rPr>
            <a:t>Παπακωνσταντόπουλος</a:t>
          </a:r>
          <a:r>
            <a:rPr lang="el-GR" sz="2200" i="1" kern="1200" dirty="0">
              <a:solidFill>
                <a:schemeClr val="tx2">
                  <a:lumMod val="60000"/>
                  <a:lumOff val="40000"/>
                </a:schemeClr>
              </a:solidFill>
              <a:latin typeface="Calibri" panose="020F0502020204030204" pitchFamily="34" charset="0"/>
              <a:cs typeface="Calibri" panose="020F0502020204030204" pitchFamily="34" charset="0"/>
            </a:rPr>
            <a:t> </a:t>
          </a:r>
          <a:endParaRPr lang="en-US" sz="2200" kern="1200" dirty="0">
            <a:solidFill>
              <a:schemeClr val="tx2">
                <a:lumMod val="60000"/>
                <a:lumOff val="40000"/>
              </a:schemeClr>
            </a:solidFill>
            <a:latin typeface="Calibri" panose="020F0502020204030204" pitchFamily="34" charset="0"/>
            <a:cs typeface="Calibri" panose="020F0502020204030204" pitchFamily="34" charset="0"/>
          </a:endParaRPr>
        </a:p>
      </dsp:txBody>
      <dsp:txXfrm>
        <a:off x="0" y="3131416"/>
        <a:ext cx="4184035" cy="521807"/>
      </dsp:txXfrm>
    </dsp:sp>
    <dsp:sp modelId="{F558F27B-8119-4BC9-8973-A317165068F2}">
      <dsp:nvSpPr>
        <dsp:cNvPr id="0" name=""/>
        <dsp:cNvSpPr/>
      </dsp:nvSpPr>
      <dsp:spPr>
        <a:xfrm>
          <a:off x="0" y="3653223"/>
          <a:ext cx="4184035" cy="0"/>
        </a:xfrm>
        <a:prstGeom prst="line">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95EDC37-0BE8-49F0-BAD4-FEDE47A19DEC}">
      <dsp:nvSpPr>
        <dsp:cNvPr id="0" name=""/>
        <dsp:cNvSpPr/>
      </dsp:nvSpPr>
      <dsp:spPr>
        <a:xfrm>
          <a:off x="0" y="3653223"/>
          <a:ext cx="4184035" cy="5218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l-GR" sz="2200" i="1" kern="1200" dirty="0">
              <a:solidFill>
                <a:schemeClr val="tx2">
                  <a:lumMod val="60000"/>
                  <a:lumOff val="40000"/>
                </a:schemeClr>
              </a:solidFill>
              <a:latin typeface="Calibri" panose="020F0502020204030204" pitchFamily="34" charset="0"/>
              <a:cs typeface="Calibri" panose="020F0502020204030204" pitchFamily="34" charset="0"/>
            </a:rPr>
            <a:t>Ευδοκία Σπηλιοπούλου</a:t>
          </a:r>
          <a:endParaRPr lang="en-US" sz="2200" kern="1200" dirty="0">
            <a:solidFill>
              <a:schemeClr val="tx2">
                <a:lumMod val="60000"/>
                <a:lumOff val="40000"/>
              </a:schemeClr>
            </a:solidFill>
            <a:latin typeface="Calibri" panose="020F0502020204030204" pitchFamily="34" charset="0"/>
            <a:cs typeface="Calibri" panose="020F0502020204030204" pitchFamily="34" charset="0"/>
          </a:endParaRPr>
        </a:p>
      </dsp:txBody>
      <dsp:txXfrm>
        <a:off x="0" y="3653223"/>
        <a:ext cx="4184035" cy="521807"/>
      </dsp:txXfrm>
    </dsp:sp>
    <dsp:sp modelId="{454CB5EE-A3ED-474D-AC2D-015948F5785C}">
      <dsp:nvSpPr>
        <dsp:cNvPr id="0" name=""/>
        <dsp:cNvSpPr/>
      </dsp:nvSpPr>
      <dsp:spPr>
        <a:xfrm>
          <a:off x="0" y="4175030"/>
          <a:ext cx="4184035" cy="0"/>
        </a:xfrm>
        <a:prstGeom prst="line">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E508112-5E47-4446-A97C-B7A9A6C85B8B}">
      <dsp:nvSpPr>
        <dsp:cNvPr id="0" name=""/>
        <dsp:cNvSpPr/>
      </dsp:nvSpPr>
      <dsp:spPr>
        <a:xfrm>
          <a:off x="0" y="4175030"/>
          <a:ext cx="4184035" cy="5218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l-GR" sz="2200" i="1" kern="1200" dirty="0">
              <a:solidFill>
                <a:schemeClr val="tx2">
                  <a:lumMod val="60000"/>
                  <a:lumOff val="40000"/>
                </a:schemeClr>
              </a:solidFill>
              <a:latin typeface="Calibri" panose="020F0502020204030204" pitchFamily="34" charset="0"/>
              <a:cs typeface="Calibri" panose="020F0502020204030204" pitchFamily="34" charset="0"/>
            </a:rPr>
            <a:t>Σαπφώ </a:t>
          </a:r>
          <a:r>
            <a:rPr lang="el-GR" sz="2200" i="1" kern="1200" dirty="0" err="1">
              <a:solidFill>
                <a:schemeClr val="tx2">
                  <a:lumMod val="60000"/>
                  <a:lumOff val="40000"/>
                </a:schemeClr>
              </a:solidFill>
              <a:latin typeface="Calibri" panose="020F0502020204030204" pitchFamily="34" charset="0"/>
              <a:cs typeface="Calibri" panose="020F0502020204030204" pitchFamily="34" charset="0"/>
            </a:rPr>
            <a:t>Τσαμπούκου</a:t>
          </a:r>
          <a:endParaRPr lang="en-US" sz="2200" kern="1200" dirty="0">
            <a:solidFill>
              <a:schemeClr val="tx2">
                <a:lumMod val="60000"/>
                <a:lumOff val="40000"/>
              </a:schemeClr>
            </a:solidFill>
            <a:latin typeface="Calibri" panose="020F0502020204030204" pitchFamily="34" charset="0"/>
            <a:cs typeface="Calibri" panose="020F0502020204030204" pitchFamily="34" charset="0"/>
          </a:endParaRPr>
        </a:p>
      </dsp:txBody>
      <dsp:txXfrm>
        <a:off x="0" y="4175030"/>
        <a:ext cx="4184035" cy="5218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EDE352-34A3-4B6F-8F7E-45698763485B}">
      <dsp:nvSpPr>
        <dsp:cNvPr id="0" name=""/>
        <dsp:cNvSpPr/>
      </dsp:nvSpPr>
      <dsp:spPr>
        <a:xfrm>
          <a:off x="0" y="0"/>
          <a:ext cx="4184035" cy="0"/>
        </a:xfrm>
        <a:prstGeom prst="line">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9E6C2F-A87E-4411-A3D8-AD9D3E8B2D88}">
      <dsp:nvSpPr>
        <dsp:cNvPr id="0" name=""/>
        <dsp:cNvSpPr/>
      </dsp:nvSpPr>
      <dsp:spPr>
        <a:xfrm>
          <a:off x="0" y="0"/>
          <a:ext cx="4184035" cy="10099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ctr" defTabSz="977900">
            <a:lnSpc>
              <a:spcPct val="90000"/>
            </a:lnSpc>
            <a:spcBef>
              <a:spcPct val="0"/>
            </a:spcBef>
            <a:spcAft>
              <a:spcPct val="35000"/>
            </a:spcAft>
            <a:buNone/>
          </a:pPr>
          <a:r>
            <a:rPr lang="el-GR" sz="2200" b="1" i="1" kern="1200" dirty="0">
              <a:solidFill>
                <a:schemeClr val="tx2">
                  <a:lumMod val="60000"/>
                  <a:lumOff val="40000"/>
                </a:schemeClr>
              </a:solidFill>
              <a:latin typeface="Calibri" panose="020F0502020204030204" pitchFamily="34" charset="0"/>
              <a:cs typeface="Calibri" panose="020F0502020204030204" pitchFamily="34" charset="0"/>
            </a:rPr>
            <a:t>Η Προϊσταμένη</a:t>
          </a:r>
          <a:endParaRPr lang="en-US" sz="2200" b="1" i="1" kern="1200" dirty="0">
            <a:solidFill>
              <a:schemeClr val="tx2">
                <a:lumMod val="60000"/>
                <a:lumOff val="40000"/>
              </a:schemeClr>
            </a:solidFill>
            <a:latin typeface="Calibri" panose="020F0502020204030204" pitchFamily="34" charset="0"/>
            <a:cs typeface="Calibri" panose="020F0502020204030204" pitchFamily="34" charset="0"/>
          </a:endParaRPr>
        </a:p>
        <a:p>
          <a:pPr marL="0" lvl="0" indent="0" algn="ctr" defTabSz="977900">
            <a:lnSpc>
              <a:spcPct val="90000"/>
            </a:lnSpc>
            <a:spcBef>
              <a:spcPct val="0"/>
            </a:spcBef>
            <a:spcAft>
              <a:spcPct val="35000"/>
            </a:spcAft>
            <a:buNone/>
          </a:pPr>
          <a:r>
            <a:rPr lang="el-GR" sz="2200" b="1" i="1" kern="1200" dirty="0">
              <a:solidFill>
                <a:schemeClr val="tx2">
                  <a:lumMod val="60000"/>
                  <a:lumOff val="40000"/>
                </a:schemeClr>
              </a:solidFill>
              <a:latin typeface="Calibri" panose="020F0502020204030204" pitchFamily="34" charset="0"/>
              <a:cs typeface="Calibri" panose="020F0502020204030204" pitchFamily="34" charset="0"/>
            </a:rPr>
            <a:t>Μερόπη Κομνηνού</a:t>
          </a:r>
          <a:endParaRPr lang="en-US" sz="2200" kern="1200" dirty="0"/>
        </a:p>
      </dsp:txBody>
      <dsp:txXfrm>
        <a:off x="0" y="0"/>
        <a:ext cx="4184035" cy="1009990"/>
      </dsp:txXfrm>
    </dsp:sp>
    <dsp:sp modelId="{209CF83C-9193-48E1-9AFA-5DD983B58027}">
      <dsp:nvSpPr>
        <dsp:cNvPr id="0" name=""/>
        <dsp:cNvSpPr/>
      </dsp:nvSpPr>
      <dsp:spPr>
        <a:xfrm>
          <a:off x="0" y="1009990"/>
          <a:ext cx="4184035" cy="0"/>
        </a:xfrm>
        <a:prstGeom prst="line">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7B0DF48-6BA5-4259-82E4-80A1D3A5D336}">
      <dsp:nvSpPr>
        <dsp:cNvPr id="0" name=""/>
        <dsp:cNvSpPr/>
      </dsp:nvSpPr>
      <dsp:spPr>
        <a:xfrm>
          <a:off x="0" y="1009990"/>
          <a:ext cx="4184035" cy="10099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2880" tIns="182880" rIns="182880" bIns="182880" numCol="1" spcCol="1270" anchor="t" anchorCtr="0">
          <a:noAutofit/>
        </a:bodyPr>
        <a:lstStyle/>
        <a:p>
          <a:pPr marL="0" lvl="0" indent="0" algn="l" defTabSz="2133600">
            <a:lnSpc>
              <a:spcPct val="90000"/>
            </a:lnSpc>
            <a:spcBef>
              <a:spcPct val="0"/>
            </a:spcBef>
            <a:spcAft>
              <a:spcPct val="35000"/>
            </a:spcAft>
            <a:buNone/>
          </a:pPr>
          <a:endParaRPr lang="en-US" sz="4800" kern="1200" dirty="0"/>
        </a:p>
      </dsp:txBody>
      <dsp:txXfrm>
        <a:off x="0" y="1009990"/>
        <a:ext cx="4184035" cy="1009990"/>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Θέση ημερομηνίας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638691-8391-499A-87DB-1646189E9012}" type="datetimeFigureOut">
              <a:rPr lang="el-GR" smtClean="0"/>
              <a:t>31/3/2026</a:t>
            </a:fld>
            <a:endParaRPr lang="el-GR"/>
          </a:p>
        </p:txBody>
      </p:sp>
      <p:sp>
        <p:nvSpPr>
          <p:cNvPr id="4" name="Θέση εικόνας διαφάνειας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Θέση σημειώσεων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6" name="Θέση υποσέλιδου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Θέση αριθμού διαφάνειας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861DED-8AF7-41FC-B8B0-B546D390041E}" type="slidenum">
              <a:rPr lang="el-GR" smtClean="0"/>
              <a:t>‹#›</a:t>
            </a:fld>
            <a:endParaRPr lang="el-GR"/>
          </a:p>
        </p:txBody>
      </p:sp>
    </p:spTree>
    <p:extLst>
      <p:ext uri="{BB962C8B-B14F-4D97-AF65-F5344CB8AC3E}">
        <p14:creationId xmlns:p14="http://schemas.microsoft.com/office/powerpoint/2010/main" val="2617653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3</a:t>
            </a:fld>
            <a:endParaRPr lang="el-GR"/>
          </a:p>
        </p:txBody>
      </p:sp>
    </p:spTree>
    <p:extLst>
      <p:ext uri="{BB962C8B-B14F-4D97-AF65-F5344CB8AC3E}">
        <p14:creationId xmlns:p14="http://schemas.microsoft.com/office/powerpoint/2010/main" val="3443098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22</a:t>
            </a:fld>
            <a:endParaRPr lang="el-GR"/>
          </a:p>
        </p:txBody>
      </p:sp>
    </p:spTree>
    <p:extLst>
      <p:ext uri="{BB962C8B-B14F-4D97-AF65-F5344CB8AC3E}">
        <p14:creationId xmlns:p14="http://schemas.microsoft.com/office/powerpoint/2010/main" val="21349928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23</a:t>
            </a:fld>
            <a:endParaRPr lang="el-GR"/>
          </a:p>
        </p:txBody>
      </p:sp>
    </p:spTree>
    <p:extLst>
      <p:ext uri="{BB962C8B-B14F-4D97-AF65-F5344CB8AC3E}">
        <p14:creationId xmlns:p14="http://schemas.microsoft.com/office/powerpoint/2010/main" val="19022869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24</a:t>
            </a:fld>
            <a:endParaRPr lang="el-GR"/>
          </a:p>
        </p:txBody>
      </p:sp>
    </p:spTree>
    <p:extLst>
      <p:ext uri="{BB962C8B-B14F-4D97-AF65-F5344CB8AC3E}">
        <p14:creationId xmlns:p14="http://schemas.microsoft.com/office/powerpoint/2010/main" val="37719073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25</a:t>
            </a:fld>
            <a:endParaRPr lang="el-GR"/>
          </a:p>
        </p:txBody>
      </p:sp>
    </p:spTree>
    <p:extLst>
      <p:ext uri="{BB962C8B-B14F-4D97-AF65-F5344CB8AC3E}">
        <p14:creationId xmlns:p14="http://schemas.microsoft.com/office/powerpoint/2010/main" val="9202490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26</a:t>
            </a:fld>
            <a:endParaRPr lang="el-GR"/>
          </a:p>
        </p:txBody>
      </p:sp>
    </p:spTree>
    <p:extLst>
      <p:ext uri="{BB962C8B-B14F-4D97-AF65-F5344CB8AC3E}">
        <p14:creationId xmlns:p14="http://schemas.microsoft.com/office/powerpoint/2010/main" val="28097210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29</a:t>
            </a:fld>
            <a:endParaRPr lang="el-GR"/>
          </a:p>
        </p:txBody>
      </p:sp>
    </p:spTree>
    <p:extLst>
      <p:ext uri="{BB962C8B-B14F-4D97-AF65-F5344CB8AC3E}">
        <p14:creationId xmlns:p14="http://schemas.microsoft.com/office/powerpoint/2010/main" val="20044998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30</a:t>
            </a:fld>
            <a:endParaRPr lang="el-GR"/>
          </a:p>
        </p:txBody>
      </p:sp>
    </p:spTree>
    <p:extLst>
      <p:ext uri="{BB962C8B-B14F-4D97-AF65-F5344CB8AC3E}">
        <p14:creationId xmlns:p14="http://schemas.microsoft.com/office/powerpoint/2010/main" val="14404082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31</a:t>
            </a:fld>
            <a:endParaRPr lang="el-GR"/>
          </a:p>
        </p:txBody>
      </p:sp>
    </p:spTree>
    <p:extLst>
      <p:ext uri="{BB962C8B-B14F-4D97-AF65-F5344CB8AC3E}">
        <p14:creationId xmlns:p14="http://schemas.microsoft.com/office/powerpoint/2010/main" val="33571324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32</a:t>
            </a:fld>
            <a:endParaRPr lang="el-GR"/>
          </a:p>
        </p:txBody>
      </p:sp>
    </p:spTree>
    <p:extLst>
      <p:ext uri="{BB962C8B-B14F-4D97-AF65-F5344CB8AC3E}">
        <p14:creationId xmlns:p14="http://schemas.microsoft.com/office/powerpoint/2010/main" val="14695487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34</a:t>
            </a:fld>
            <a:endParaRPr lang="el-GR"/>
          </a:p>
        </p:txBody>
      </p:sp>
    </p:spTree>
    <p:extLst>
      <p:ext uri="{BB962C8B-B14F-4D97-AF65-F5344CB8AC3E}">
        <p14:creationId xmlns:p14="http://schemas.microsoft.com/office/powerpoint/2010/main" val="2151087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4</a:t>
            </a:fld>
            <a:endParaRPr lang="el-GR"/>
          </a:p>
        </p:txBody>
      </p:sp>
    </p:spTree>
    <p:extLst>
      <p:ext uri="{BB962C8B-B14F-4D97-AF65-F5344CB8AC3E}">
        <p14:creationId xmlns:p14="http://schemas.microsoft.com/office/powerpoint/2010/main" val="33879904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35</a:t>
            </a:fld>
            <a:endParaRPr lang="el-GR"/>
          </a:p>
        </p:txBody>
      </p:sp>
    </p:spTree>
    <p:extLst>
      <p:ext uri="{BB962C8B-B14F-4D97-AF65-F5344CB8AC3E}">
        <p14:creationId xmlns:p14="http://schemas.microsoft.com/office/powerpoint/2010/main" val="5688814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36</a:t>
            </a:fld>
            <a:endParaRPr lang="el-GR"/>
          </a:p>
        </p:txBody>
      </p:sp>
    </p:spTree>
    <p:extLst>
      <p:ext uri="{BB962C8B-B14F-4D97-AF65-F5344CB8AC3E}">
        <p14:creationId xmlns:p14="http://schemas.microsoft.com/office/powerpoint/2010/main" val="22173781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38</a:t>
            </a:fld>
            <a:endParaRPr lang="el-GR"/>
          </a:p>
        </p:txBody>
      </p:sp>
    </p:spTree>
    <p:extLst>
      <p:ext uri="{BB962C8B-B14F-4D97-AF65-F5344CB8AC3E}">
        <p14:creationId xmlns:p14="http://schemas.microsoft.com/office/powerpoint/2010/main" val="14837338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39</a:t>
            </a:fld>
            <a:endParaRPr lang="el-GR"/>
          </a:p>
        </p:txBody>
      </p:sp>
    </p:spTree>
    <p:extLst>
      <p:ext uri="{BB962C8B-B14F-4D97-AF65-F5344CB8AC3E}">
        <p14:creationId xmlns:p14="http://schemas.microsoft.com/office/powerpoint/2010/main" val="20152008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42</a:t>
            </a:fld>
            <a:endParaRPr lang="el-GR"/>
          </a:p>
        </p:txBody>
      </p:sp>
    </p:spTree>
    <p:extLst>
      <p:ext uri="{BB962C8B-B14F-4D97-AF65-F5344CB8AC3E}">
        <p14:creationId xmlns:p14="http://schemas.microsoft.com/office/powerpoint/2010/main" val="3839479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43</a:t>
            </a:fld>
            <a:endParaRPr lang="el-GR"/>
          </a:p>
        </p:txBody>
      </p:sp>
    </p:spTree>
    <p:extLst>
      <p:ext uri="{BB962C8B-B14F-4D97-AF65-F5344CB8AC3E}">
        <p14:creationId xmlns:p14="http://schemas.microsoft.com/office/powerpoint/2010/main" val="40300241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45</a:t>
            </a:fld>
            <a:endParaRPr lang="el-GR"/>
          </a:p>
        </p:txBody>
      </p:sp>
    </p:spTree>
    <p:extLst>
      <p:ext uri="{BB962C8B-B14F-4D97-AF65-F5344CB8AC3E}">
        <p14:creationId xmlns:p14="http://schemas.microsoft.com/office/powerpoint/2010/main" val="1016923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46</a:t>
            </a:fld>
            <a:endParaRPr lang="el-GR"/>
          </a:p>
        </p:txBody>
      </p:sp>
    </p:spTree>
    <p:extLst>
      <p:ext uri="{BB962C8B-B14F-4D97-AF65-F5344CB8AC3E}">
        <p14:creationId xmlns:p14="http://schemas.microsoft.com/office/powerpoint/2010/main" val="34776598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47</a:t>
            </a:fld>
            <a:endParaRPr lang="el-GR"/>
          </a:p>
        </p:txBody>
      </p:sp>
    </p:spTree>
    <p:extLst>
      <p:ext uri="{BB962C8B-B14F-4D97-AF65-F5344CB8AC3E}">
        <p14:creationId xmlns:p14="http://schemas.microsoft.com/office/powerpoint/2010/main" val="40177276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48</a:t>
            </a:fld>
            <a:endParaRPr lang="el-GR"/>
          </a:p>
        </p:txBody>
      </p:sp>
    </p:spTree>
    <p:extLst>
      <p:ext uri="{BB962C8B-B14F-4D97-AF65-F5344CB8AC3E}">
        <p14:creationId xmlns:p14="http://schemas.microsoft.com/office/powerpoint/2010/main" val="33706498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9D6E2CE5-F1E4-1542-EF23-3B06A2ADAF12}"/>
              </a:ext>
            </a:extLst>
          </p:cNvPr>
          <p:cNvSpPr>
            <a:spLocks noGrp="1" noChangeArrowheads="1"/>
          </p:cNvSpPr>
          <p:nvPr>
            <p:ph type="sldNum"/>
          </p:nvPr>
        </p:nvSpPr>
        <p:spPr>
          <a:ln/>
        </p:spPr>
        <p:txBody>
          <a:bodyPr/>
          <a:lstStyle/>
          <a:p>
            <a:fld id="{F608D660-EB2B-4234-A2BE-6CFD86430DB0}" type="slidenum">
              <a:rPr lang="en-US" altLang="el-GR"/>
              <a:pPr/>
              <a:t>5</a:t>
            </a:fld>
            <a:endParaRPr lang="en-US" altLang="el-GR"/>
          </a:p>
        </p:txBody>
      </p:sp>
      <p:sp>
        <p:nvSpPr>
          <p:cNvPr id="16385" name="Rectangle 1">
            <a:extLst>
              <a:ext uri="{FF2B5EF4-FFF2-40B4-BE49-F238E27FC236}">
                <a16:creationId xmlns:a16="http://schemas.microsoft.com/office/drawing/2014/main" id="{3502FD18-64AF-2275-E9B5-03E70D06E340}"/>
              </a:ext>
            </a:extLst>
          </p:cNvPr>
          <p:cNvSpPr txBox="1">
            <a:spLocks noGrp="1" noRot="1" noChangeAspect="1" noChangeArrowheads="1"/>
          </p:cNvSpPr>
          <p:nvPr>
            <p:ph type="sldImg"/>
          </p:nvPr>
        </p:nvSpPr>
        <p:spPr bwMode="auto">
          <a:xfrm>
            <a:off x="533400" y="763588"/>
            <a:ext cx="6704013" cy="37719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l-GR"/>
          </a:p>
        </p:txBody>
      </p:sp>
      <p:sp>
        <p:nvSpPr>
          <p:cNvPr id="16386" name="Rectangle 2">
            <a:extLst>
              <a:ext uri="{FF2B5EF4-FFF2-40B4-BE49-F238E27FC236}">
                <a16:creationId xmlns:a16="http://schemas.microsoft.com/office/drawing/2014/main" id="{FF54DE3C-76CF-9FC4-1666-686D61D47AF7}"/>
              </a:ext>
            </a:extLst>
          </p:cNvPr>
          <p:cNvSpPr txBox="1">
            <a:spLocks noGrp="1" noChangeArrowheads="1"/>
          </p:cNvSpPr>
          <p:nvPr>
            <p:ph type="body" idx="1"/>
          </p:nvPr>
        </p:nvSpPr>
        <p:spPr bwMode="auto">
          <a:xfrm>
            <a:off x="777875" y="4776788"/>
            <a:ext cx="6218238" cy="45259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l-GR" altLang="el-G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49</a:t>
            </a:fld>
            <a:endParaRPr lang="el-GR"/>
          </a:p>
        </p:txBody>
      </p:sp>
    </p:spTree>
    <p:extLst>
      <p:ext uri="{BB962C8B-B14F-4D97-AF65-F5344CB8AC3E}">
        <p14:creationId xmlns:p14="http://schemas.microsoft.com/office/powerpoint/2010/main" val="9845349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50</a:t>
            </a:fld>
            <a:endParaRPr lang="el-GR"/>
          </a:p>
        </p:txBody>
      </p:sp>
    </p:spTree>
    <p:extLst>
      <p:ext uri="{BB962C8B-B14F-4D97-AF65-F5344CB8AC3E}">
        <p14:creationId xmlns:p14="http://schemas.microsoft.com/office/powerpoint/2010/main" val="28474001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51</a:t>
            </a:fld>
            <a:endParaRPr lang="el-GR"/>
          </a:p>
        </p:txBody>
      </p:sp>
    </p:spTree>
    <p:extLst>
      <p:ext uri="{BB962C8B-B14F-4D97-AF65-F5344CB8AC3E}">
        <p14:creationId xmlns:p14="http://schemas.microsoft.com/office/powerpoint/2010/main" val="11256989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52</a:t>
            </a:fld>
            <a:endParaRPr lang="el-GR"/>
          </a:p>
        </p:txBody>
      </p:sp>
    </p:spTree>
    <p:extLst>
      <p:ext uri="{BB962C8B-B14F-4D97-AF65-F5344CB8AC3E}">
        <p14:creationId xmlns:p14="http://schemas.microsoft.com/office/powerpoint/2010/main" val="4449180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53</a:t>
            </a:fld>
            <a:endParaRPr lang="el-GR"/>
          </a:p>
        </p:txBody>
      </p:sp>
    </p:spTree>
    <p:extLst>
      <p:ext uri="{BB962C8B-B14F-4D97-AF65-F5344CB8AC3E}">
        <p14:creationId xmlns:p14="http://schemas.microsoft.com/office/powerpoint/2010/main" val="38940643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54</a:t>
            </a:fld>
            <a:endParaRPr lang="el-GR"/>
          </a:p>
        </p:txBody>
      </p:sp>
    </p:spTree>
    <p:extLst>
      <p:ext uri="{BB962C8B-B14F-4D97-AF65-F5344CB8AC3E}">
        <p14:creationId xmlns:p14="http://schemas.microsoft.com/office/powerpoint/2010/main" val="16468946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55</a:t>
            </a:fld>
            <a:endParaRPr lang="el-GR"/>
          </a:p>
        </p:txBody>
      </p:sp>
    </p:spTree>
    <p:extLst>
      <p:ext uri="{BB962C8B-B14F-4D97-AF65-F5344CB8AC3E}">
        <p14:creationId xmlns:p14="http://schemas.microsoft.com/office/powerpoint/2010/main" val="38106465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56</a:t>
            </a:fld>
            <a:endParaRPr lang="el-GR"/>
          </a:p>
        </p:txBody>
      </p:sp>
    </p:spTree>
    <p:extLst>
      <p:ext uri="{BB962C8B-B14F-4D97-AF65-F5344CB8AC3E}">
        <p14:creationId xmlns:p14="http://schemas.microsoft.com/office/powerpoint/2010/main" val="26310466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57</a:t>
            </a:fld>
            <a:endParaRPr lang="el-GR"/>
          </a:p>
        </p:txBody>
      </p:sp>
    </p:spTree>
    <p:extLst>
      <p:ext uri="{BB962C8B-B14F-4D97-AF65-F5344CB8AC3E}">
        <p14:creationId xmlns:p14="http://schemas.microsoft.com/office/powerpoint/2010/main" val="28190614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69</a:t>
            </a:fld>
            <a:endParaRPr lang="el-GR"/>
          </a:p>
        </p:txBody>
      </p:sp>
    </p:spTree>
    <p:extLst>
      <p:ext uri="{BB962C8B-B14F-4D97-AF65-F5344CB8AC3E}">
        <p14:creationId xmlns:p14="http://schemas.microsoft.com/office/powerpoint/2010/main" val="35574810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2C6DDEB2-E2F2-95AF-2D2A-DE405E6CE758}"/>
              </a:ext>
            </a:extLst>
          </p:cNvPr>
          <p:cNvSpPr>
            <a:spLocks noGrp="1" noChangeArrowheads="1"/>
          </p:cNvSpPr>
          <p:nvPr>
            <p:ph type="sldNum"/>
          </p:nvPr>
        </p:nvSpPr>
        <p:spPr>
          <a:ln/>
        </p:spPr>
        <p:txBody>
          <a:bodyPr/>
          <a:lstStyle/>
          <a:p>
            <a:fld id="{A548A91F-2F1A-4274-88EB-7D0C56271E47}" type="slidenum">
              <a:rPr lang="en-US" altLang="el-GR"/>
              <a:pPr/>
              <a:t>6</a:t>
            </a:fld>
            <a:endParaRPr lang="en-US" altLang="el-GR"/>
          </a:p>
        </p:txBody>
      </p:sp>
      <p:sp>
        <p:nvSpPr>
          <p:cNvPr id="17409" name="Rectangle 1">
            <a:extLst>
              <a:ext uri="{FF2B5EF4-FFF2-40B4-BE49-F238E27FC236}">
                <a16:creationId xmlns:a16="http://schemas.microsoft.com/office/drawing/2014/main" id="{310908B2-660A-C351-7E37-E5B0FE223DBC}"/>
              </a:ext>
            </a:extLst>
          </p:cNvPr>
          <p:cNvSpPr txBox="1">
            <a:spLocks noGrp="1" noRot="1" noChangeAspect="1" noChangeArrowheads="1"/>
          </p:cNvSpPr>
          <p:nvPr>
            <p:ph type="sldImg"/>
          </p:nvPr>
        </p:nvSpPr>
        <p:spPr bwMode="auto">
          <a:xfrm>
            <a:off x="533400" y="763588"/>
            <a:ext cx="6704013" cy="37719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l-GR"/>
          </a:p>
        </p:txBody>
      </p:sp>
      <p:sp>
        <p:nvSpPr>
          <p:cNvPr id="17410" name="Rectangle 2">
            <a:extLst>
              <a:ext uri="{FF2B5EF4-FFF2-40B4-BE49-F238E27FC236}">
                <a16:creationId xmlns:a16="http://schemas.microsoft.com/office/drawing/2014/main" id="{D2069169-351D-D638-EBC8-C45CF4300007}"/>
              </a:ext>
            </a:extLst>
          </p:cNvPr>
          <p:cNvSpPr txBox="1">
            <a:spLocks noGrp="1" noChangeArrowheads="1"/>
          </p:cNvSpPr>
          <p:nvPr>
            <p:ph type="body" idx="1"/>
          </p:nvPr>
        </p:nvSpPr>
        <p:spPr bwMode="auto">
          <a:xfrm>
            <a:off x="777875" y="4776788"/>
            <a:ext cx="6218238" cy="45259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l-GR" altLang="el-G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70</a:t>
            </a:fld>
            <a:endParaRPr lang="el-GR"/>
          </a:p>
        </p:txBody>
      </p:sp>
    </p:spTree>
    <p:extLst>
      <p:ext uri="{BB962C8B-B14F-4D97-AF65-F5344CB8AC3E}">
        <p14:creationId xmlns:p14="http://schemas.microsoft.com/office/powerpoint/2010/main" val="4531649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71</a:t>
            </a:fld>
            <a:endParaRPr lang="el-GR"/>
          </a:p>
        </p:txBody>
      </p:sp>
    </p:spTree>
    <p:extLst>
      <p:ext uri="{BB962C8B-B14F-4D97-AF65-F5344CB8AC3E}">
        <p14:creationId xmlns:p14="http://schemas.microsoft.com/office/powerpoint/2010/main" val="40588396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72</a:t>
            </a:fld>
            <a:endParaRPr lang="el-GR"/>
          </a:p>
        </p:txBody>
      </p:sp>
    </p:spTree>
    <p:extLst>
      <p:ext uri="{BB962C8B-B14F-4D97-AF65-F5344CB8AC3E}">
        <p14:creationId xmlns:p14="http://schemas.microsoft.com/office/powerpoint/2010/main" val="23642900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73</a:t>
            </a:fld>
            <a:endParaRPr lang="el-GR"/>
          </a:p>
        </p:txBody>
      </p:sp>
    </p:spTree>
    <p:extLst>
      <p:ext uri="{BB962C8B-B14F-4D97-AF65-F5344CB8AC3E}">
        <p14:creationId xmlns:p14="http://schemas.microsoft.com/office/powerpoint/2010/main" val="7349333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74</a:t>
            </a:fld>
            <a:endParaRPr lang="el-GR"/>
          </a:p>
        </p:txBody>
      </p:sp>
    </p:spTree>
    <p:extLst>
      <p:ext uri="{BB962C8B-B14F-4D97-AF65-F5344CB8AC3E}">
        <p14:creationId xmlns:p14="http://schemas.microsoft.com/office/powerpoint/2010/main" val="38081657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75</a:t>
            </a:fld>
            <a:endParaRPr lang="el-GR"/>
          </a:p>
        </p:txBody>
      </p:sp>
    </p:spTree>
    <p:extLst>
      <p:ext uri="{BB962C8B-B14F-4D97-AF65-F5344CB8AC3E}">
        <p14:creationId xmlns:p14="http://schemas.microsoft.com/office/powerpoint/2010/main" val="34414784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76</a:t>
            </a:fld>
            <a:endParaRPr lang="el-GR"/>
          </a:p>
        </p:txBody>
      </p:sp>
    </p:spTree>
    <p:extLst>
      <p:ext uri="{BB962C8B-B14F-4D97-AF65-F5344CB8AC3E}">
        <p14:creationId xmlns:p14="http://schemas.microsoft.com/office/powerpoint/2010/main" val="1781931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77</a:t>
            </a:fld>
            <a:endParaRPr lang="el-GR"/>
          </a:p>
        </p:txBody>
      </p:sp>
    </p:spTree>
    <p:extLst>
      <p:ext uri="{BB962C8B-B14F-4D97-AF65-F5344CB8AC3E}">
        <p14:creationId xmlns:p14="http://schemas.microsoft.com/office/powerpoint/2010/main" val="40983738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79</a:t>
            </a:fld>
            <a:endParaRPr lang="el-GR"/>
          </a:p>
        </p:txBody>
      </p:sp>
    </p:spTree>
    <p:extLst>
      <p:ext uri="{BB962C8B-B14F-4D97-AF65-F5344CB8AC3E}">
        <p14:creationId xmlns:p14="http://schemas.microsoft.com/office/powerpoint/2010/main" val="221968996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80</a:t>
            </a:fld>
            <a:endParaRPr lang="el-GR"/>
          </a:p>
        </p:txBody>
      </p:sp>
    </p:spTree>
    <p:extLst>
      <p:ext uri="{BB962C8B-B14F-4D97-AF65-F5344CB8AC3E}">
        <p14:creationId xmlns:p14="http://schemas.microsoft.com/office/powerpoint/2010/main" val="29576746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6553D9B5-8957-22C9-34E7-34085CBAAB29}"/>
              </a:ext>
            </a:extLst>
          </p:cNvPr>
          <p:cNvSpPr>
            <a:spLocks noGrp="1" noChangeArrowheads="1"/>
          </p:cNvSpPr>
          <p:nvPr>
            <p:ph type="sldNum"/>
          </p:nvPr>
        </p:nvSpPr>
        <p:spPr>
          <a:ln/>
        </p:spPr>
        <p:txBody>
          <a:bodyPr/>
          <a:lstStyle/>
          <a:p>
            <a:fld id="{76AA7608-441F-406A-B30E-DB4E7F24F8B0}" type="slidenum">
              <a:rPr lang="en-US" altLang="el-GR"/>
              <a:pPr/>
              <a:t>7</a:t>
            </a:fld>
            <a:endParaRPr lang="en-US" altLang="el-GR"/>
          </a:p>
        </p:txBody>
      </p:sp>
      <p:sp>
        <p:nvSpPr>
          <p:cNvPr id="18433" name="Rectangle 1">
            <a:extLst>
              <a:ext uri="{FF2B5EF4-FFF2-40B4-BE49-F238E27FC236}">
                <a16:creationId xmlns:a16="http://schemas.microsoft.com/office/drawing/2014/main" id="{210576BE-012D-E6BD-7E0D-5B42601B6737}"/>
              </a:ext>
            </a:extLst>
          </p:cNvPr>
          <p:cNvSpPr txBox="1">
            <a:spLocks noGrp="1" noRot="1" noChangeAspect="1" noChangeArrowheads="1"/>
          </p:cNvSpPr>
          <p:nvPr>
            <p:ph type="sldImg"/>
          </p:nvPr>
        </p:nvSpPr>
        <p:spPr bwMode="auto">
          <a:xfrm>
            <a:off x="533400" y="763588"/>
            <a:ext cx="6704013" cy="37719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l-GR"/>
          </a:p>
        </p:txBody>
      </p:sp>
      <p:sp>
        <p:nvSpPr>
          <p:cNvPr id="18434" name="Rectangle 2">
            <a:extLst>
              <a:ext uri="{FF2B5EF4-FFF2-40B4-BE49-F238E27FC236}">
                <a16:creationId xmlns:a16="http://schemas.microsoft.com/office/drawing/2014/main" id="{AC20BC8B-49D9-2D06-C182-0E54359976A9}"/>
              </a:ext>
            </a:extLst>
          </p:cNvPr>
          <p:cNvSpPr txBox="1">
            <a:spLocks noGrp="1" noChangeArrowheads="1"/>
          </p:cNvSpPr>
          <p:nvPr>
            <p:ph type="body" idx="1"/>
          </p:nvPr>
        </p:nvSpPr>
        <p:spPr bwMode="auto">
          <a:xfrm>
            <a:off x="777875" y="4776788"/>
            <a:ext cx="6218238" cy="452596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l-GR" altLang="el-G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82</a:t>
            </a:fld>
            <a:endParaRPr lang="el-GR"/>
          </a:p>
        </p:txBody>
      </p:sp>
    </p:spTree>
    <p:extLst>
      <p:ext uri="{BB962C8B-B14F-4D97-AF65-F5344CB8AC3E}">
        <p14:creationId xmlns:p14="http://schemas.microsoft.com/office/powerpoint/2010/main" val="5159973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83</a:t>
            </a:fld>
            <a:endParaRPr lang="el-GR"/>
          </a:p>
        </p:txBody>
      </p:sp>
    </p:spTree>
    <p:extLst>
      <p:ext uri="{BB962C8B-B14F-4D97-AF65-F5344CB8AC3E}">
        <p14:creationId xmlns:p14="http://schemas.microsoft.com/office/powerpoint/2010/main" val="305298299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84</a:t>
            </a:fld>
            <a:endParaRPr lang="el-GR"/>
          </a:p>
        </p:txBody>
      </p:sp>
    </p:spTree>
    <p:extLst>
      <p:ext uri="{BB962C8B-B14F-4D97-AF65-F5344CB8AC3E}">
        <p14:creationId xmlns:p14="http://schemas.microsoft.com/office/powerpoint/2010/main" val="113305203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85</a:t>
            </a:fld>
            <a:endParaRPr lang="el-GR"/>
          </a:p>
        </p:txBody>
      </p:sp>
    </p:spTree>
    <p:extLst>
      <p:ext uri="{BB962C8B-B14F-4D97-AF65-F5344CB8AC3E}">
        <p14:creationId xmlns:p14="http://schemas.microsoft.com/office/powerpoint/2010/main" val="4520194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B44FE-37D2-4A5E-FFCC-7EA3D9E299C4}"/>
            </a:ext>
          </a:extLst>
        </p:cNvPr>
        <p:cNvGrpSpPr/>
        <p:nvPr/>
      </p:nvGrpSpPr>
      <p:grpSpPr>
        <a:xfrm>
          <a:off x="0" y="0"/>
          <a:ext cx="0" cy="0"/>
          <a:chOff x="0" y="0"/>
          <a:chExt cx="0" cy="0"/>
        </a:xfrm>
      </p:grpSpPr>
      <p:sp>
        <p:nvSpPr>
          <p:cNvPr id="2" name="Θέση εικόνας διαφάνειας 1">
            <a:extLst>
              <a:ext uri="{FF2B5EF4-FFF2-40B4-BE49-F238E27FC236}">
                <a16:creationId xmlns:a16="http://schemas.microsoft.com/office/drawing/2014/main" id="{F17E350C-AED4-41B5-363B-3D4AB5ACF088}"/>
              </a:ext>
            </a:extLst>
          </p:cNvPr>
          <p:cNvSpPr>
            <a:spLocks noGrp="1" noRot="1" noChangeAspect="1"/>
          </p:cNvSpPr>
          <p:nvPr>
            <p:ph type="sldImg"/>
          </p:nvPr>
        </p:nvSpPr>
        <p:spPr/>
        <p:txBody>
          <a:bodyPr/>
          <a:lstStyle/>
          <a:p>
            <a:endParaRPr lang="el-GR"/>
          </a:p>
        </p:txBody>
      </p:sp>
      <p:sp>
        <p:nvSpPr>
          <p:cNvPr id="3" name="Θέση σημειώσεων 2">
            <a:extLst>
              <a:ext uri="{FF2B5EF4-FFF2-40B4-BE49-F238E27FC236}">
                <a16:creationId xmlns:a16="http://schemas.microsoft.com/office/drawing/2014/main" id="{22EB3EA0-65D9-794F-0CD4-AA9F6A62F82F}"/>
              </a:ext>
            </a:extLst>
          </p:cNvPr>
          <p:cNvSpPr>
            <a:spLocks noGrp="1"/>
          </p:cNvSpPr>
          <p:nvPr>
            <p:ph type="body" idx="1"/>
          </p:nvPr>
        </p:nvSpPr>
        <p:spPr/>
        <p:txBody>
          <a:bodyPr/>
          <a:lstStyle/>
          <a:p>
            <a:endParaRPr lang="el-GR"/>
          </a:p>
        </p:txBody>
      </p:sp>
      <p:sp>
        <p:nvSpPr>
          <p:cNvPr id="4" name="Θέση αριθμού διαφάνειας 3">
            <a:extLst>
              <a:ext uri="{FF2B5EF4-FFF2-40B4-BE49-F238E27FC236}">
                <a16:creationId xmlns:a16="http://schemas.microsoft.com/office/drawing/2014/main" id="{2F467B65-1E03-B442-3BB2-EC59DE937353}"/>
              </a:ext>
            </a:extLst>
          </p:cNvPr>
          <p:cNvSpPr>
            <a:spLocks noGrp="1"/>
          </p:cNvSpPr>
          <p:nvPr>
            <p:ph type="sldNum" sz="quarter" idx="5"/>
          </p:nvPr>
        </p:nvSpPr>
        <p:spPr/>
        <p:txBody>
          <a:bodyPr/>
          <a:lstStyle/>
          <a:p>
            <a:fld id="{CE861DED-8AF7-41FC-B8B0-B546D390041E}" type="slidenum">
              <a:rPr lang="el-GR" smtClean="0"/>
              <a:t>87</a:t>
            </a:fld>
            <a:endParaRPr lang="el-GR"/>
          </a:p>
        </p:txBody>
      </p:sp>
    </p:spTree>
    <p:extLst>
      <p:ext uri="{BB962C8B-B14F-4D97-AF65-F5344CB8AC3E}">
        <p14:creationId xmlns:p14="http://schemas.microsoft.com/office/powerpoint/2010/main" val="195218192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88</a:t>
            </a:fld>
            <a:endParaRPr lang="el-GR"/>
          </a:p>
        </p:txBody>
      </p:sp>
    </p:spTree>
    <p:extLst>
      <p:ext uri="{BB962C8B-B14F-4D97-AF65-F5344CB8AC3E}">
        <p14:creationId xmlns:p14="http://schemas.microsoft.com/office/powerpoint/2010/main" val="104994314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90</a:t>
            </a:fld>
            <a:endParaRPr lang="el-GR"/>
          </a:p>
        </p:txBody>
      </p:sp>
    </p:spTree>
    <p:extLst>
      <p:ext uri="{BB962C8B-B14F-4D97-AF65-F5344CB8AC3E}">
        <p14:creationId xmlns:p14="http://schemas.microsoft.com/office/powerpoint/2010/main" val="15421477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93</a:t>
            </a:fld>
            <a:endParaRPr lang="el-GR"/>
          </a:p>
        </p:txBody>
      </p:sp>
    </p:spTree>
    <p:extLst>
      <p:ext uri="{BB962C8B-B14F-4D97-AF65-F5344CB8AC3E}">
        <p14:creationId xmlns:p14="http://schemas.microsoft.com/office/powerpoint/2010/main" val="309598810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94</a:t>
            </a:fld>
            <a:endParaRPr lang="el-GR"/>
          </a:p>
        </p:txBody>
      </p:sp>
    </p:spTree>
    <p:extLst>
      <p:ext uri="{BB962C8B-B14F-4D97-AF65-F5344CB8AC3E}">
        <p14:creationId xmlns:p14="http://schemas.microsoft.com/office/powerpoint/2010/main" val="206315334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96</a:t>
            </a:fld>
            <a:endParaRPr lang="el-GR"/>
          </a:p>
        </p:txBody>
      </p:sp>
    </p:spTree>
    <p:extLst>
      <p:ext uri="{BB962C8B-B14F-4D97-AF65-F5344CB8AC3E}">
        <p14:creationId xmlns:p14="http://schemas.microsoft.com/office/powerpoint/2010/main" val="3222731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15</a:t>
            </a:fld>
            <a:endParaRPr lang="el-GR"/>
          </a:p>
        </p:txBody>
      </p:sp>
    </p:spTree>
    <p:extLst>
      <p:ext uri="{BB962C8B-B14F-4D97-AF65-F5344CB8AC3E}">
        <p14:creationId xmlns:p14="http://schemas.microsoft.com/office/powerpoint/2010/main" val="97662783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97</a:t>
            </a:fld>
            <a:endParaRPr lang="el-GR"/>
          </a:p>
        </p:txBody>
      </p:sp>
    </p:spTree>
    <p:extLst>
      <p:ext uri="{BB962C8B-B14F-4D97-AF65-F5344CB8AC3E}">
        <p14:creationId xmlns:p14="http://schemas.microsoft.com/office/powerpoint/2010/main" val="355396637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99</a:t>
            </a:fld>
            <a:endParaRPr lang="el-GR"/>
          </a:p>
        </p:txBody>
      </p:sp>
    </p:spTree>
    <p:extLst>
      <p:ext uri="{BB962C8B-B14F-4D97-AF65-F5344CB8AC3E}">
        <p14:creationId xmlns:p14="http://schemas.microsoft.com/office/powerpoint/2010/main" val="15027424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fld id="{3EC53EB1-7CCF-4334-A83F-8A13F5DD9776}" type="slidenum">
              <a:rPr lang="el-GR" smtClean="0"/>
              <a:pPr/>
              <a:t>16</a:t>
            </a:fld>
            <a:endParaRPr lang="el-GR"/>
          </a:p>
        </p:txBody>
      </p:sp>
    </p:spTree>
    <p:extLst>
      <p:ext uri="{BB962C8B-B14F-4D97-AF65-F5344CB8AC3E}">
        <p14:creationId xmlns:p14="http://schemas.microsoft.com/office/powerpoint/2010/main" val="36777157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20</a:t>
            </a:fld>
            <a:endParaRPr lang="el-GR"/>
          </a:p>
        </p:txBody>
      </p:sp>
    </p:spTree>
    <p:extLst>
      <p:ext uri="{BB962C8B-B14F-4D97-AF65-F5344CB8AC3E}">
        <p14:creationId xmlns:p14="http://schemas.microsoft.com/office/powerpoint/2010/main" val="21476355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txBody>
          <a:bodyPr/>
          <a:lstStyle/>
          <a:p>
            <a:endParaRPr lang="el-GR"/>
          </a:p>
        </p:txBody>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CE861DED-8AF7-41FC-B8B0-B546D390041E}" type="slidenum">
              <a:rPr lang="el-GR" smtClean="0"/>
              <a:t>21</a:t>
            </a:fld>
            <a:endParaRPr lang="el-GR"/>
          </a:p>
        </p:txBody>
      </p:sp>
    </p:spTree>
    <p:extLst>
      <p:ext uri="{BB962C8B-B14F-4D97-AF65-F5344CB8AC3E}">
        <p14:creationId xmlns:p14="http://schemas.microsoft.com/office/powerpoint/2010/main" val="935664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l-GR"/>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l-GR"/>
            </a:p>
          </p:txBody>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l-GR"/>
            </a:p>
          </p:txBody>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l-GR"/>
            </a:p>
          </p:txBody>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l-GR"/>
            </a:p>
          </p:txBody>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l-GR"/>
            </a:p>
          </p:txBody>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l-GR"/>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l-GR"/>
            </a:p>
          </p:txBody>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l-GR"/>
              <a:t>Στυλ κύριου τίτλου</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a:t>Κάντε κλικ για να επεξεργαστείτε τον υπότιτλο του υποδείγματος</a:t>
            </a:r>
            <a:endParaRPr lang="en-US" dirty="0"/>
          </a:p>
        </p:txBody>
      </p:sp>
      <p:sp>
        <p:nvSpPr>
          <p:cNvPr id="4" name="Date Placeholder 3"/>
          <p:cNvSpPr>
            <a:spLocks noGrp="1"/>
          </p:cNvSpPr>
          <p:nvPr>
            <p:ph type="dt" sz="half" idx="10"/>
          </p:nvPr>
        </p:nvSpPr>
        <p:spPr/>
        <p:txBody>
          <a:bodyPr/>
          <a:lstStyle/>
          <a:p>
            <a:fld id="{965A8534-5A2B-47BD-9473-715F121C14C3}" type="datetimeFigureOut">
              <a:rPr lang="el-GR" smtClean="0"/>
              <a:t>31/3/2026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35DFFD8-DF3E-460F-A306-9AF93BE2676A}" type="slidenum">
              <a:rPr lang="el-GR" smtClean="0"/>
              <a:t>‹#›</a:t>
            </a:fld>
            <a:endParaRPr lang="el-GR"/>
          </a:p>
        </p:txBody>
      </p:sp>
    </p:spTree>
    <p:extLst>
      <p:ext uri="{BB962C8B-B14F-4D97-AF65-F5344CB8AC3E}">
        <p14:creationId xmlns:p14="http://schemas.microsoft.com/office/powerpoint/2010/main" val="5158759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Τίτλος και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l-GR"/>
              <a:t>Στυλ κύριου τίτλου</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Επεξεργασία στυλ υποδείγματος κειμένου</a:t>
            </a:r>
          </a:p>
        </p:txBody>
      </p:sp>
      <p:sp>
        <p:nvSpPr>
          <p:cNvPr id="4" name="Date Placeholder 3"/>
          <p:cNvSpPr>
            <a:spLocks noGrp="1"/>
          </p:cNvSpPr>
          <p:nvPr>
            <p:ph type="dt" sz="half" idx="10"/>
          </p:nvPr>
        </p:nvSpPr>
        <p:spPr/>
        <p:txBody>
          <a:bodyPr/>
          <a:lstStyle/>
          <a:p>
            <a:fld id="{965A8534-5A2B-47BD-9473-715F121C14C3}" type="datetimeFigureOut">
              <a:rPr lang="el-GR" smtClean="0"/>
              <a:t>31/3/2026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35DFFD8-DF3E-460F-A306-9AF93BE2676A}" type="slidenum">
              <a:rPr lang="el-GR" smtClean="0"/>
              <a:t>‹#›</a:t>
            </a:fld>
            <a:endParaRPr lang="el-GR"/>
          </a:p>
        </p:txBody>
      </p:sp>
    </p:spTree>
    <p:extLst>
      <p:ext uri="{BB962C8B-B14F-4D97-AF65-F5344CB8AC3E}">
        <p14:creationId xmlns:p14="http://schemas.microsoft.com/office/powerpoint/2010/main" val="678752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Εισαγωγικά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l-GR"/>
              <a:t>Στυλ κύριου τίτλου</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l-GR"/>
              <a:t>Επεξεργασία στυλ υποδείγματος κειμένου</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Επεξεργασία στυλ υποδείγματος κειμένου</a:t>
            </a:r>
          </a:p>
        </p:txBody>
      </p:sp>
      <p:sp>
        <p:nvSpPr>
          <p:cNvPr id="4" name="Date Placeholder 3"/>
          <p:cNvSpPr>
            <a:spLocks noGrp="1"/>
          </p:cNvSpPr>
          <p:nvPr>
            <p:ph type="dt" sz="half" idx="10"/>
          </p:nvPr>
        </p:nvSpPr>
        <p:spPr/>
        <p:txBody>
          <a:bodyPr/>
          <a:lstStyle/>
          <a:p>
            <a:fld id="{965A8534-5A2B-47BD-9473-715F121C14C3}" type="datetimeFigureOut">
              <a:rPr lang="el-GR" smtClean="0"/>
              <a:t>31/3/2026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35DFFD8-DF3E-460F-A306-9AF93BE2676A}" type="slidenum">
              <a:rPr lang="el-GR" smtClean="0"/>
              <a:t>‹#›</a:t>
            </a:fld>
            <a:endParaRPr lang="el-G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3126939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Κάρτα ονόματος">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l-GR"/>
              <a:t>Στυλ κύριου τίτλου</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Επεξεργασία στυλ υποδείγματος κειμένου</a:t>
            </a:r>
          </a:p>
        </p:txBody>
      </p:sp>
      <p:sp>
        <p:nvSpPr>
          <p:cNvPr id="4" name="Date Placeholder 3"/>
          <p:cNvSpPr>
            <a:spLocks noGrp="1"/>
          </p:cNvSpPr>
          <p:nvPr>
            <p:ph type="dt" sz="half" idx="10"/>
          </p:nvPr>
        </p:nvSpPr>
        <p:spPr/>
        <p:txBody>
          <a:bodyPr/>
          <a:lstStyle/>
          <a:p>
            <a:fld id="{965A8534-5A2B-47BD-9473-715F121C14C3}" type="datetimeFigureOut">
              <a:rPr lang="el-GR" smtClean="0"/>
              <a:t>31/3/2026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35DFFD8-DF3E-460F-A306-9AF93BE2676A}" type="slidenum">
              <a:rPr lang="el-GR" smtClean="0"/>
              <a:t>‹#›</a:t>
            </a:fld>
            <a:endParaRPr lang="el-GR"/>
          </a:p>
        </p:txBody>
      </p:sp>
    </p:spTree>
    <p:extLst>
      <p:ext uri="{BB962C8B-B14F-4D97-AF65-F5344CB8AC3E}">
        <p14:creationId xmlns:p14="http://schemas.microsoft.com/office/powerpoint/2010/main" val="36095264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Κάρτα ονόματος με φράση">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l-GR"/>
              <a:t>Στυλ κύριου τίτλου</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l-GR"/>
              <a:t>Επεξεργασία στυλ υποδείγματος κειμένου</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Επεξεργασία στυλ υποδείγματος κειμένου</a:t>
            </a:r>
          </a:p>
        </p:txBody>
      </p:sp>
      <p:sp>
        <p:nvSpPr>
          <p:cNvPr id="4" name="Date Placeholder 3"/>
          <p:cNvSpPr>
            <a:spLocks noGrp="1"/>
          </p:cNvSpPr>
          <p:nvPr>
            <p:ph type="dt" sz="half" idx="10"/>
          </p:nvPr>
        </p:nvSpPr>
        <p:spPr/>
        <p:txBody>
          <a:bodyPr/>
          <a:lstStyle/>
          <a:p>
            <a:fld id="{965A8534-5A2B-47BD-9473-715F121C14C3}" type="datetimeFigureOut">
              <a:rPr lang="el-GR" smtClean="0"/>
              <a:t>31/3/2026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35DFFD8-DF3E-460F-A306-9AF93BE2676A}" type="slidenum">
              <a:rPr lang="el-GR" smtClean="0"/>
              <a:t>‹#›</a:t>
            </a:fld>
            <a:endParaRPr lang="el-G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2025406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ή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l-GR"/>
              <a:t>Στυλ κύριου τίτλου</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l-GR"/>
              <a:t>Επεξεργασία στυλ υποδείγματος κειμένου</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Επεξεργασία στυλ υποδείγματος κειμένου</a:t>
            </a:r>
          </a:p>
        </p:txBody>
      </p:sp>
      <p:sp>
        <p:nvSpPr>
          <p:cNvPr id="4" name="Date Placeholder 3"/>
          <p:cNvSpPr>
            <a:spLocks noGrp="1"/>
          </p:cNvSpPr>
          <p:nvPr>
            <p:ph type="dt" sz="half" idx="10"/>
          </p:nvPr>
        </p:nvSpPr>
        <p:spPr/>
        <p:txBody>
          <a:bodyPr/>
          <a:lstStyle/>
          <a:p>
            <a:fld id="{965A8534-5A2B-47BD-9473-715F121C14C3}" type="datetimeFigureOut">
              <a:rPr lang="el-GR" smtClean="0"/>
              <a:t>31/3/2026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35DFFD8-DF3E-460F-A306-9AF93BE2676A}" type="slidenum">
              <a:rPr lang="el-GR" smtClean="0"/>
              <a:t>‹#›</a:t>
            </a:fld>
            <a:endParaRPr lang="el-GR"/>
          </a:p>
        </p:txBody>
      </p:sp>
    </p:spTree>
    <p:extLst>
      <p:ext uri="{BB962C8B-B14F-4D97-AF65-F5344CB8AC3E}">
        <p14:creationId xmlns:p14="http://schemas.microsoft.com/office/powerpoint/2010/main" val="32927824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Επεξεργασία 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965A8534-5A2B-47BD-9473-715F121C14C3}" type="datetimeFigureOut">
              <a:rPr lang="el-GR" smtClean="0"/>
              <a:t>31/3/2026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35DFFD8-DF3E-460F-A306-9AF93BE2676A}" type="slidenum">
              <a:rPr lang="el-GR" smtClean="0"/>
              <a:t>‹#›</a:t>
            </a:fld>
            <a:endParaRPr lang="el-GR"/>
          </a:p>
        </p:txBody>
      </p:sp>
    </p:spTree>
    <p:extLst>
      <p:ext uri="{BB962C8B-B14F-4D97-AF65-F5344CB8AC3E}">
        <p14:creationId xmlns:p14="http://schemas.microsoft.com/office/powerpoint/2010/main" val="9008249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l-GR"/>
              <a:t>Στυλ κύριου τίτλου</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l-GR"/>
              <a:t>Επεξεργασία 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965A8534-5A2B-47BD-9473-715F121C14C3}" type="datetimeFigureOut">
              <a:rPr lang="el-GR" smtClean="0"/>
              <a:t>31/3/2026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35DFFD8-DF3E-460F-A306-9AF93BE2676A}" type="slidenum">
              <a:rPr lang="el-GR" smtClean="0"/>
              <a:t>‹#›</a:t>
            </a:fld>
            <a:endParaRPr lang="el-GR"/>
          </a:p>
        </p:txBody>
      </p:sp>
    </p:spTree>
    <p:extLst>
      <p:ext uri="{BB962C8B-B14F-4D97-AF65-F5344CB8AC3E}">
        <p14:creationId xmlns:p14="http://schemas.microsoft.com/office/powerpoint/2010/main" val="1134462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Επεξεργασία 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965A8534-5A2B-47BD-9473-715F121C14C3}" type="datetimeFigureOut">
              <a:rPr lang="el-GR" smtClean="0"/>
              <a:t>31/3/2026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35DFFD8-DF3E-460F-A306-9AF93BE2676A}" type="slidenum">
              <a:rPr lang="el-GR" smtClean="0"/>
              <a:t>‹#›</a:t>
            </a:fld>
            <a:endParaRPr lang="el-GR"/>
          </a:p>
        </p:txBody>
      </p:sp>
    </p:spTree>
    <p:extLst>
      <p:ext uri="{BB962C8B-B14F-4D97-AF65-F5344CB8AC3E}">
        <p14:creationId xmlns:p14="http://schemas.microsoft.com/office/powerpoint/2010/main" val="30523235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l-GR"/>
              <a:t>Στυλ κύριου τίτλου</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Επεξεργασία στυλ υποδείγματος κειμένου</a:t>
            </a:r>
          </a:p>
        </p:txBody>
      </p:sp>
      <p:sp>
        <p:nvSpPr>
          <p:cNvPr id="4" name="Date Placeholder 3"/>
          <p:cNvSpPr>
            <a:spLocks noGrp="1"/>
          </p:cNvSpPr>
          <p:nvPr>
            <p:ph type="dt" sz="half" idx="10"/>
          </p:nvPr>
        </p:nvSpPr>
        <p:spPr/>
        <p:txBody>
          <a:bodyPr/>
          <a:lstStyle/>
          <a:p>
            <a:fld id="{965A8534-5A2B-47BD-9473-715F121C14C3}" type="datetimeFigureOut">
              <a:rPr lang="el-GR" smtClean="0"/>
              <a:t>31/3/2026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35DFFD8-DF3E-460F-A306-9AF93BE2676A}" type="slidenum">
              <a:rPr lang="el-GR" smtClean="0"/>
              <a:t>‹#›</a:t>
            </a:fld>
            <a:endParaRPr lang="el-GR"/>
          </a:p>
        </p:txBody>
      </p:sp>
    </p:spTree>
    <p:extLst>
      <p:ext uri="{BB962C8B-B14F-4D97-AF65-F5344CB8AC3E}">
        <p14:creationId xmlns:p14="http://schemas.microsoft.com/office/powerpoint/2010/main" val="2816592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l-GR"/>
              <a:t>Επεξεργασία 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l-GR"/>
              <a:t>Επεξεργασία 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965A8534-5A2B-47BD-9473-715F121C14C3}" type="datetimeFigureOut">
              <a:rPr lang="el-GR" smtClean="0"/>
              <a:t>31/3/2026</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A35DFFD8-DF3E-460F-A306-9AF93BE2676A}" type="slidenum">
              <a:rPr lang="el-GR" smtClean="0"/>
              <a:t>‹#›</a:t>
            </a:fld>
            <a:endParaRPr lang="el-GR"/>
          </a:p>
        </p:txBody>
      </p:sp>
    </p:spTree>
    <p:extLst>
      <p:ext uri="{BB962C8B-B14F-4D97-AF65-F5344CB8AC3E}">
        <p14:creationId xmlns:p14="http://schemas.microsoft.com/office/powerpoint/2010/main" val="3332759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l-GR"/>
              <a:t>Στυλ κύριου τίτλου</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Επεξεργασία στυλ υποδείγματος κειμένου</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l-GR"/>
              <a:t>Επεξεργασία 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Επεξεργασία στυλ υποδείγματος κειμένου</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l-GR"/>
              <a:t>Επεξεργασία 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965A8534-5A2B-47BD-9473-715F121C14C3}" type="datetimeFigureOut">
              <a:rPr lang="el-GR" smtClean="0"/>
              <a:t>31/3/2026</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A35DFFD8-DF3E-460F-A306-9AF93BE2676A}" type="slidenum">
              <a:rPr lang="el-GR" smtClean="0"/>
              <a:t>‹#›</a:t>
            </a:fld>
            <a:endParaRPr lang="el-GR"/>
          </a:p>
        </p:txBody>
      </p:sp>
    </p:spTree>
    <p:extLst>
      <p:ext uri="{BB962C8B-B14F-4D97-AF65-F5344CB8AC3E}">
        <p14:creationId xmlns:p14="http://schemas.microsoft.com/office/powerpoint/2010/main" val="3047965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965A8534-5A2B-47BD-9473-715F121C14C3}" type="datetimeFigureOut">
              <a:rPr lang="el-GR" smtClean="0"/>
              <a:t>31/3/2026</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A35DFFD8-DF3E-460F-A306-9AF93BE2676A}" type="slidenum">
              <a:rPr lang="el-GR" smtClean="0"/>
              <a:t>‹#›</a:t>
            </a:fld>
            <a:endParaRPr lang="el-GR"/>
          </a:p>
        </p:txBody>
      </p:sp>
    </p:spTree>
    <p:extLst>
      <p:ext uri="{BB962C8B-B14F-4D97-AF65-F5344CB8AC3E}">
        <p14:creationId xmlns:p14="http://schemas.microsoft.com/office/powerpoint/2010/main" val="12227249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5A8534-5A2B-47BD-9473-715F121C14C3}" type="datetimeFigureOut">
              <a:rPr lang="el-GR" smtClean="0"/>
              <a:t>31/3/2026</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A35DFFD8-DF3E-460F-A306-9AF93BE2676A}" type="slidenum">
              <a:rPr lang="el-GR" smtClean="0"/>
              <a:t>‹#›</a:t>
            </a:fld>
            <a:endParaRPr lang="el-GR"/>
          </a:p>
        </p:txBody>
      </p:sp>
    </p:spTree>
    <p:extLst>
      <p:ext uri="{BB962C8B-B14F-4D97-AF65-F5344CB8AC3E}">
        <p14:creationId xmlns:p14="http://schemas.microsoft.com/office/powerpoint/2010/main" val="1462116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l-GR"/>
              <a:t>Στυλ κύριου τίτλου</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l-GR"/>
              <a:t>Επεξεργασία 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l-GR"/>
              <a:t>Επεξεργασία στυλ υποδείγματος κειμένου</a:t>
            </a:r>
          </a:p>
        </p:txBody>
      </p:sp>
      <p:sp>
        <p:nvSpPr>
          <p:cNvPr id="5" name="Date Placeholder 4"/>
          <p:cNvSpPr>
            <a:spLocks noGrp="1"/>
          </p:cNvSpPr>
          <p:nvPr>
            <p:ph type="dt" sz="half" idx="10"/>
          </p:nvPr>
        </p:nvSpPr>
        <p:spPr/>
        <p:txBody>
          <a:bodyPr/>
          <a:lstStyle/>
          <a:p>
            <a:fld id="{965A8534-5A2B-47BD-9473-715F121C14C3}" type="datetimeFigureOut">
              <a:rPr lang="el-GR" smtClean="0"/>
              <a:t>31/3/2026</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A35DFFD8-DF3E-460F-A306-9AF93BE2676A}" type="slidenum">
              <a:rPr lang="el-GR" smtClean="0"/>
              <a:t>‹#›</a:t>
            </a:fld>
            <a:endParaRPr lang="el-GR"/>
          </a:p>
        </p:txBody>
      </p:sp>
    </p:spTree>
    <p:extLst>
      <p:ext uri="{BB962C8B-B14F-4D97-AF65-F5344CB8AC3E}">
        <p14:creationId xmlns:p14="http://schemas.microsoft.com/office/powerpoint/2010/main" val="22649901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Επεξεργασία στυλ υποδείγματος κειμένου</a:t>
            </a: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A35DFFD8-DF3E-460F-A306-9AF93BE2676A}" type="slidenum">
              <a:rPr lang="el-GR" smtClean="0"/>
              <a:t>‹#›</a:t>
            </a:fld>
            <a:endParaRPr lang="el-GR"/>
          </a:p>
        </p:txBody>
      </p:sp>
      <p:sp>
        <p:nvSpPr>
          <p:cNvPr id="5" name="Date Placeholder 4"/>
          <p:cNvSpPr>
            <a:spLocks noGrp="1"/>
          </p:cNvSpPr>
          <p:nvPr>
            <p:ph type="dt" sz="half" idx="10"/>
          </p:nvPr>
        </p:nvSpPr>
        <p:spPr/>
        <p:txBody>
          <a:bodyPr/>
          <a:lstStyle/>
          <a:p>
            <a:fld id="{965A8534-5A2B-47BD-9473-715F121C14C3}" type="datetimeFigureOut">
              <a:rPr lang="el-GR" smtClean="0"/>
              <a:t>31/3/2026</a:t>
            </a:fld>
            <a:endParaRPr lang="el-GR"/>
          </a:p>
        </p:txBody>
      </p:sp>
    </p:spTree>
    <p:extLst>
      <p:ext uri="{BB962C8B-B14F-4D97-AF65-F5344CB8AC3E}">
        <p14:creationId xmlns:p14="http://schemas.microsoft.com/office/powerpoint/2010/main" val="30703575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l-GR"/>
            </a:p>
          </p:txBody>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l-GR"/>
            </a:p>
          </p:txBody>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l-GR"/>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l-GR"/>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l-GR"/>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l-GR"/>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l-GR"/>
            </a:p>
          </p:txBody>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l-GR"/>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l-GR"/>
              <a:t>Στυλ κύριου τίτλου</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l-GR"/>
              <a:t>Επεξεργασία 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65A8534-5A2B-47BD-9473-715F121C14C3}" type="datetimeFigureOut">
              <a:rPr lang="el-GR" smtClean="0"/>
              <a:t>31/3/2026</a:t>
            </a:fld>
            <a:endParaRPr lang="el-G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A35DFFD8-DF3E-460F-A306-9AF93BE2676A}" type="slidenum">
              <a:rPr lang="el-GR" smtClean="0"/>
              <a:t>‹#›</a:t>
            </a:fld>
            <a:endParaRPr lang="el-GR"/>
          </a:p>
        </p:txBody>
      </p:sp>
    </p:spTree>
    <p:extLst>
      <p:ext uri="{BB962C8B-B14F-4D97-AF65-F5344CB8AC3E}">
        <p14:creationId xmlns:p14="http://schemas.microsoft.com/office/powerpoint/2010/main" val="2365653443"/>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8.xml"/><Relationship Id="rId6" Type="http://schemas.openxmlformats.org/officeDocument/2006/relationships/image" Target="../media/image7.emf"/><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openxmlformats.org/officeDocument/2006/relationships/image" Target="../media/image2.png"/><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hemeOverride" Target="../theme/themeOverride6.xml"/><Relationship Id="rId5" Type="http://schemas.openxmlformats.org/officeDocument/2006/relationships/image" Target="../media/image1.png"/><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hemeOverride" Target="../theme/themeOverride7.xml"/><Relationship Id="rId5" Type="http://schemas.openxmlformats.org/officeDocument/2006/relationships/image" Target="../media/image1.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2.xml"/><Relationship Id="rId5" Type="http://schemas.openxmlformats.org/officeDocument/2006/relationships/image" Target="../media/image1.png"/><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hemeOverride" Target="../theme/themeOverride8.xml"/><Relationship Id="rId5" Type="http://schemas.openxmlformats.org/officeDocument/2006/relationships/image" Target="../media/image1.png"/><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hemeOverride" Target="../theme/themeOverride9.xml"/><Relationship Id="rId5" Type="http://schemas.openxmlformats.org/officeDocument/2006/relationships/image" Target="../media/image1.png"/><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hemeOverride" Target="../theme/themeOverride10.xml"/><Relationship Id="rId5" Type="http://schemas.openxmlformats.org/officeDocument/2006/relationships/image" Target="../media/image1.png"/><Relationship Id="rId4" Type="http://schemas.openxmlformats.org/officeDocument/2006/relationships/image" Target="../media/image2.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hemeOverride" Target="../theme/themeOverride11.xml"/><Relationship Id="rId5" Type="http://schemas.openxmlformats.org/officeDocument/2006/relationships/image" Target="../media/image1.png"/><Relationship Id="rId4" Type="http://schemas.openxmlformats.org/officeDocument/2006/relationships/image" Target="../media/image2.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hemeOverride" Target="../theme/themeOverride12.xml"/><Relationship Id="rId5" Type="http://schemas.openxmlformats.org/officeDocument/2006/relationships/image" Target="../media/image1.png"/><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hemeOverride" Target="../theme/themeOverride13.xml"/><Relationship Id="rId5" Type="http://schemas.openxmlformats.org/officeDocument/2006/relationships/image" Target="../media/image1.png"/><Relationship Id="rId4" Type="http://schemas.openxmlformats.org/officeDocument/2006/relationships/image" Target="../media/image2.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hemeOverride" Target="../theme/themeOverride14.xml"/><Relationship Id="rId5" Type="http://schemas.openxmlformats.org/officeDocument/2006/relationships/image" Target="../media/image1.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hemeOverride" Target="../theme/themeOverride3.xml"/><Relationship Id="rId5" Type="http://schemas.openxmlformats.org/officeDocument/2006/relationships/image" Target="../media/image1.png"/><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hemeOverride" Target="../theme/themeOverride15.xml"/><Relationship Id="rId5" Type="http://schemas.openxmlformats.org/officeDocument/2006/relationships/image" Target="../media/image1.png"/><Relationship Id="rId4" Type="http://schemas.openxmlformats.org/officeDocument/2006/relationships/image" Target="../media/image2.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hemeOverride" Target="../theme/themeOverride16.xml"/><Relationship Id="rId5" Type="http://schemas.openxmlformats.org/officeDocument/2006/relationships/image" Target="../media/image1.png"/><Relationship Id="rId4" Type="http://schemas.openxmlformats.org/officeDocument/2006/relationships/image" Target="../media/image2.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hemeOverride" Target="../theme/themeOverride17.xml"/><Relationship Id="rId5" Type="http://schemas.openxmlformats.org/officeDocument/2006/relationships/image" Target="../media/image1.png"/><Relationship Id="rId4" Type="http://schemas.openxmlformats.org/officeDocument/2006/relationships/image" Target="../media/image2.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hemeOverride" Target="../theme/themeOverride18.xml"/><Relationship Id="rId5" Type="http://schemas.openxmlformats.org/officeDocument/2006/relationships/image" Target="../media/image1.png"/><Relationship Id="rId4" Type="http://schemas.openxmlformats.org/officeDocument/2006/relationships/image" Target="../media/image2.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hemeOverride" Target="../theme/themeOverride19.xml"/><Relationship Id="rId5" Type="http://schemas.openxmlformats.org/officeDocument/2006/relationships/image" Target="../media/image1.png"/><Relationship Id="rId4" Type="http://schemas.openxmlformats.org/officeDocument/2006/relationships/image" Target="../media/image2.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hemeOverride" Target="../theme/themeOverride20.xml"/><Relationship Id="rId5" Type="http://schemas.openxmlformats.org/officeDocument/2006/relationships/image" Target="../media/image1.png"/><Relationship Id="rId4" Type="http://schemas.openxmlformats.org/officeDocument/2006/relationships/image" Target="../media/image2.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hemeOverride" Target="../theme/themeOverride21.xml"/><Relationship Id="rId5" Type="http://schemas.openxmlformats.org/officeDocument/2006/relationships/image" Target="../media/image1.png"/><Relationship Id="rId4" Type="http://schemas.openxmlformats.org/officeDocument/2006/relationships/image" Target="../media/image2.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hemeOverride" Target="../theme/themeOverride22.xml"/><Relationship Id="rId5" Type="http://schemas.openxmlformats.org/officeDocument/2006/relationships/image" Target="../media/image1.png"/><Relationship Id="rId4" Type="http://schemas.openxmlformats.org/officeDocument/2006/relationships/image" Target="../media/image2.pn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hemeOverride" Target="../theme/themeOverride4.xml"/><Relationship Id="rId5" Type="http://schemas.openxmlformats.org/officeDocument/2006/relationships/image" Target="../media/image1.png"/><Relationship Id="rId4" Type="http://schemas.openxmlformats.org/officeDocument/2006/relationships/image" Target="../media/image2.png"/></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8" Type="http://schemas.openxmlformats.org/officeDocument/2006/relationships/hyperlink" Target="https://trikalacity.gr/wp-content/uploads/2022/09/kentro4.jpeg" TargetMode="External"/><Relationship Id="rId3" Type="http://schemas.openxmlformats.org/officeDocument/2006/relationships/image" Target="../media/image11.emf"/><Relationship Id="rId7" Type="http://schemas.openxmlformats.org/officeDocument/2006/relationships/image" Target="../media/image13.jpeg"/><Relationship Id="rId2" Type="http://schemas.openxmlformats.org/officeDocument/2006/relationships/image" Target="../media/image10.emf"/><Relationship Id="rId1" Type="http://schemas.openxmlformats.org/officeDocument/2006/relationships/slideLayout" Target="../slideLayouts/slideLayout2.xml"/><Relationship Id="rId6" Type="http://schemas.openxmlformats.org/officeDocument/2006/relationships/hyperlink" Target="https://trikalacity.gr/wp-content/uploads/2022/09/kentro3.jpeg" TargetMode="External"/><Relationship Id="rId5" Type="http://schemas.openxmlformats.org/officeDocument/2006/relationships/image" Target="../media/image12.png"/><Relationship Id="rId10" Type="http://schemas.openxmlformats.org/officeDocument/2006/relationships/image" Target="../media/image1.png"/><Relationship Id="rId4" Type="http://schemas.openxmlformats.org/officeDocument/2006/relationships/hyperlink" Target="https://trikalacity.gr/ligo-prin-ton-agiasmo-elegchos-ygeias-se-paidia-eypathon-omadon-sta-trikala/?fbclid=IwAR2IV_1LFagdPiPwTaAzp5Ng2DiKZWC1WYB06qmRRuRXMQNtuk2XD6nAVYE" TargetMode="External"/><Relationship Id="rId9" Type="http://schemas.openxmlformats.org/officeDocument/2006/relationships/image" Target="../media/image14.jpeg"/></Relationships>
</file>

<file path=ppt/slides/_rels/slide6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7.png"/></Relationships>
</file>

<file path=ppt/slides/_rels/slide6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19.emf"/><Relationship Id="rId7" Type="http://schemas.openxmlformats.org/officeDocument/2006/relationships/image" Target="../media/image23.emf"/><Relationship Id="rId2" Type="http://schemas.openxmlformats.org/officeDocument/2006/relationships/image" Target="../media/image18.emf"/><Relationship Id="rId1" Type="http://schemas.openxmlformats.org/officeDocument/2006/relationships/slideLayout" Target="../slideLayouts/slideLayout2.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 Id="rId9" Type="http://schemas.openxmlformats.org/officeDocument/2006/relationships/image" Target="../media/image2.png"/></Relationships>
</file>

<file path=ppt/slides/_rels/slide6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5.jpg"/><Relationship Id="rId7" Type="http://schemas.openxmlformats.org/officeDocument/2006/relationships/image" Target="../media/image1.png"/><Relationship Id="rId2" Type="http://schemas.openxmlformats.org/officeDocument/2006/relationships/image" Target="../media/image24.JPG"/><Relationship Id="rId1" Type="http://schemas.openxmlformats.org/officeDocument/2006/relationships/slideLayout" Target="../slideLayouts/slideLayout2.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jpg"/></Relationships>
</file>

<file path=ppt/slides/_rels/slide66.xml.rels><?xml version="1.0" encoding="UTF-8" standalone="yes"?>
<Relationships xmlns="http://schemas.openxmlformats.org/package/2006/relationships"><Relationship Id="rId3" Type="http://schemas.openxmlformats.org/officeDocument/2006/relationships/image" Target="../media/image30.emf"/><Relationship Id="rId7" Type="http://schemas.openxmlformats.org/officeDocument/2006/relationships/image" Target="../media/image2.png"/><Relationship Id="rId2" Type="http://schemas.openxmlformats.org/officeDocument/2006/relationships/image" Target="../media/image29.emf"/><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32.jpg"/><Relationship Id="rId4" Type="http://schemas.openxmlformats.org/officeDocument/2006/relationships/image" Target="../media/image31.emf"/></Relationships>
</file>

<file path=ppt/slides/_rels/slide6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image" Target="../media/image1.pn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hemeOverride" Target="../theme/themeOverride23.xml"/><Relationship Id="rId5" Type="http://schemas.openxmlformats.org/officeDocument/2006/relationships/image" Target="../media/image1.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hemeOverride" Target="../theme/themeOverride5.xml"/><Relationship Id="rId5" Type="http://schemas.openxmlformats.org/officeDocument/2006/relationships/image" Target="../media/image1.png"/><Relationship Id="rId4" Type="http://schemas.openxmlformats.org/officeDocument/2006/relationships/image" Target="../media/image2.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hemeOverride" Target="../theme/themeOverride24.xml"/><Relationship Id="rId5" Type="http://schemas.openxmlformats.org/officeDocument/2006/relationships/image" Target="../media/image1.png"/><Relationship Id="rId4" Type="http://schemas.openxmlformats.org/officeDocument/2006/relationships/image" Target="../media/image2.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hemeOverride" Target="../theme/themeOverride25.xml"/><Relationship Id="rId5" Type="http://schemas.openxmlformats.org/officeDocument/2006/relationships/image" Target="../media/image1.png"/><Relationship Id="rId4" Type="http://schemas.openxmlformats.org/officeDocument/2006/relationships/image" Target="../media/image2.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hemeOverride" Target="../theme/themeOverride26.xml"/><Relationship Id="rId5" Type="http://schemas.openxmlformats.org/officeDocument/2006/relationships/image" Target="../media/image1.png"/><Relationship Id="rId4" Type="http://schemas.openxmlformats.org/officeDocument/2006/relationships/image" Target="../media/image2.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hemeOverride" Target="../theme/themeOverride27.xml"/><Relationship Id="rId5" Type="http://schemas.openxmlformats.org/officeDocument/2006/relationships/image" Target="../media/image1.png"/><Relationship Id="rId4" Type="http://schemas.openxmlformats.org/officeDocument/2006/relationships/image" Target="../media/image2.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hemeOverride" Target="../theme/themeOverride28.xml"/><Relationship Id="rId5" Type="http://schemas.openxmlformats.org/officeDocument/2006/relationships/image" Target="../media/image1.png"/><Relationship Id="rId4" Type="http://schemas.openxmlformats.org/officeDocument/2006/relationships/image" Target="../media/image2.png"/></Relationships>
</file>

<file path=ppt/slides/_rels/slide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hemeOverride" Target="../theme/themeOverride29.xml"/><Relationship Id="rId5" Type="http://schemas.openxmlformats.org/officeDocument/2006/relationships/image" Target="../media/image1.png"/><Relationship Id="rId4" Type="http://schemas.openxmlformats.org/officeDocument/2006/relationships/image" Target="../media/image2.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hemeOverride" Target="../theme/themeOverride30.xml"/><Relationship Id="rId5" Type="http://schemas.openxmlformats.org/officeDocument/2006/relationships/image" Target="../media/image1.png"/><Relationship Id="rId4" Type="http://schemas.openxmlformats.org/officeDocument/2006/relationships/image" Target="../media/image2.png"/></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hemeOverride" Target="../theme/themeOverride31.xml"/><Relationship Id="rId5" Type="http://schemas.openxmlformats.org/officeDocument/2006/relationships/image" Target="../media/image1.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hemeOverride" Target="../theme/themeOverride32.xml"/><Relationship Id="rId5" Type="http://schemas.openxmlformats.org/officeDocument/2006/relationships/image" Target="../media/image1.png"/><Relationship Id="rId4" Type="http://schemas.openxmlformats.org/officeDocument/2006/relationships/image" Target="../media/image2.png"/></Relationships>
</file>

<file path=ppt/slides/_rels/slide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hemeOverride" Target="../theme/themeOverride33.xml"/><Relationship Id="rId5" Type="http://schemas.openxmlformats.org/officeDocument/2006/relationships/image" Target="../media/image1.png"/><Relationship Id="rId4" Type="http://schemas.openxmlformats.org/officeDocument/2006/relationships/image" Target="../media/image2.png"/></Relationships>
</file>

<file path=ppt/slides/_rels/slide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hemeOverride" Target="../theme/themeOverride34.xml"/><Relationship Id="rId5" Type="http://schemas.openxmlformats.org/officeDocument/2006/relationships/image" Target="../media/image1.png"/><Relationship Id="rId4" Type="http://schemas.openxmlformats.org/officeDocument/2006/relationships/image" Target="../media/image2.png"/></Relationships>
</file>

<file path=ppt/slides/_rels/slide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hemeOverride" Target="../theme/themeOverride35.xml"/><Relationship Id="rId5" Type="http://schemas.openxmlformats.org/officeDocument/2006/relationships/image" Target="../media/image1.png"/><Relationship Id="rId4" Type="http://schemas.openxmlformats.org/officeDocument/2006/relationships/image" Target="../media/image2.png"/></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hemeOverride" Target="../theme/themeOverride36.xml"/><Relationship Id="rId5" Type="http://schemas.openxmlformats.org/officeDocument/2006/relationships/image" Target="../media/image1.png"/><Relationship Id="rId4" Type="http://schemas.openxmlformats.org/officeDocument/2006/relationships/image" Target="../media/image2.png"/></Relationships>
</file>

<file path=ppt/slides/_rels/slide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hemeOverride" Target="../theme/themeOverride37.xml"/><Relationship Id="rId5" Type="http://schemas.openxmlformats.org/officeDocument/2006/relationships/image" Target="../media/image1.png"/><Relationship Id="rId4" Type="http://schemas.openxmlformats.org/officeDocument/2006/relationships/image" Target="../media/image2.pn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hemeOverride" Target="../theme/themeOverride38.xml"/><Relationship Id="rId5" Type="http://schemas.openxmlformats.org/officeDocument/2006/relationships/image" Target="../media/image1.png"/><Relationship Id="rId4" Type="http://schemas.openxmlformats.org/officeDocument/2006/relationships/image" Target="../media/image2.png"/></Relationships>
</file>

<file path=ppt/slides/_rels/slide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themeOverride" Target="../theme/themeOverride39.xml"/><Relationship Id="rId5" Type="http://schemas.openxmlformats.org/officeDocument/2006/relationships/image" Target="../media/image1.png"/><Relationship Id="rId4" Type="http://schemas.openxmlformats.org/officeDocument/2006/relationships/image" Target="../media/image2.pn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hemeOverride" Target="../theme/themeOverride40.xml"/><Relationship Id="rId5" Type="http://schemas.openxmlformats.org/officeDocument/2006/relationships/image" Target="../media/image1.png"/><Relationship Id="rId4" Type="http://schemas.openxmlformats.org/officeDocument/2006/relationships/image" Target="../media/image2.png"/></Relationships>
</file>

<file path=ppt/slides/_rels/slide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diagramColors" Target="../diagrams/colors2.xml"/><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diagramQuickStyle" Target="../diagrams/quickStyle2.xml"/><Relationship Id="rId2" Type="http://schemas.openxmlformats.org/officeDocument/2006/relationships/notesSlide" Target="../notesSlides/notesSlide61.xml"/><Relationship Id="rId1" Type="http://schemas.openxmlformats.org/officeDocument/2006/relationships/slideLayout" Target="../slideLayouts/slideLayout4.xml"/><Relationship Id="rId6" Type="http://schemas.openxmlformats.org/officeDocument/2006/relationships/diagramColors" Target="../diagrams/colors1.xml"/><Relationship Id="rId11" Type="http://schemas.openxmlformats.org/officeDocument/2006/relationships/diagramLayout" Target="../diagrams/layout2.xml"/><Relationship Id="rId5" Type="http://schemas.openxmlformats.org/officeDocument/2006/relationships/diagramQuickStyle" Target="../diagrams/quickStyle1.xml"/><Relationship Id="rId10" Type="http://schemas.openxmlformats.org/officeDocument/2006/relationships/diagramData" Target="../diagrams/data2.xml"/><Relationship Id="rId4" Type="http://schemas.openxmlformats.org/officeDocument/2006/relationships/diagramLayout" Target="../diagrams/layout1.xml"/><Relationship Id="rId9" Type="http://schemas.openxmlformats.org/officeDocument/2006/relationships/image" Target="../media/image2.png"/><Relationship Id="rId14" Type="http://schemas.microsoft.com/office/2007/relationships/diagramDrawing" Target="../diagrams/drawin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C984EA7-8FED-40D8-0B70-45FD3EE2D5B9}"/>
              </a:ext>
            </a:extLst>
          </p:cNvPr>
          <p:cNvSpPr>
            <a:spLocks noGrp="1"/>
          </p:cNvSpPr>
          <p:nvPr>
            <p:ph type="ctrTitle"/>
          </p:nvPr>
        </p:nvSpPr>
        <p:spPr>
          <a:xfrm>
            <a:off x="1507067" y="760491"/>
            <a:ext cx="7766936" cy="4291343"/>
          </a:xfrm>
        </p:spPr>
        <p:txBody>
          <a:bodyPr/>
          <a:lstStyle/>
          <a:p>
            <a:r>
              <a:rPr lang="el-GR" b="1" i="1" dirty="0">
                <a:latin typeface="Calibri" panose="020F0502020204030204" pitchFamily="34" charset="0"/>
                <a:cs typeface="Calibri" panose="020F0502020204030204" pitchFamily="34" charset="0"/>
              </a:rPr>
              <a:t>Ταξιδεύοντας οι ΤΟΜΥ στην Ευρώπη…</a:t>
            </a:r>
            <a:br>
              <a:rPr lang="en-US" b="1" i="1" dirty="0">
                <a:latin typeface="Calibri" panose="020F0502020204030204" pitchFamily="34" charset="0"/>
                <a:cs typeface="Calibri" panose="020F0502020204030204" pitchFamily="34" charset="0"/>
              </a:rPr>
            </a:br>
            <a:br>
              <a:rPr lang="en-US" b="1" i="1" dirty="0">
                <a:latin typeface="Calibri" panose="020F0502020204030204" pitchFamily="34" charset="0"/>
                <a:cs typeface="Calibri" panose="020F0502020204030204" pitchFamily="34" charset="0"/>
              </a:rPr>
            </a:br>
            <a:br>
              <a:rPr lang="en-US" b="1" i="1" dirty="0">
                <a:latin typeface="Calibri" panose="020F0502020204030204" pitchFamily="34" charset="0"/>
                <a:cs typeface="Calibri" panose="020F0502020204030204" pitchFamily="34" charset="0"/>
              </a:rPr>
            </a:br>
            <a:r>
              <a:rPr lang="el-GR" b="1" i="1" dirty="0">
                <a:latin typeface="Calibri" panose="020F0502020204030204" pitchFamily="34" charset="0"/>
                <a:cs typeface="Calibri" panose="020F0502020204030204" pitchFamily="34" charset="0"/>
              </a:rPr>
              <a:t>‘‘</a:t>
            </a:r>
            <a:r>
              <a:rPr lang="en-US" b="1" i="1" dirty="0">
                <a:latin typeface="Calibri" panose="020F0502020204030204" pitchFamily="34" charset="0"/>
                <a:cs typeface="Calibri" panose="020F0502020204030204" pitchFamily="34" charset="0"/>
              </a:rPr>
              <a:t>MAKE IT WORK</a:t>
            </a:r>
            <a:r>
              <a:rPr lang="el-GR" b="1" i="1" dirty="0">
                <a:latin typeface="Calibri" panose="020F0502020204030204" pitchFamily="34" charset="0"/>
                <a:cs typeface="Calibri" panose="020F0502020204030204" pitchFamily="34" charset="0"/>
              </a:rPr>
              <a:t>’’</a:t>
            </a:r>
          </a:p>
        </p:txBody>
      </p:sp>
      <p:pic>
        <p:nvPicPr>
          <p:cNvPr id="4" name="Εικόνα 3">
            <a:extLst>
              <a:ext uri="{FF2B5EF4-FFF2-40B4-BE49-F238E27FC236}">
                <a16:creationId xmlns:a16="http://schemas.microsoft.com/office/drawing/2014/main" id="{7461DCBB-C041-29F7-1E4B-5C2BD2871319}"/>
              </a:ext>
            </a:extLst>
          </p:cNvPr>
          <p:cNvPicPr>
            <a:picLocks noChangeAspect="1"/>
          </p:cNvPicPr>
          <p:nvPr/>
        </p:nvPicPr>
        <p:blipFill>
          <a:blip r:embed="rId2"/>
          <a:stretch>
            <a:fillRect/>
          </a:stretch>
        </p:blipFill>
        <p:spPr>
          <a:xfrm>
            <a:off x="0" y="5808556"/>
            <a:ext cx="4550195" cy="1049444"/>
          </a:xfrm>
          <a:prstGeom prst="rect">
            <a:avLst/>
          </a:prstGeom>
        </p:spPr>
      </p:pic>
      <p:pic>
        <p:nvPicPr>
          <p:cNvPr id="5" name="Εικόνα 4"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CF99DFF1-C107-6155-7582-4FFAD0637C0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41629" y="5808556"/>
            <a:ext cx="2401570" cy="810895"/>
          </a:xfrm>
          <a:prstGeom prst="rect">
            <a:avLst/>
          </a:prstGeom>
          <a:noFill/>
          <a:ln>
            <a:noFill/>
          </a:ln>
        </p:spPr>
      </p:pic>
    </p:spTree>
    <p:extLst>
      <p:ext uri="{BB962C8B-B14F-4D97-AF65-F5344CB8AC3E}">
        <p14:creationId xmlns:p14="http://schemas.microsoft.com/office/powerpoint/2010/main" val="28825556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58DC59C-494C-32A0-732C-BF8D1A000202}"/>
              </a:ext>
            </a:extLst>
          </p:cNvPr>
          <p:cNvSpPr>
            <a:spLocks noGrp="1"/>
          </p:cNvSpPr>
          <p:nvPr>
            <p:ph type="title"/>
          </p:nvPr>
        </p:nvSpPr>
        <p:spPr>
          <a:xfrm>
            <a:off x="677333" y="220301"/>
            <a:ext cx="8596668" cy="380245"/>
          </a:xfrm>
        </p:spPr>
        <p:txBody>
          <a:bodyPr>
            <a:noAutofit/>
          </a:bodyPr>
          <a:lstStyle/>
          <a:p>
            <a:pPr algn="ctr"/>
            <a:r>
              <a:rPr lang="el-GR" sz="2200" b="1" dirty="0">
                <a:latin typeface="Calibri" panose="020F0502020204030204" pitchFamily="34" charset="0"/>
                <a:cs typeface="Calibri" panose="020F0502020204030204" pitchFamily="34" charset="0"/>
              </a:rPr>
              <a:t>16 Θεματικοί Αναγκαίοι Όροι</a:t>
            </a:r>
            <a:br>
              <a:rPr lang="el-GR" sz="2200" dirty="0">
                <a:latin typeface="Calibri" panose="020F0502020204030204" pitchFamily="34" charset="0"/>
                <a:cs typeface="Calibri" panose="020F0502020204030204" pitchFamily="34" charset="0"/>
              </a:rPr>
            </a:br>
            <a:endParaRPr lang="el-GR" sz="2200" dirty="0">
              <a:latin typeface="Calibri" panose="020F0502020204030204" pitchFamily="34" charset="0"/>
              <a:cs typeface="Calibri" panose="020F0502020204030204" pitchFamily="34" charset="0"/>
            </a:endParaRPr>
          </a:p>
        </p:txBody>
      </p:sp>
      <p:sp>
        <p:nvSpPr>
          <p:cNvPr id="3" name="Θέση περιεχομένου 2">
            <a:extLst>
              <a:ext uri="{FF2B5EF4-FFF2-40B4-BE49-F238E27FC236}">
                <a16:creationId xmlns:a16="http://schemas.microsoft.com/office/drawing/2014/main" id="{C623C024-0135-D7CE-6DAB-76F29CACF6E7}"/>
              </a:ext>
            </a:extLst>
          </p:cNvPr>
          <p:cNvSpPr>
            <a:spLocks noGrp="1"/>
          </p:cNvSpPr>
          <p:nvPr>
            <p:ph idx="1"/>
          </p:nvPr>
        </p:nvSpPr>
        <p:spPr>
          <a:xfrm>
            <a:off x="677333" y="697117"/>
            <a:ext cx="9091355" cy="5359651"/>
          </a:xfrm>
        </p:spPr>
        <p:txBody>
          <a:bodyPr>
            <a:normAutofit fontScale="32500" lnSpcReduction="20000"/>
          </a:bodyPr>
          <a:lstStyle/>
          <a:p>
            <a:pPr>
              <a:lnSpc>
                <a:spcPct val="120000"/>
              </a:lnSpc>
              <a:spcBef>
                <a:spcPts val="0"/>
              </a:spcBef>
            </a:pPr>
            <a:r>
              <a:rPr lang="el-GR" sz="4900" dirty="0">
                <a:latin typeface="Calibri" panose="020F0502020204030204" pitchFamily="34" charset="0"/>
                <a:cs typeface="Calibri" panose="020F0502020204030204" pitchFamily="34" charset="0"/>
              </a:rPr>
              <a:t>1.1 Ορθή διακυβέρνηση της εθνικής ή περιφερειακής στρατηγικής έξυπνης εξειδίκευσης</a:t>
            </a:r>
          </a:p>
          <a:p>
            <a:pPr>
              <a:lnSpc>
                <a:spcPct val="120000"/>
              </a:lnSpc>
              <a:spcBef>
                <a:spcPts val="0"/>
              </a:spcBef>
            </a:pPr>
            <a:r>
              <a:rPr lang="el-GR" sz="4900" dirty="0">
                <a:latin typeface="Calibri" panose="020F0502020204030204" pitchFamily="34" charset="0"/>
                <a:cs typeface="Calibri" panose="020F0502020204030204" pitchFamily="34" charset="0"/>
              </a:rPr>
              <a:t>1.2. Εθνικό ή περιφερειακό </a:t>
            </a:r>
            <a:r>
              <a:rPr lang="el-GR" sz="4900" dirty="0" err="1">
                <a:latin typeface="Calibri" panose="020F0502020204030204" pitchFamily="34" charset="0"/>
                <a:cs typeface="Calibri" panose="020F0502020204030204" pitchFamily="34" charset="0"/>
              </a:rPr>
              <a:t>ευρυζωνικό</a:t>
            </a:r>
            <a:r>
              <a:rPr lang="el-GR" sz="4900" dirty="0">
                <a:latin typeface="Calibri" panose="020F0502020204030204" pitchFamily="34" charset="0"/>
                <a:cs typeface="Calibri" panose="020F0502020204030204" pitchFamily="34" charset="0"/>
              </a:rPr>
              <a:t> σχέδιο</a:t>
            </a:r>
          </a:p>
          <a:p>
            <a:pPr>
              <a:lnSpc>
                <a:spcPct val="120000"/>
              </a:lnSpc>
              <a:spcBef>
                <a:spcPts val="0"/>
              </a:spcBef>
            </a:pPr>
            <a:r>
              <a:rPr lang="el-GR" sz="4900" dirty="0">
                <a:latin typeface="Calibri" panose="020F0502020204030204" pitchFamily="34" charset="0"/>
                <a:cs typeface="Calibri" panose="020F0502020204030204" pitchFamily="34" charset="0"/>
              </a:rPr>
              <a:t>2.1. Στρατηγικό πλαίσιο πολιτικής για τη στήριξη της ενεργειακής απόδοσης με ανακαίνιση οικιστικών και μη οικιστικών κτιρίων</a:t>
            </a:r>
          </a:p>
          <a:p>
            <a:pPr>
              <a:lnSpc>
                <a:spcPct val="120000"/>
              </a:lnSpc>
              <a:spcBef>
                <a:spcPts val="0"/>
              </a:spcBef>
            </a:pPr>
            <a:r>
              <a:rPr lang="el-GR" sz="4900" dirty="0">
                <a:latin typeface="Calibri" panose="020F0502020204030204" pitchFamily="34" charset="0"/>
                <a:cs typeface="Calibri" panose="020F0502020204030204" pitchFamily="34" charset="0"/>
              </a:rPr>
              <a:t>2.2. Διακυβέρνηση του τομέα της ενέργειας</a:t>
            </a:r>
          </a:p>
          <a:p>
            <a:pPr>
              <a:lnSpc>
                <a:spcPct val="120000"/>
              </a:lnSpc>
              <a:spcBef>
                <a:spcPts val="0"/>
              </a:spcBef>
            </a:pPr>
            <a:r>
              <a:rPr lang="el-GR" sz="4900" dirty="0">
                <a:latin typeface="Calibri" panose="020F0502020204030204" pitchFamily="34" charset="0"/>
                <a:cs typeface="Calibri" panose="020F0502020204030204" pitchFamily="34" charset="0"/>
              </a:rPr>
              <a:t>2.3. Αποτελεσματική προώθηση της χρήσης ενέργειας από ανανεώσιμες πηγές σε όλους τους τομείς και σε ολόκληρη την Ένωση</a:t>
            </a:r>
          </a:p>
          <a:p>
            <a:pPr>
              <a:lnSpc>
                <a:spcPct val="120000"/>
              </a:lnSpc>
              <a:spcBef>
                <a:spcPts val="0"/>
              </a:spcBef>
            </a:pPr>
            <a:r>
              <a:rPr lang="el-GR" sz="4900" dirty="0">
                <a:latin typeface="Calibri" panose="020F0502020204030204" pitchFamily="34" charset="0"/>
                <a:cs typeface="Calibri" panose="020F0502020204030204" pitchFamily="34" charset="0"/>
              </a:rPr>
              <a:t>2.4. Αποτελεσματικό πλαίσιο διαχείρισης του κινδύνου καταστροφών</a:t>
            </a:r>
          </a:p>
          <a:p>
            <a:pPr>
              <a:lnSpc>
                <a:spcPct val="120000"/>
              </a:lnSpc>
              <a:spcBef>
                <a:spcPts val="0"/>
              </a:spcBef>
            </a:pPr>
            <a:r>
              <a:rPr lang="el-GR" sz="4900" dirty="0">
                <a:latin typeface="Calibri" panose="020F0502020204030204" pitchFamily="34" charset="0"/>
                <a:cs typeface="Calibri" panose="020F0502020204030204" pitchFamily="34" charset="0"/>
              </a:rPr>
              <a:t>2.5. </a:t>
            </a:r>
            <a:r>
              <a:rPr lang="el-GR" sz="4900" dirty="0" err="1">
                <a:latin typeface="Calibri" panose="020F0502020204030204" pitchFamily="34" charset="0"/>
                <a:cs typeface="Calibri" panose="020F0502020204030204" pitchFamily="34" charset="0"/>
              </a:rPr>
              <a:t>Επικαιροποιημένος</a:t>
            </a:r>
            <a:r>
              <a:rPr lang="el-GR" sz="4900" dirty="0">
                <a:latin typeface="Calibri" panose="020F0502020204030204" pitchFamily="34" charset="0"/>
                <a:cs typeface="Calibri" panose="020F0502020204030204" pitchFamily="34" charset="0"/>
              </a:rPr>
              <a:t> σχεδιασμός για τις απαιτούμενες επενδύσεις στους τομείς των υδάτων και των λυμάτων</a:t>
            </a:r>
          </a:p>
          <a:p>
            <a:pPr>
              <a:lnSpc>
                <a:spcPct val="120000"/>
              </a:lnSpc>
              <a:spcBef>
                <a:spcPts val="0"/>
              </a:spcBef>
            </a:pPr>
            <a:r>
              <a:rPr lang="el-GR" sz="4900" dirty="0">
                <a:latin typeface="Calibri" panose="020F0502020204030204" pitchFamily="34" charset="0"/>
                <a:cs typeface="Calibri" panose="020F0502020204030204" pitchFamily="34" charset="0"/>
              </a:rPr>
              <a:t>2.6. </a:t>
            </a:r>
            <a:r>
              <a:rPr lang="el-GR" sz="4900" dirty="0" err="1">
                <a:latin typeface="Calibri" panose="020F0502020204030204" pitchFamily="34" charset="0"/>
                <a:cs typeface="Calibri" panose="020F0502020204030204" pitchFamily="34" charset="0"/>
              </a:rPr>
              <a:t>Επικαιροποιημένος</a:t>
            </a:r>
            <a:r>
              <a:rPr lang="el-GR" sz="4900" dirty="0">
                <a:latin typeface="Calibri" panose="020F0502020204030204" pitchFamily="34" charset="0"/>
                <a:cs typeface="Calibri" panose="020F0502020204030204" pitchFamily="34" charset="0"/>
              </a:rPr>
              <a:t> σχεδιασμός για τη διαχείριση των αποβλήτων</a:t>
            </a:r>
          </a:p>
          <a:p>
            <a:pPr>
              <a:lnSpc>
                <a:spcPct val="120000"/>
              </a:lnSpc>
              <a:spcBef>
                <a:spcPts val="0"/>
              </a:spcBef>
            </a:pPr>
            <a:r>
              <a:rPr lang="el-GR" sz="4900" dirty="0">
                <a:latin typeface="Calibri" panose="020F0502020204030204" pitchFamily="34" charset="0"/>
                <a:cs typeface="Calibri" panose="020F0502020204030204" pitchFamily="34" charset="0"/>
              </a:rPr>
              <a:t>2.7. Πλαίσιο δράσης προτεραιότητας για τα αναγκαία μέτρα διατήρησης που περιλαμβάνουν συγχρηματοδότηση από την Ένωση</a:t>
            </a:r>
          </a:p>
          <a:p>
            <a:pPr>
              <a:lnSpc>
                <a:spcPct val="120000"/>
              </a:lnSpc>
              <a:spcBef>
                <a:spcPts val="0"/>
              </a:spcBef>
            </a:pPr>
            <a:r>
              <a:rPr lang="el-GR" sz="4900" dirty="0">
                <a:latin typeface="Calibri" panose="020F0502020204030204" pitchFamily="34" charset="0"/>
                <a:cs typeface="Calibri" panose="020F0502020204030204" pitchFamily="34" charset="0"/>
              </a:rPr>
              <a:t>3.1. Ολοκληρωμένος σχεδιασμός μεταφορών στο κατάλληλο επίπεδο</a:t>
            </a:r>
          </a:p>
          <a:p>
            <a:pPr>
              <a:lnSpc>
                <a:spcPct val="120000"/>
              </a:lnSpc>
              <a:spcBef>
                <a:spcPts val="0"/>
              </a:spcBef>
            </a:pPr>
            <a:r>
              <a:rPr lang="el-GR" sz="4900" dirty="0">
                <a:latin typeface="Calibri" panose="020F0502020204030204" pitchFamily="34" charset="0"/>
                <a:cs typeface="Calibri" panose="020F0502020204030204" pitchFamily="34" charset="0"/>
              </a:rPr>
              <a:t>4.1. Στρατηγικό πλαίσιο πολιτικής για τις ενεργητικές πολιτικές για την αγορά εργασίας</a:t>
            </a:r>
          </a:p>
          <a:p>
            <a:pPr>
              <a:lnSpc>
                <a:spcPct val="120000"/>
              </a:lnSpc>
              <a:spcBef>
                <a:spcPts val="0"/>
              </a:spcBef>
            </a:pPr>
            <a:r>
              <a:rPr lang="el-GR" sz="4900" dirty="0">
                <a:latin typeface="Calibri" panose="020F0502020204030204" pitchFamily="34" charset="0"/>
                <a:cs typeface="Calibri" panose="020F0502020204030204" pitchFamily="34" charset="0"/>
              </a:rPr>
              <a:t>4.2. Εθνικό στρατηγικό πλαίσιο για την ισότητα των φύλων</a:t>
            </a:r>
          </a:p>
          <a:p>
            <a:pPr>
              <a:lnSpc>
                <a:spcPct val="120000"/>
              </a:lnSpc>
              <a:spcBef>
                <a:spcPts val="0"/>
              </a:spcBef>
            </a:pPr>
            <a:r>
              <a:rPr lang="el-GR" sz="4900" dirty="0">
                <a:latin typeface="Calibri" panose="020F0502020204030204" pitchFamily="34" charset="0"/>
                <a:cs typeface="Calibri" panose="020F0502020204030204" pitchFamily="34" charset="0"/>
              </a:rPr>
              <a:t>4.3. Στρατηγικό πλαίσιο πολιτικής για το σύστημα εκπαίδευσης και κατάρτισης σε όλα τα επίπεδα</a:t>
            </a:r>
          </a:p>
          <a:p>
            <a:pPr>
              <a:lnSpc>
                <a:spcPct val="120000"/>
              </a:lnSpc>
              <a:spcBef>
                <a:spcPts val="0"/>
              </a:spcBef>
            </a:pPr>
            <a:r>
              <a:rPr lang="el-GR" sz="4900" dirty="0">
                <a:latin typeface="Calibri" panose="020F0502020204030204" pitchFamily="34" charset="0"/>
                <a:cs typeface="Calibri" panose="020F0502020204030204" pitchFamily="34" charset="0"/>
              </a:rPr>
              <a:t>4.4. Εθνικό στρατηγικό πλαίσιο πολιτικής για την κοινωνική ένταξη και τη μείωση της φτώχειας</a:t>
            </a:r>
          </a:p>
          <a:p>
            <a:pPr>
              <a:lnSpc>
                <a:spcPct val="120000"/>
              </a:lnSpc>
              <a:spcBef>
                <a:spcPts val="0"/>
              </a:spcBef>
            </a:pPr>
            <a:r>
              <a:rPr lang="el-GR" sz="4900" dirty="0">
                <a:latin typeface="Calibri" panose="020F0502020204030204" pitchFamily="34" charset="0"/>
                <a:cs typeface="Calibri" panose="020F0502020204030204" pitchFamily="34" charset="0"/>
              </a:rPr>
              <a:t>4.5. Εθνικό στρατηγικό πλαίσιο πολιτικής για την ένταξη των </a:t>
            </a:r>
            <a:r>
              <a:rPr lang="el-GR" sz="4900" dirty="0" err="1">
                <a:latin typeface="Calibri" panose="020F0502020204030204" pitchFamily="34" charset="0"/>
                <a:cs typeface="Calibri" panose="020F0502020204030204" pitchFamily="34" charset="0"/>
              </a:rPr>
              <a:t>Ρομά</a:t>
            </a:r>
            <a:endParaRPr lang="el-GR" sz="4900" dirty="0">
              <a:latin typeface="Calibri" panose="020F0502020204030204" pitchFamily="34" charset="0"/>
              <a:cs typeface="Calibri" panose="020F0502020204030204" pitchFamily="34" charset="0"/>
            </a:endParaRPr>
          </a:p>
          <a:p>
            <a:pPr>
              <a:lnSpc>
                <a:spcPct val="120000"/>
              </a:lnSpc>
              <a:spcBef>
                <a:spcPts val="0"/>
              </a:spcBef>
            </a:pPr>
            <a:r>
              <a:rPr lang="el-GR" sz="5500" b="1" dirty="0">
                <a:latin typeface="Calibri" panose="020F0502020204030204" pitchFamily="34" charset="0"/>
                <a:cs typeface="Calibri" panose="020F0502020204030204" pitchFamily="34" charset="0"/>
              </a:rPr>
              <a:t>4.6. Στρατηγικό πλαίσιο πολιτικής για την υγεία και τη μακροχρόνια περίθαλψη</a:t>
            </a:r>
          </a:p>
          <a:p>
            <a:endParaRPr lang="el-GR" dirty="0"/>
          </a:p>
        </p:txBody>
      </p:sp>
      <p:pic>
        <p:nvPicPr>
          <p:cNvPr id="4" name="Εικόνα 3">
            <a:extLst>
              <a:ext uri="{FF2B5EF4-FFF2-40B4-BE49-F238E27FC236}">
                <a16:creationId xmlns:a16="http://schemas.microsoft.com/office/drawing/2014/main" id="{33F5DA03-5A68-01FF-D9C8-D0E02BE11BBA}"/>
              </a:ext>
            </a:extLst>
          </p:cNvPr>
          <p:cNvPicPr>
            <a:picLocks noChangeAspect="1"/>
          </p:cNvPicPr>
          <p:nvPr/>
        </p:nvPicPr>
        <p:blipFill>
          <a:blip r:embed="rId2"/>
          <a:stretch>
            <a:fillRect/>
          </a:stretch>
        </p:blipFill>
        <p:spPr>
          <a:xfrm>
            <a:off x="0" y="5808556"/>
            <a:ext cx="4550195" cy="1049444"/>
          </a:xfrm>
          <a:prstGeom prst="rect">
            <a:avLst/>
          </a:prstGeom>
        </p:spPr>
      </p:pic>
    </p:spTree>
    <p:extLst>
      <p:ext uri="{BB962C8B-B14F-4D97-AF65-F5344CB8AC3E}">
        <p14:creationId xmlns:p14="http://schemas.microsoft.com/office/powerpoint/2010/main" val="38471199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D49A7D-03C5-DB72-9AD5-978085D665C1}"/>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7A27D795-51D5-5670-8586-38E9698B0BCF}"/>
              </a:ext>
            </a:extLst>
          </p:cNvPr>
          <p:cNvSpPr>
            <a:spLocks noGrp="1"/>
          </p:cNvSpPr>
          <p:nvPr>
            <p:ph type="title"/>
          </p:nvPr>
        </p:nvSpPr>
        <p:spPr>
          <a:xfrm>
            <a:off x="517585" y="188058"/>
            <a:ext cx="10532852" cy="1312938"/>
          </a:xfrm>
        </p:spPr>
        <p:txBody>
          <a:bodyPr>
            <a:normAutofit/>
          </a:bodyPr>
          <a:lstStyle/>
          <a:p>
            <a:r>
              <a:rPr lang="el-GR" sz="2400" b="1" dirty="0">
                <a:solidFill>
                  <a:srgbClr val="2E83C3">
                    <a:lumMod val="75000"/>
                  </a:srgbClr>
                </a:solidFill>
              </a:rPr>
              <a:t>Αναγκαίος Όρος 4.6. Υγεία </a:t>
            </a:r>
            <a:br>
              <a:rPr lang="el-GR" sz="2400" b="1" dirty="0">
                <a:solidFill>
                  <a:srgbClr val="2E83C3">
                    <a:lumMod val="75000"/>
                  </a:srgbClr>
                </a:solidFill>
              </a:rPr>
            </a:br>
            <a:r>
              <a:rPr lang="el-GR" sz="2400" b="1" dirty="0">
                <a:solidFill>
                  <a:srgbClr val="2E83C3">
                    <a:lumMod val="75000"/>
                  </a:srgbClr>
                </a:solidFill>
              </a:rPr>
              <a:t>Στρατηγικό πλαίσιο πολιτικής για την υγεία και τη </a:t>
            </a:r>
            <a:br>
              <a:rPr lang="el-GR" sz="2400" b="1" dirty="0">
                <a:solidFill>
                  <a:srgbClr val="2E83C3">
                    <a:lumMod val="75000"/>
                  </a:srgbClr>
                </a:solidFill>
              </a:rPr>
            </a:br>
            <a:r>
              <a:rPr lang="el-GR" sz="2400" b="1" dirty="0">
                <a:solidFill>
                  <a:srgbClr val="2E83C3">
                    <a:lumMod val="75000"/>
                  </a:srgbClr>
                </a:solidFill>
              </a:rPr>
              <a:t>μακροχρόνια φροντίδα</a:t>
            </a:r>
          </a:p>
        </p:txBody>
      </p:sp>
      <p:graphicFrame>
        <p:nvGraphicFramePr>
          <p:cNvPr id="5" name="Πίνακας 4">
            <a:extLst>
              <a:ext uri="{FF2B5EF4-FFF2-40B4-BE49-F238E27FC236}">
                <a16:creationId xmlns:a16="http://schemas.microsoft.com/office/drawing/2014/main" id="{5FEE9521-74CC-63BC-8D98-4D055201C0BF}"/>
              </a:ext>
            </a:extLst>
          </p:cNvPr>
          <p:cNvGraphicFramePr>
            <a:graphicFrameLocks noGrp="1"/>
          </p:cNvGraphicFramePr>
          <p:nvPr/>
        </p:nvGraphicFramePr>
        <p:xfrm>
          <a:off x="0" y="5943600"/>
          <a:ext cx="12192000" cy="91440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4083131089"/>
                    </a:ext>
                  </a:extLst>
                </a:gridCol>
                <a:gridCol w="6096000">
                  <a:extLst>
                    <a:ext uri="{9D8B030D-6E8A-4147-A177-3AD203B41FA5}">
                      <a16:colId xmlns:a16="http://schemas.microsoft.com/office/drawing/2014/main" val="1098841319"/>
                    </a:ext>
                  </a:extLst>
                </a:gridCol>
              </a:tblGrid>
              <a:tr h="914400">
                <a:tc>
                  <a:txBody>
                    <a:bodyPr/>
                    <a:lstStyle/>
                    <a:p>
                      <a:endParaRPr lang="el-GR" dirty="0"/>
                    </a:p>
                  </a:txBody>
                  <a:tcPr>
                    <a:solidFill>
                      <a:schemeClr val="bg1"/>
                    </a:solidFill>
                  </a:tcPr>
                </a:tc>
                <a:tc>
                  <a:txBody>
                    <a:bodyPr/>
                    <a:lstStyle/>
                    <a:p>
                      <a:endParaRPr lang="el-GR" dirty="0">
                        <a:ln>
                          <a:solidFill>
                            <a:schemeClr val="accent1"/>
                          </a:solidFill>
                        </a:ln>
                      </a:endParaRPr>
                    </a:p>
                  </a:txBody>
                  <a:tcPr>
                    <a:solidFill>
                      <a:schemeClr val="bg1"/>
                    </a:solidFill>
                  </a:tcPr>
                </a:tc>
                <a:extLst>
                  <a:ext uri="{0D108BD9-81ED-4DB2-BD59-A6C34878D82A}">
                    <a16:rowId xmlns:a16="http://schemas.microsoft.com/office/drawing/2014/main" val="2937759425"/>
                  </a:ext>
                </a:extLst>
              </a:tr>
            </a:tbl>
          </a:graphicData>
        </a:graphic>
      </p:graphicFrame>
      <p:pic>
        <p:nvPicPr>
          <p:cNvPr id="6" name="Εικόνα 5">
            <a:extLst>
              <a:ext uri="{FF2B5EF4-FFF2-40B4-BE49-F238E27FC236}">
                <a16:creationId xmlns:a16="http://schemas.microsoft.com/office/drawing/2014/main" id="{1FE6E23C-0692-F2E0-1AD1-B2411B4E7974}"/>
              </a:ext>
            </a:extLst>
          </p:cNvPr>
          <p:cNvPicPr>
            <a:picLocks noChangeAspect="1"/>
          </p:cNvPicPr>
          <p:nvPr/>
        </p:nvPicPr>
        <p:blipFill>
          <a:blip r:embed="rId2"/>
          <a:stretch>
            <a:fillRect/>
          </a:stretch>
        </p:blipFill>
        <p:spPr>
          <a:xfrm>
            <a:off x="1" y="5943601"/>
            <a:ext cx="3871606" cy="892936"/>
          </a:xfrm>
          <a:prstGeom prst="rect">
            <a:avLst/>
          </a:prstGeom>
        </p:spPr>
      </p:pic>
      <p:pic>
        <p:nvPicPr>
          <p:cNvPr id="7" name="Εικόνα 6">
            <a:extLst>
              <a:ext uri="{FF2B5EF4-FFF2-40B4-BE49-F238E27FC236}">
                <a16:creationId xmlns:a16="http://schemas.microsoft.com/office/drawing/2014/main" id="{B8096EB9-2CAE-F8DE-944A-72CD4F5D97CB}"/>
              </a:ext>
            </a:extLst>
          </p:cNvPr>
          <p:cNvPicPr>
            <a:picLocks noChangeAspect="1"/>
          </p:cNvPicPr>
          <p:nvPr/>
        </p:nvPicPr>
        <p:blipFill>
          <a:blip r:embed="rId3"/>
          <a:stretch>
            <a:fillRect/>
          </a:stretch>
        </p:blipFill>
        <p:spPr>
          <a:xfrm>
            <a:off x="10062954" y="5964499"/>
            <a:ext cx="2129045" cy="893501"/>
          </a:xfrm>
          <a:prstGeom prst="rect">
            <a:avLst/>
          </a:prstGeom>
        </p:spPr>
      </p:pic>
      <p:sp>
        <p:nvSpPr>
          <p:cNvPr id="10" name="TextBox 9">
            <a:extLst>
              <a:ext uri="{FF2B5EF4-FFF2-40B4-BE49-F238E27FC236}">
                <a16:creationId xmlns:a16="http://schemas.microsoft.com/office/drawing/2014/main" id="{8166E907-6118-C3BB-FC93-D10521F6423C}"/>
              </a:ext>
            </a:extLst>
          </p:cNvPr>
          <p:cNvSpPr txBox="1"/>
          <p:nvPr/>
        </p:nvSpPr>
        <p:spPr>
          <a:xfrm>
            <a:off x="804169" y="1687405"/>
            <a:ext cx="6134876" cy="369332"/>
          </a:xfrm>
          <a:prstGeom prst="rect">
            <a:avLst/>
          </a:prstGeom>
          <a:noFill/>
        </p:spPr>
        <p:txBody>
          <a:bodyPr wrap="square">
            <a:spAutoFit/>
          </a:bodyPr>
          <a:lstStyle/>
          <a:p>
            <a:r>
              <a:rPr lang="el-GR" b="1" dirty="0">
                <a:solidFill>
                  <a:srgbClr val="A50021"/>
                </a:solidFill>
              </a:rPr>
              <a:t>Τεκμηρίωση</a:t>
            </a:r>
            <a:r>
              <a:rPr lang="el-GR" i="1" dirty="0">
                <a:solidFill>
                  <a:srgbClr val="A50021"/>
                </a:solidFill>
              </a:rPr>
              <a:t> </a:t>
            </a:r>
            <a:r>
              <a:rPr lang="el-GR" b="1" dirty="0">
                <a:solidFill>
                  <a:srgbClr val="A50021"/>
                </a:solidFill>
              </a:rPr>
              <a:t>στο σύνολο των κριτηρίων</a:t>
            </a:r>
          </a:p>
        </p:txBody>
      </p:sp>
      <p:sp>
        <p:nvSpPr>
          <p:cNvPr id="12" name="Ορθογώνιο 11">
            <a:extLst>
              <a:ext uri="{FF2B5EF4-FFF2-40B4-BE49-F238E27FC236}">
                <a16:creationId xmlns:a16="http://schemas.microsoft.com/office/drawing/2014/main" id="{FF9770FF-B2B1-205C-5505-669E0F68D7D2}"/>
              </a:ext>
            </a:extLst>
          </p:cNvPr>
          <p:cNvSpPr/>
          <p:nvPr/>
        </p:nvSpPr>
        <p:spPr>
          <a:xfrm>
            <a:off x="8873557" y="4569055"/>
            <a:ext cx="3318442" cy="923330"/>
          </a:xfrm>
          <a:prstGeom prst="rect">
            <a:avLst/>
          </a:prstGeom>
        </p:spPr>
        <p:txBody>
          <a:bodyPr wrap="square">
            <a:spAutoFit/>
          </a:bodyPr>
          <a:lstStyle/>
          <a:p>
            <a:r>
              <a:rPr lang="el-GR" altLang="el-GR" b="1" dirty="0">
                <a:solidFill>
                  <a:srgbClr val="A50021"/>
                </a:solidFill>
              </a:rPr>
              <a:t>Διασφάλιση κριτηρίων μέσω σχεδιασμού και υλοποίησης βιώσιμων δράσεων</a:t>
            </a:r>
            <a:endParaRPr lang="el-GR" dirty="0">
              <a:solidFill>
                <a:srgbClr val="A50021"/>
              </a:solidFill>
            </a:endParaRPr>
          </a:p>
        </p:txBody>
      </p:sp>
      <p:pic>
        <p:nvPicPr>
          <p:cNvPr id="20" name="Γραφικό 19" descr="Ασπίδα με σημείο επιλογής με συμπαγές γέμισμα">
            <a:extLst>
              <a:ext uri="{FF2B5EF4-FFF2-40B4-BE49-F238E27FC236}">
                <a16:creationId xmlns:a16="http://schemas.microsoft.com/office/drawing/2014/main" id="{5D6226BC-D3AE-35DA-C366-10311DA431D1}"/>
              </a:ext>
            </a:extLst>
          </p:cNvPr>
          <p:cNvPicPr>
            <a:picLocks noChangeAspect="1"/>
          </p:cNvPicPr>
          <p:nvPr/>
        </p:nvPicPr>
        <p:blipFill>
          <a:blip r:embed="rId4"/>
          <a:stretch>
            <a:fillRect/>
          </a:stretch>
        </p:blipFill>
        <p:spPr>
          <a:xfrm>
            <a:off x="230620" y="1576103"/>
            <a:ext cx="687512" cy="687512"/>
          </a:xfrm>
          <a:prstGeom prst="rect">
            <a:avLst/>
          </a:prstGeom>
        </p:spPr>
      </p:pic>
      <p:pic>
        <p:nvPicPr>
          <p:cNvPr id="23" name="Γραφικό 22" descr="Ασπίδα με σημείο επιλογής περίγραμμα">
            <a:extLst>
              <a:ext uri="{FF2B5EF4-FFF2-40B4-BE49-F238E27FC236}">
                <a16:creationId xmlns:a16="http://schemas.microsoft.com/office/drawing/2014/main" id="{D760A7F7-A710-8286-1BC2-A8CBBBFADF6F}"/>
              </a:ext>
            </a:extLst>
          </p:cNvPr>
          <p:cNvPicPr>
            <a:picLocks noChangeAspect="1"/>
          </p:cNvPicPr>
          <p:nvPr/>
        </p:nvPicPr>
        <p:blipFill>
          <a:blip r:embed="rId5"/>
          <a:stretch>
            <a:fillRect/>
          </a:stretch>
        </p:blipFill>
        <p:spPr>
          <a:xfrm>
            <a:off x="8279434" y="4798839"/>
            <a:ext cx="628575" cy="628575"/>
          </a:xfrm>
          <a:prstGeom prst="rect">
            <a:avLst/>
          </a:prstGeom>
        </p:spPr>
      </p:pic>
      <p:sp>
        <p:nvSpPr>
          <p:cNvPr id="24" name="Ορθογώνιο 23">
            <a:extLst>
              <a:ext uri="{FF2B5EF4-FFF2-40B4-BE49-F238E27FC236}">
                <a16:creationId xmlns:a16="http://schemas.microsoft.com/office/drawing/2014/main" id="{7C65CF87-ECBE-C922-8C9E-CCE1404147A3}"/>
              </a:ext>
            </a:extLst>
          </p:cNvPr>
          <p:cNvSpPr/>
          <p:nvPr/>
        </p:nvSpPr>
        <p:spPr>
          <a:xfrm>
            <a:off x="8714172" y="2158280"/>
            <a:ext cx="3477827" cy="923330"/>
          </a:xfrm>
          <a:prstGeom prst="rect">
            <a:avLst/>
          </a:prstGeom>
        </p:spPr>
        <p:txBody>
          <a:bodyPr wrap="square">
            <a:spAutoFit/>
          </a:bodyPr>
          <a:lstStyle/>
          <a:p>
            <a:r>
              <a:rPr lang="el-GR" altLang="el-GR" b="1" dirty="0">
                <a:solidFill>
                  <a:srgbClr val="A50021"/>
                </a:solidFill>
              </a:rPr>
              <a:t>Διασφάλιση κριτηρίων μέσω της εθνικής νομοθεσίας και εφαρμογής πολιτικών</a:t>
            </a:r>
            <a:endParaRPr lang="el-GR" dirty="0">
              <a:solidFill>
                <a:srgbClr val="A50021"/>
              </a:solidFill>
            </a:endParaRPr>
          </a:p>
        </p:txBody>
      </p:sp>
      <p:pic>
        <p:nvPicPr>
          <p:cNvPr id="25" name="Γραφικό 24" descr="Ασπίδα με σημείο επιλογής περίγραμμα">
            <a:extLst>
              <a:ext uri="{FF2B5EF4-FFF2-40B4-BE49-F238E27FC236}">
                <a16:creationId xmlns:a16="http://schemas.microsoft.com/office/drawing/2014/main" id="{0B7D3C82-EFFB-A4E9-F3D1-944202BE8F8F}"/>
              </a:ext>
            </a:extLst>
          </p:cNvPr>
          <p:cNvPicPr>
            <a:picLocks noChangeAspect="1"/>
          </p:cNvPicPr>
          <p:nvPr/>
        </p:nvPicPr>
        <p:blipFill>
          <a:blip r:embed="rId5"/>
          <a:stretch>
            <a:fillRect/>
          </a:stretch>
        </p:blipFill>
        <p:spPr>
          <a:xfrm>
            <a:off x="8165289" y="2393110"/>
            <a:ext cx="628575" cy="628575"/>
          </a:xfrm>
          <a:prstGeom prst="rect">
            <a:avLst/>
          </a:prstGeom>
        </p:spPr>
      </p:pic>
      <p:pic>
        <p:nvPicPr>
          <p:cNvPr id="3" name="Εικόνα 2"/>
          <p:cNvPicPr>
            <a:picLocks noChangeAspect="1"/>
          </p:cNvPicPr>
          <p:nvPr/>
        </p:nvPicPr>
        <p:blipFill>
          <a:blip r:embed="rId6"/>
          <a:stretch>
            <a:fillRect/>
          </a:stretch>
        </p:blipFill>
        <p:spPr>
          <a:xfrm>
            <a:off x="871438" y="2209971"/>
            <a:ext cx="6996789" cy="3284366"/>
          </a:xfrm>
          <a:prstGeom prst="rect">
            <a:avLst/>
          </a:prstGeom>
        </p:spPr>
      </p:pic>
      <p:sp>
        <p:nvSpPr>
          <p:cNvPr id="13" name="Ορθογώνιο 12">
            <a:extLst>
              <a:ext uri="{FF2B5EF4-FFF2-40B4-BE49-F238E27FC236}">
                <a16:creationId xmlns:a16="http://schemas.microsoft.com/office/drawing/2014/main" id="{7C65CF87-ECBE-C922-8C9E-CCE1404147A3}"/>
              </a:ext>
            </a:extLst>
          </p:cNvPr>
          <p:cNvSpPr/>
          <p:nvPr/>
        </p:nvSpPr>
        <p:spPr>
          <a:xfrm>
            <a:off x="8714172" y="3320896"/>
            <a:ext cx="3477827" cy="923330"/>
          </a:xfrm>
          <a:prstGeom prst="rect">
            <a:avLst/>
          </a:prstGeom>
        </p:spPr>
        <p:txBody>
          <a:bodyPr wrap="square">
            <a:spAutoFit/>
          </a:bodyPr>
          <a:lstStyle/>
          <a:p>
            <a:r>
              <a:rPr lang="el-GR" altLang="el-GR" b="1" dirty="0">
                <a:solidFill>
                  <a:srgbClr val="A50021"/>
                </a:solidFill>
              </a:rPr>
              <a:t>Διασφάλιση κριτηρίων μέσα από τα εγκεκριμένα σχέδια δράσης πολιτικών υγείας</a:t>
            </a:r>
            <a:endParaRPr lang="el-GR" dirty="0">
              <a:solidFill>
                <a:srgbClr val="A50021"/>
              </a:solidFill>
            </a:endParaRPr>
          </a:p>
        </p:txBody>
      </p:sp>
      <p:pic>
        <p:nvPicPr>
          <p:cNvPr id="14" name="Γραφικό 24" descr="Ασπίδα με σημείο επιλογής περίγραμμα">
            <a:extLst>
              <a:ext uri="{FF2B5EF4-FFF2-40B4-BE49-F238E27FC236}">
                <a16:creationId xmlns:a16="http://schemas.microsoft.com/office/drawing/2014/main" id="{0B7D3C82-EFFB-A4E9-F3D1-944202BE8F8F}"/>
              </a:ext>
            </a:extLst>
          </p:cNvPr>
          <p:cNvPicPr>
            <a:picLocks noChangeAspect="1"/>
          </p:cNvPicPr>
          <p:nvPr/>
        </p:nvPicPr>
        <p:blipFill>
          <a:blip r:embed="rId5"/>
          <a:stretch>
            <a:fillRect/>
          </a:stretch>
        </p:blipFill>
        <p:spPr>
          <a:xfrm>
            <a:off x="8165289" y="3555726"/>
            <a:ext cx="628575" cy="628575"/>
          </a:xfrm>
          <a:prstGeom prst="rect">
            <a:avLst/>
          </a:prstGeom>
        </p:spPr>
      </p:pic>
    </p:spTree>
    <p:extLst>
      <p:ext uri="{BB962C8B-B14F-4D97-AF65-F5344CB8AC3E}">
        <p14:creationId xmlns:p14="http://schemas.microsoft.com/office/powerpoint/2010/main" val="27214705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71363E03-3F36-7B26-20EB-14D6FBDB1380}"/>
              </a:ext>
            </a:extLst>
          </p:cNvPr>
          <p:cNvSpPr>
            <a:spLocks noGrp="1"/>
          </p:cNvSpPr>
          <p:nvPr>
            <p:ph type="title"/>
          </p:nvPr>
        </p:nvSpPr>
        <p:spPr>
          <a:xfrm>
            <a:off x="677334" y="273990"/>
            <a:ext cx="8596668" cy="844112"/>
          </a:xfrm>
        </p:spPr>
        <p:txBody>
          <a:bodyPr>
            <a:normAutofit/>
          </a:bodyPr>
          <a:lstStyle/>
          <a:p>
            <a:pPr algn="ctr"/>
            <a:r>
              <a:rPr lang="el-GR" sz="2000" b="1" dirty="0">
                <a:solidFill>
                  <a:srgbClr val="2E83C3">
                    <a:lumMod val="75000"/>
                  </a:srgbClr>
                </a:solidFill>
                <a:latin typeface="Calibri" panose="020F0502020204030204" pitchFamily="34" charset="0"/>
                <a:cs typeface="Calibri" panose="020F0502020204030204" pitchFamily="34" charset="0"/>
              </a:rPr>
              <a:t>Στρατηγικό πλαίσιο πολιτικής για την υγεία και τη </a:t>
            </a:r>
            <a:br>
              <a:rPr lang="el-GR" sz="2000" b="1" dirty="0">
                <a:solidFill>
                  <a:srgbClr val="2E83C3">
                    <a:lumMod val="75000"/>
                  </a:srgbClr>
                </a:solidFill>
                <a:latin typeface="Calibri" panose="020F0502020204030204" pitchFamily="34" charset="0"/>
                <a:cs typeface="Calibri" panose="020F0502020204030204" pitchFamily="34" charset="0"/>
              </a:rPr>
            </a:br>
            <a:r>
              <a:rPr lang="el-GR" sz="2000" b="1" dirty="0">
                <a:solidFill>
                  <a:srgbClr val="2E83C3">
                    <a:lumMod val="75000"/>
                  </a:srgbClr>
                </a:solidFill>
                <a:latin typeface="Calibri" panose="020F0502020204030204" pitchFamily="34" charset="0"/>
                <a:cs typeface="Calibri" panose="020F0502020204030204" pitchFamily="34" charset="0"/>
              </a:rPr>
              <a:t>μακροχρόνια φροντίδα</a:t>
            </a:r>
            <a:endParaRPr lang="el-GR" sz="2000" dirty="0">
              <a:latin typeface="Calibri" panose="020F0502020204030204" pitchFamily="34" charset="0"/>
              <a:cs typeface="Calibri" panose="020F0502020204030204" pitchFamily="34" charset="0"/>
            </a:endParaRPr>
          </a:p>
        </p:txBody>
      </p:sp>
      <p:sp>
        <p:nvSpPr>
          <p:cNvPr id="3" name="Θέση περιεχομένου 2">
            <a:extLst>
              <a:ext uri="{FF2B5EF4-FFF2-40B4-BE49-F238E27FC236}">
                <a16:creationId xmlns:a16="http://schemas.microsoft.com/office/drawing/2014/main" id="{E1512CE1-D527-FC21-F3BD-B421D0A0950F}"/>
              </a:ext>
            </a:extLst>
          </p:cNvPr>
          <p:cNvSpPr>
            <a:spLocks noGrp="1"/>
          </p:cNvSpPr>
          <p:nvPr>
            <p:ph idx="1"/>
          </p:nvPr>
        </p:nvSpPr>
        <p:spPr>
          <a:xfrm>
            <a:off x="677334" y="1191824"/>
            <a:ext cx="8596668" cy="4548074"/>
          </a:xfrm>
        </p:spPr>
        <p:txBody>
          <a:bodyPr>
            <a:normAutofit/>
          </a:bodyPr>
          <a:lstStyle/>
          <a:p>
            <a:pPr algn="just">
              <a:buFont typeface="Wingdings" panose="05000000000000000000" pitchFamily="2" charset="2"/>
              <a:buChar char="Ø"/>
            </a:pPr>
            <a:r>
              <a:rPr lang="el-GR" b="1" u="sng" dirty="0">
                <a:latin typeface="Calibri" panose="020F0502020204030204" pitchFamily="34" charset="0"/>
                <a:cs typeface="Calibri" panose="020F0502020204030204" pitchFamily="34" charset="0"/>
              </a:rPr>
              <a:t>Τα επί μέρους κριτήρια 2 και 3 του ΑΟ 4.6 τεκμαίρεται πως εκπληρώνονται τόσο μέσα από</a:t>
            </a:r>
            <a:r>
              <a:rPr lang="en-US" b="1" u="sng" dirty="0">
                <a:latin typeface="Calibri" panose="020F0502020204030204" pitchFamily="34" charset="0"/>
                <a:cs typeface="Calibri" panose="020F0502020204030204" pitchFamily="34" charset="0"/>
              </a:rPr>
              <a:t> </a:t>
            </a:r>
            <a:r>
              <a:rPr lang="el-GR" dirty="0">
                <a:latin typeface="Calibri" panose="020F0502020204030204" pitchFamily="34" charset="0"/>
                <a:cs typeface="Calibri" panose="020F0502020204030204" pitchFamily="34" charset="0"/>
              </a:rPr>
              <a:t>την επίσημα εκφρασμένη αποστολή του Υπουργείου Υγείας – </a:t>
            </a:r>
            <a:r>
              <a:rPr lang="el-GR" i="1" dirty="0">
                <a:latin typeface="Calibri" panose="020F0502020204030204" pitchFamily="34" charset="0"/>
                <a:cs typeface="Calibri" panose="020F0502020204030204" pitchFamily="34" charset="0"/>
              </a:rPr>
              <a:t>ως αρμόδιος Φορέας Πολιτικής</a:t>
            </a:r>
            <a:r>
              <a:rPr lang="en-US" i="1" dirty="0">
                <a:latin typeface="Calibri" panose="020F0502020204030204" pitchFamily="34" charset="0"/>
                <a:cs typeface="Calibri" panose="020F0502020204030204" pitchFamily="34" charset="0"/>
              </a:rPr>
              <a:t> </a:t>
            </a:r>
            <a:r>
              <a:rPr lang="el-GR" i="1" dirty="0">
                <a:latin typeface="Calibri" panose="020F0502020204030204" pitchFamily="34" charset="0"/>
                <a:cs typeface="Calibri" panose="020F0502020204030204" pitchFamily="34" charset="0"/>
              </a:rPr>
              <a:t>για το εθνικό ή περιφερειακό στρατηγικό πλαίσιο πολιτικής για την υγεία </a:t>
            </a:r>
            <a:r>
              <a:rPr lang="el-GR" dirty="0">
                <a:latin typeface="Calibri" panose="020F0502020204030204" pitchFamily="34" charset="0"/>
                <a:cs typeface="Calibri" panose="020F0502020204030204" pitchFamily="34" charset="0"/>
              </a:rPr>
              <a:t>- όσο και από τα</a:t>
            </a:r>
            <a:r>
              <a:rPr lang="en-US" dirty="0">
                <a:latin typeface="Calibri" panose="020F0502020204030204" pitchFamily="34" charset="0"/>
                <a:cs typeface="Calibri" panose="020F0502020204030204" pitchFamily="34" charset="0"/>
              </a:rPr>
              <a:t> </a:t>
            </a:r>
            <a:r>
              <a:rPr lang="el-GR" dirty="0">
                <a:latin typeface="Calibri" panose="020F0502020204030204" pitchFamily="34" charset="0"/>
                <a:cs typeface="Calibri" panose="020F0502020204030204" pitchFamily="34" charset="0"/>
              </a:rPr>
              <a:t>μέτρα και τις πολιτικές που σχεδιάστηκαν και υλοποιούνται προς την ολοκλήρωση του σκοπού και των στόχων που περιβάλλουν το όραμα της αποστολής του Π.Δ. 121/2017 (ΦΕΚ Α</a:t>
            </a:r>
            <a:r>
              <a:rPr lang="en-US" dirty="0">
                <a:latin typeface="Calibri" panose="020F0502020204030204" pitchFamily="34" charset="0"/>
                <a:cs typeface="Calibri" panose="020F0502020204030204" pitchFamily="34" charset="0"/>
              </a:rPr>
              <a:t> </a:t>
            </a:r>
            <a:r>
              <a:rPr lang="el-GR" dirty="0">
                <a:latin typeface="Calibri" panose="020F0502020204030204" pitchFamily="34" charset="0"/>
                <a:cs typeface="Calibri" panose="020F0502020204030204" pitchFamily="34" charset="0"/>
              </a:rPr>
              <a:t>148/09.10.2017). </a:t>
            </a:r>
            <a:endParaRPr lang="en-US" dirty="0">
              <a:latin typeface="Calibri" panose="020F0502020204030204" pitchFamily="34" charset="0"/>
              <a:cs typeface="Calibri" panose="020F0502020204030204" pitchFamily="34" charset="0"/>
            </a:endParaRPr>
          </a:p>
          <a:p>
            <a:pPr algn="just">
              <a:buFont typeface="Wingdings" panose="05000000000000000000" pitchFamily="2" charset="2"/>
              <a:buChar char="Ø"/>
            </a:pPr>
            <a:r>
              <a:rPr lang="el-GR" dirty="0">
                <a:latin typeface="Calibri" panose="020F0502020204030204" pitchFamily="34" charset="0"/>
                <a:cs typeface="Calibri" panose="020F0502020204030204" pitchFamily="34" charset="0"/>
              </a:rPr>
              <a:t>Αναφορικά με τα μέτρα που εφαρμόζονται για την προσβασιμότητα και</a:t>
            </a:r>
            <a:r>
              <a:rPr lang="en-US" dirty="0">
                <a:latin typeface="Calibri" panose="020F0502020204030204" pitchFamily="34" charset="0"/>
                <a:cs typeface="Calibri" panose="020F0502020204030204" pitchFamily="34" charset="0"/>
              </a:rPr>
              <a:t> </a:t>
            </a:r>
            <a:r>
              <a:rPr lang="el-GR" dirty="0">
                <a:latin typeface="Calibri" panose="020F0502020204030204" pitchFamily="34" charset="0"/>
                <a:cs typeface="Calibri" panose="020F0502020204030204" pitchFamily="34" charset="0"/>
              </a:rPr>
              <a:t>προσιτότητα των υπηρεσιών υγείας και μακροχρόνιας περίθαλψης (</a:t>
            </a:r>
            <a:r>
              <a:rPr lang="el-GR" i="1" dirty="0">
                <a:latin typeface="Calibri" panose="020F0502020204030204" pitchFamily="34" charset="0"/>
                <a:cs typeface="Calibri" panose="020F0502020204030204" pitchFamily="34" charset="0"/>
              </a:rPr>
              <a:t>κριτήριο 2</a:t>
            </a:r>
            <a:r>
              <a:rPr lang="el-GR" dirty="0">
                <a:latin typeface="Calibri" panose="020F0502020204030204" pitchFamily="34" charset="0"/>
                <a:cs typeface="Calibri" panose="020F0502020204030204" pitchFamily="34" charset="0"/>
              </a:rPr>
              <a:t>):</a:t>
            </a:r>
            <a:endParaRPr lang="en-US" dirty="0">
              <a:latin typeface="Calibri" panose="020F0502020204030204" pitchFamily="34" charset="0"/>
              <a:cs typeface="Calibri" panose="020F0502020204030204" pitchFamily="34" charset="0"/>
            </a:endParaRPr>
          </a:p>
          <a:p>
            <a:pPr algn="just">
              <a:buFont typeface="Wingdings" panose="05000000000000000000" pitchFamily="2" charset="2"/>
              <a:buChar char="Ø"/>
            </a:pPr>
            <a:r>
              <a:rPr lang="el-GR" dirty="0">
                <a:latin typeface="Calibri" panose="020F0502020204030204" pitchFamily="34" charset="0"/>
                <a:cs typeface="Calibri" panose="020F0502020204030204" pitchFamily="34" charset="0"/>
              </a:rPr>
              <a:t>Με τον </a:t>
            </a:r>
            <a:r>
              <a:rPr lang="el-GR" b="1" dirty="0">
                <a:latin typeface="Calibri" panose="020F0502020204030204" pitchFamily="34" charset="0"/>
                <a:cs typeface="Calibri" panose="020F0502020204030204" pitchFamily="34" charset="0"/>
              </a:rPr>
              <a:t>Ν. 4368/2016 </a:t>
            </a:r>
            <a:r>
              <a:rPr lang="el-GR" dirty="0">
                <a:latin typeface="Calibri" panose="020F0502020204030204" pitchFamily="34" charset="0"/>
                <a:cs typeface="Calibri" panose="020F0502020204030204" pitchFamily="34" charset="0"/>
              </a:rPr>
              <a:t>προβλέπεται η διασφάλιση της καθολικής υγειονομικής κάλυψης</a:t>
            </a:r>
            <a:r>
              <a:rPr lang="en-US" dirty="0">
                <a:latin typeface="Calibri" panose="020F0502020204030204" pitchFamily="34" charset="0"/>
                <a:cs typeface="Calibri" panose="020F0502020204030204" pitchFamily="34" charset="0"/>
              </a:rPr>
              <a:t> </a:t>
            </a:r>
            <a:r>
              <a:rPr lang="el-GR" dirty="0">
                <a:latin typeface="Calibri" panose="020F0502020204030204" pitchFamily="34" charset="0"/>
                <a:cs typeface="Calibri" panose="020F0502020204030204" pitchFamily="34" charset="0"/>
              </a:rPr>
              <a:t>του πληθυσμού (Άρθρο 33 Υγειονομική κάλυψη ανασφάλιστων και ευάλωτων</a:t>
            </a:r>
            <a:r>
              <a:rPr lang="en-US" dirty="0">
                <a:latin typeface="Calibri" panose="020F0502020204030204" pitchFamily="34" charset="0"/>
                <a:cs typeface="Calibri" panose="020F0502020204030204" pitchFamily="34" charset="0"/>
              </a:rPr>
              <a:t> </a:t>
            </a:r>
            <a:r>
              <a:rPr lang="el-GR" dirty="0">
                <a:latin typeface="Calibri" panose="020F0502020204030204" pitchFamily="34" charset="0"/>
                <a:cs typeface="Calibri" panose="020F0502020204030204" pitchFamily="34" charset="0"/>
              </a:rPr>
              <a:t>κοινωνικών ομάδων)</a:t>
            </a:r>
            <a:endParaRPr lang="en-US" dirty="0">
              <a:latin typeface="Calibri" panose="020F0502020204030204" pitchFamily="34" charset="0"/>
              <a:cs typeface="Calibri" panose="020F0502020204030204" pitchFamily="34" charset="0"/>
            </a:endParaRPr>
          </a:p>
          <a:p>
            <a:pPr algn="just"/>
            <a:r>
              <a:rPr lang="el-GR" dirty="0">
                <a:latin typeface="Calibri" panose="020F0502020204030204" pitchFamily="34" charset="0"/>
                <a:cs typeface="Calibri" panose="020F0502020204030204" pitchFamily="34" charset="0"/>
              </a:rPr>
              <a:t>Με τον </a:t>
            </a:r>
            <a:r>
              <a:rPr lang="el-GR" b="1" dirty="0">
                <a:latin typeface="Calibri" panose="020F0502020204030204" pitchFamily="34" charset="0"/>
                <a:cs typeface="Calibri" panose="020F0502020204030204" pitchFamily="34" charset="0"/>
              </a:rPr>
              <a:t>Ν. 4461/2017 και Ν. 4486/17 υπάρχει πρόβλεψη για παροχή υπηρεσιών στην</a:t>
            </a:r>
            <a:r>
              <a:rPr lang="en-US" b="1" dirty="0">
                <a:latin typeface="Calibri" panose="020F0502020204030204" pitchFamily="34" charset="0"/>
                <a:cs typeface="Calibri" panose="020F0502020204030204" pitchFamily="34" charset="0"/>
              </a:rPr>
              <a:t> </a:t>
            </a:r>
            <a:r>
              <a:rPr lang="el-GR" b="1" dirty="0">
                <a:latin typeface="Calibri" panose="020F0502020204030204" pitchFamily="34" charset="0"/>
                <a:cs typeface="Calibri" panose="020F0502020204030204" pitchFamily="34" charset="0"/>
              </a:rPr>
              <a:t>κοινότητα (ιδίως μέσω των ΤΟΜΥ) </a:t>
            </a:r>
            <a:r>
              <a:rPr lang="el-GR" dirty="0">
                <a:latin typeface="Calibri" panose="020F0502020204030204" pitchFamily="34" charset="0"/>
                <a:cs typeface="Calibri" panose="020F0502020204030204" pitchFamily="34" charset="0"/>
              </a:rPr>
              <a:t>και για ειδική μέριμνα για </a:t>
            </a:r>
            <a:r>
              <a:rPr lang="el-GR" b="1" dirty="0">
                <a:latin typeface="Calibri" panose="020F0502020204030204" pitchFamily="34" charset="0"/>
                <a:cs typeface="Calibri" panose="020F0502020204030204" pitchFamily="34" charset="0"/>
              </a:rPr>
              <a:t>Ευάλωτες Κοινωνικές</a:t>
            </a:r>
            <a:r>
              <a:rPr lang="en-US" b="1" dirty="0">
                <a:latin typeface="Calibri" panose="020F0502020204030204" pitchFamily="34" charset="0"/>
                <a:cs typeface="Calibri" panose="020F0502020204030204" pitchFamily="34" charset="0"/>
              </a:rPr>
              <a:t> </a:t>
            </a:r>
            <a:r>
              <a:rPr lang="el-GR" b="1" dirty="0">
                <a:latin typeface="Calibri" panose="020F0502020204030204" pitchFamily="34" charset="0"/>
                <a:cs typeface="Calibri" panose="020F0502020204030204" pitchFamily="34" charset="0"/>
              </a:rPr>
              <a:t>Ομάδες (ΕΚΟ)</a:t>
            </a:r>
          </a:p>
          <a:p>
            <a:pPr algn="just">
              <a:buFont typeface="Wingdings" panose="05000000000000000000" pitchFamily="2" charset="2"/>
              <a:buChar char="Ø"/>
            </a:pPr>
            <a:endParaRPr lang="el-GR" dirty="0"/>
          </a:p>
          <a:p>
            <a:endParaRPr lang="el-GR" dirty="0"/>
          </a:p>
        </p:txBody>
      </p:sp>
      <p:pic>
        <p:nvPicPr>
          <p:cNvPr id="4" name="Εικόνα 3">
            <a:extLst>
              <a:ext uri="{FF2B5EF4-FFF2-40B4-BE49-F238E27FC236}">
                <a16:creationId xmlns:a16="http://schemas.microsoft.com/office/drawing/2014/main" id="{A12DECF2-AFE0-88E3-E5C1-A1B2B19A0537}"/>
              </a:ext>
            </a:extLst>
          </p:cNvPr>
          <p:cNvPicPr>
            <a:picLocks noChangeAspect="1"/>
          </p:cNvPicPr>
          <p:nvPr/>
        </p:nvPicPr>
        <p:blipFill>
          <a:blip r:embed="rId2"/>
          <a:stretch>
            <a:fillRect/>
          </a:stretch>
        </p:blipFill>
        <p:spPr>
          <a:xfrm>
            <a:off x="0" y="5808556"/>
            <a:ext cx="4550195" cy="1049444"/>
          </a:xfrm>
          <a:prstGeom prst="rect">
            <a:avLst/>
          </a:prstGeom>
        </p:spPr>
      </p:pic>
      <p:pic>
        <p:nvPicPr>
          <p:cNvPr id="5" name="Εικόνα 4"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39585A5E-5866-6B87-79AC-F6BAE5FD0AB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41629" y="5808556"/>
            <a:ext cx="2401570" cy="810895"/>
          </a:xfrm>
          <a:prstGeom prst="rect">
            <a:avLst/>
          </a:prstGeom>
          <a:noFill/>
          <a:ln>
            <a:noFill/>
          </a:ln>
        </p:spPr>
      </p:pic>
    </p:spTree>
    <p:extLst>
      <p:ext uri="{BB962C8B-B14F-4D97-AF65-F5344CB8AC3E}">
        <p14:creationId xmlns:p14="http://schemas.microsoft.com/office/powerpoint/2010/main" val="30399519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4483A7E-A73D-9321-E115-BECA2FB33A69}"/>
              </a:ext>
            </a:extLst>
          </p:cNvPr>
          <p:cNvSpPr>
            <a:spLocks noGrp="1"/>
          </p:cNvSpPr>
          <p:nvPr>
            <p:ph type="title"/>
          </p:nvPr>
        </p:nvSpPr>
        <p:spPr>
          <a:xfrm>
            <a:off x="677334" y="609600"/>
            <a:ext cx="8596668" cy="685046"/>
          </a:xfrm>
        </p:spPr>
        <p:txBody>
          <a:bodyPr>
            <a:noAutofit/>
          </a:bodyPr>
          <a:lstStyle/>
          <a:p>
            <a:pPr algn="ctr"/>
            <a:r>
              <a:rPr lang="el-GR" sz="2000" b="1" dirty="0">
                <a:solidFill>
                  <a:srgbClr val="2E83C3">
                    <a:lumMod val="75000"/>
                  </a:srgbClr>
                </a:solidFill>
                <a:latin typeface="Calibri" panose="020F0502020204030204" pitchFamily="34" charset="0"/>
                <a:cs typeface="Calibri" panose="020F0502020204030204" pitchFamily="34" charset="0"/>
              </a:rPr>
              <a:t>Στρατηγικό πλαίσιο πολιτικής για την υγεία και τη </a:t>
            </a:r>
            <a:br>
              <a:rPr lang="el-GR" sz="2000" b="1" dirty="0">
                <a:solidFill>
                  <a:srgbClr val="2E83C3">
                    <a:lumMod val="75000"/>
                  </a:srgbClr>
                </a:solidFill>
                <a:latin typeface="Calibri" panose="020F0502020204030204" pitchFamily="34" charset="0"/>
                <a:cs typeface="Calibri" panose="020F0502020204030204" pitchFamily="34" charset="0"/>
              </a:rPr>
            </a:br>
            <a:r>
              <a:rPr lang="el-GR" sz="2000" b="1" dirty="0">
                <a:solidFill>
                  <a:srgbClr val="2E83C3">
                    <a:lumMod val="75000"/>
                  </a:srgbClr>
                </a:solidFill>
                <a:latin typeface="Calibri" panose="020F0502020204030204" pitchFamily="34" charset="0"/>
                <a:cs typeface="Calibri" panose="020F0502020204030204" pitchFamily="34" charset="0"/>
              </a:rPr>
              <a:t>μακροχρόνια φροντίδα</a:t>
            </a:r>
            <a:endParaRPr lang="el-GR" sz="2000" dirty="0"/>
          </a:p>
        </p:txBody>
      </p:sp>
      <p:sp>
        <p:nvSpPr>
          <p:cNvPr id="3" name="Θέση περιεχομένου 2">
            <a:extLst>
              <a:ext uri="{FF2B5EF4-FFF2-40B4-BE49-F238E27FC236}">
                <a16:creationId xmlns:a16="http://schemas.microsoft.com/office/drawing/2014/main" id="{1E5CA1EC-6523-1949-922D-FF9518B20A2A}"/>
              </a:ext>
            </a:extLst>
          </p:cNvPr>
          <p:cNvSpPr>
            <a:spLocks noGrp="1"/>
          </p:cNvSpPr>
          <p:nvPr>
            <p:ph idx="1"/>
          </p:nvPr>
        </p:nvSpPr>
        <p:spPr>
          <a:xfrm>
            <a:off x="677334" y="1520982"/>
            <a:ext cx="8596668" cy="4200808"/>
          </a:xfrm>
        </p:spPr>
        <p:txBody>
          <a:bodyPr>
            <a:normAutofit/>
          </a:bodyPr>
          <a:lstStyle/>
          <a:p>
            <a:pPr algn="just"/>
            <a:r>
              <a:rPr lang="el-GR" sz="2200" dirty="0">
                <a:latin typeface="Calibri" panose="020F0502020204030204" pitchFamily="34" charset="0"/>
                <a:cs typeface="Calibri" panose="020F0502020204030204" pitchFamily="34" charset="0"/>
              </a:rPr>
              <a:t>Για τις υπηρεσίες </a:t>
            </a:r>
            <a:r>
              <a:rPr lang="el-GR" sz="2200" b="1" i="1" dirty="0" err="1">
                <a:latin typeface="Calibri" panose="020F0502020204030204" pitchFamily="34" charset="0"/>
                <a:cs typeface="Calibri" panose="020F0502020204030204" pitchFamily="34" charset="0"/>
              </a:rPr>
              <a:t>Long</a:t>
            </a:r>
            <a:r>
              <a:rPr lang="el-GR" sz="2200" b="1" i="1" dirty="0">
                <a:latin typeface="Calibri" panose="020F0502020204030204" pitchFamily="34" charset="0"/>
                <a:cs typeface="Calibri" panose="020F0502020204030204" pitchFamily="34" charset="0"/>
              </a:rPr>
              <a:t> </a:t>
            </a:r>
            <a:r>
              <a:rPr lang="el-GR" sz="2200" b="1" i="1" dirty="0" err="1">
                <a:latin typeface="Calibri" panose="020F0502020204030204" pitchFamily="34" charset="0"/>
                <a:cs typeface="Calibri" panose="020F0502020204030204" pitchFamily="34" charset="0"/>
              </a:rPr>
              <a:t>term</a:t>
            </a:r>
            <a:r>
              <a:rPr lang="el-GR" sz="2200" b="1" i="1" dirty="0">
                <a:latin typeface="Calibri" panose="020F0502020204030204" pitchFamily="34" charset="0"/>
                <a:cs typeface="Calibri" panose="020F0502020204030204" pitchFamily="34" charset="0"/>
              </a:rPr>
              <a:t> </a:t>
            </a:r>
            <a:r>
              <a:rPr lang="el-GR" sz="2200" b="1" i="1" dirty="0" err="1">
                <a:latin typeface="Calibri" panose="020F0502020204030204" pitchFamily="34" charset="0"/>
                <a:cs typeface="Calibri" panose="020F0502020204030204" pitchFamily="34" charset="0"/>
              </a:rPr>
              <a:t>care</a:t>
            </a:r>
            <a:r>
              <a:rPr lang="el-GR" sz="2200" b="1" i="1" dirty="0">
                <a:latin typeface="Calibri" panose="020F0502020204030204" pitchFamily="34" charset="0"/>
                <a:cs typeface="Calibri" panose="020F0502020204030204" pitchFamily="34" charset="0"/>
              </a:rPr>
              <a:t> </a:t>
            </a:r>
            <a:r>
              <a:rPr lang="en-US" sz="2200" b="1" i="1" dirty="0">
                <a:latin typeface="Calibri" panose="020F0502020204030204" pitchFamily="34" charset="0"/>
                <a:cs typeface="Calibri" panose="020F0502020204030204" pitchFamily="34" charset="0"/>
              </a:rPr>
              <a:t>(</a:t>
            </a:r>
            <a:r>
              <a:rPr lang="el-GR" sz="2200" b="1" i="1" dirty="0">
                <a:latin typeface="Calibri" panose="020F0502020204030204" pitchFamily="34" charset="0"/>
                <a:cs typeface="Calibri" panose="020F0502020204030204" pitchFamily="34" charset="0"/>
              </a:rPr>
              <a:t>μακροχρόνια φροντίδα</a:t>
            </a:r>
            <a:r>
              <a:rPr lang="en-US" sz="2200" b="1" i="1" dirty="0">
                <a:latin typeface="Calibri" panose="020F0502020204030204" pitchFamily="34" charset="0"/>
                <a:cs typeface="Calibri" panose="020F0502020204030204" pitchFamily="34" charset="0"/>
              </a:rPr>
              <a:t> </a:t>
            </a:r>
            <a:r>
              <a:rPr lang="el-GR" sz="2200" b="1" i="1" dirty="0">
                <a:latin typeface="Calibri" panose="020F0502020204030204" pitchFamily="34" charset="0"/>
                <a:cs typeface="Calibri" panose="020F0502020204030204" pitchFamily="34" charset="0"/>
              </a:rPr>
              <a:t>υγείας</a:t>
            </a:r>
            <a:r>
              <a:rPr lang="en-US" sz="2200" b="1" i="1" dirty="0">
                <a:latin typeface="Calibri" panose="020F0502020204030204" pitchFamily="34" charset="0"/>
                <a:cs typeface="Calibri" panose="020F0502020204030204" pitchFamily="34" charset="0"/>
              </a:rPr>
              <a:t>) </a:t>
            </a:r>
            <a:r>
              <a:rPr lang="el-GR" sz="2200" dirty="0">
                <a:latin typeface="Calibri" panose="020F0502020204030204" pitchFamily="34" charset="0"/>
                <a:cs typeface="Calibri" panose="020F0502020204030204" pitchFamily="34" charset="0"/>
              </a:rPr>
              <a:t>έχουν θεσπιστεί βασικές διατάξεις με τον Ν. 4675/20,</a:t>
            </a:r>
            <a:r>
              <a:rPr lang="en-US" sz="2200" dirty="0">
                <a:latin typeface="Calibri" panose="020F0502020204030204" pitchFamily="34" charset="0"/>
                <a:cs typeface="Calibri" panose="020F0502020204030204" pitchFamily="34" charset="0"/>
              </a:rPr>
              <a:t> </a:t>
            </a:r>
            <a:r>
              <a:rPr lang="el-GR" sz="2200" dirty="0">
                <a:latin typeface="Calibri" panose="020F0502020204030204" pitchFamily="34" charset="0"/>
                <a:cs typeface="Calibri" panose="020F0502020204030204" pitchFamily="34" charset="0"/>
              </a:rPr>
              <a:t>άρθρο 3 παρ.1γ, αρ.4 για πρόληψη ανικανότητας, πρόληψη υποτροπών, παροχή</a:t>
            </a:r>
            <a:r>
              <a:rPr lang="en-US" sz="2200" dirty="0">
                <a:latin typeface="Calibri" panose="020F0502020204030204" pitchFamily="34" charset="0"/>
                <a:cs typeface="Calibri" panose="020F0502020204030204" pitchFamily="34" charset="0"/>
              </a:rPr>
              <a:t> </a:t>
            </a:r>
            <a:r>
              <a:rPr lang="el-GR" sz="2200" dirty="0">
                <a:latin typeface="Calibri" panose="020F0502020204030204" pitchFamily="34" charset="0"/>
                <a:cs typeface="Calibri" panose="020F0502020204030204" pitchFamily="34" charset="0"/>
              </a:rPr>
              <a:t>μακροχρόνιας φροντίδας κ.λπ.</a:t>
            </a:r>
          </a:p>
          <a:p>
            <a:pPr algn="just"/>
            <a:endParaRPr lang="en-US" sz="2200" dirty="0">
              <a:latin typeface="Calibri" panose="020F0502020204030204" pitchFamily="34" charset="0"/>
              <a:cs typeface="Calibri" panose="020F0502020204030204" pitchFamily="34" charset="0"/>
            </a:endParaRPr>
          </a:p>
          <a:p>
            <a:pPr algn="just"/>
            <a:r>
              <a:rPr lang="el-GR" sz="2200" dirty="0">
                <a:latin typeface="Calibri" panose="020F0502020204030204" pitchFamily="34" charset="0"/>
                <a:cs typeface="Calibri" panose="020F0502020204030204" pitchFamily="34" charset="0"/>
              </a:rPr>
              <a:t>Επίσης με την βοήθεια του πρόσφατου θεσμικού πλαισίου ιδίως με τους Νόμους</a:t>
            </a:r>
            <a:r>
              <a:rPr lang="en-US" sz="2200" dirty="0">
                <a:latin typeface="Calibri" panose="020F0502020204030204" pitchFamily="34" charset="0"/>
                <a:cs typeface="Calibri" panose="020F0502020204030204" pitchFamily="34" charset="0"/>
              </a:rPr>
              <a:t> </a:t>
            </a:r>
            <a:r>
              <a:rPr lang="el-GR" sz="2200" dirty="0">
                <a:latin typeface="Calibri" panose="020F0502020204030204" pitchFamily="34" charset="0"/>
                <a:cs typeface="Calibri" panose="020F0502020204030204" pitchFamily="34" charset="0"/>
              </a:rPr>
              <a:t>4931/2022 και 4950/2022 ενισχύονται τα μέτρα πολιτικής του Υπουργείου για την</a:t>
            </a:r>
            <a:r>
              <a:rPr lang="en-US" sz="2200" dirty="0">
                <a:latin typeface="Calibri" panose="020F0502020204030204" pitchFamily="34" charset="0"/>
                <a:cs typeface="Calibri" panose="020F0502020204030204" pitchFamily="34" charset="0"/>
              </a:rPr>
              <a:t> </a:t>
            </a:r>
            <a:r>
              <a:rPr lang="el-GR" sz="2200" b="1" dirty="0">
                <a:latin typeface="Calibri" panose="020F0502020204030204" pitchFamily="34" charset="0"/>
                <a:cs typeface="Calibri" panose="020F0502020204030204" pitchFamily="34" charset="0"/>
              </a:rPr>
              <a:t>Πρωτοβάθμια Φροντίδα Υγείας</a:t>
            </a:r>
            <a:r>
              <a:rPr lang="el-GR" sz="2200" dirty="0">
                <a:latin typeface="Calibri" panose="020F0502020204030204" pitchFamily="34" charset="0"/>
                <a:cs typeface="Calibri" panose="020F0502020204030204" pitchFamily="34" charset="0"/>
              </a:rPr>
              <a:t>, με την Θέσπιση του Προσωπικού Ιατρού</a:t>
            </a:r>
          </a:p>
          <a:p>
            <a:pPr algn="just"/>
            <a:endParaRPr lang="el-GR" dirty="0">
              <a:latin typeface="Calibri" panose="020F0502020204030204" pitchFamily="34" charset="0"/>
              <a:cs typeface="Calibri" panose="020F0502020204030204" pitchFamily="34" charset="0"/>
            </a:endParaRPr>
          </a:p>
          <a:p>
            <a:pPr algn="just"/>
            <a:endParaRPr lang="el-GR" dirty="0">
              <a:latin typeface="Calibri" panose="020F0502020204030204" pitchFamily="34" charset="0"/>
              <a:cs typeface="Calibri" panose="020F0502020204030204" pitchFamily="34" charset="0"/>
            </a:endParaRPr>
          </a:p>
          <a:p>
            <a:endParaRPr lang="el-GR" dirty="0"/>
          </a:p>
        </p:txBody>
      </p:sp>
      <p:pic>
        <p:nvPicPr>
          <p:cNvPr id="4" name="Εικόνα 3">
            <a:extLst>
              <a:ext uri="{FF2B5EF4-FFF2-40B4-BE49-F238E27FC236}">
                <a16:creationId xmlns:a16="http://schemas.microsoft.com/office/drawing/2014/main" id="{7A769466-9F94-13D3-A22B-C25FF5C7F738}"/>
              </a:ext>
            </a:extLst>
          </p:cNvPr>
          <p:cNvPicPr>
            <a:picLocks noChangeAspect="1"/>
          </p:cNvPicPr>
          <p:nvPr/>
        </p:nvPicPr>
        <p:blipFill>
          <a:blip r:embed="rId2"/>
          <a:stretch>
            <a:fillRect/>
          </a:stretch>
        </p:blipFill>
        <p:spPr>
          <a:xfrm>
            <a:off x="0" y="5808556"/>
            <a:ext cx="4550195" cy="1049444"/>
          </a:xfrm>
          <a:prstGeom prst="rect">
            <a:avLst/>
          </a:prstGeom>
        </p:spPr>
      </p:pic>
      <p:pic>
        <p:nvPicPr>
          <p:cNvPr id="6" name="Εικόνα 5"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A05513FF-4687-F2C4-BA03-8C9E161ED64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41629" y="5808556"/>
            <a:ext cx="2401570" cy="810895"/>
          </a:xfrm>
          <a:prstGeom prst="rect">
            <a:avLst/>
          </a:prstGeom>
          <a:noFill/>
          <a:ln>
            <a:noFill/>
          </a:ln>
        </p:spPr>
      </p:pic>
    </p:spTree>
    <p:extLst>
      <p:ext uri="{BB962C8B-B14F-4D97-AF65-F5344CB8AC3E}">
        <p14:creationId xmlns:p14="http://schemas.microsoft.com/office/powerpoint/2010/main" val="39805769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CD93859D-AD11-3796-F53A-3B9090A03BD6}"/>
              </a:ext>
            </a:extLst>
          </p:cNvPr>
          <p:cNvSpPr>
            <a:spLocks noGrp="1"/>
          </p:cNvSpPr>
          <p:nvPr>
            <p:ph type="title"/>
          </p:nvPr>
        </p:nvSpPr>
        <p:spPr>
          <a:xfrm>
            <a:off x="677334" y="609600"/>
            <a:ext cx="8596668" cy="811794"/>
          </a:xfrm>
        </p:spPr>
        <p:txBody>
          <a:bodyPr>
            <a:normAutofit/>
          </a:bodyPr>
          <a:lstStyle/>
          <a:p>
            <a:pPr algn="ctr"/>
            <a:r>
              <a:rPr lang="el-GR" sz="2000" b="1" dirty="0">
                <a:solidFill>
                  <a:srgbClr val="2E83C3">
                    <a:lumMod val="75000"/>
                  </a:srgbClr>
                </a:solidFill>
                <a:latin typeface="Calibri" panose="020F0502020204030204" pitchFamily="34" charset="0"/>
                <a:cs typeface="Calibri" panose="020F0502020204030204" pitchFamily="34" charset="0"/>
              </a:rPr>
              <a:t>Στρατηγικό πλαίσιο πολιτικής για την υγεία και τη </a:t>
            </a:r>
            <a:br>
              <a:rPr lang="el-GR" sz="2000" b="1" dirty="0">
                <a:solidFill>
                  <a:srgbClr val="2E83C3">
                    <a:lumMod val="75000"/>
                  </a:srgbClr>
                </a:solidFill>
                <a:latin typeface="Calibri" panose="020F0502020204030204" pitchFamily="34" charset="0"/>
                <a:cs typeface="Calibri" panose="020F0502020204030204" pitchFamily="34" charset="0"/>
              </a:rPr>
            </a:br>
            <a:r>
              <a:rPr lang="el-GR" sz="2000" b="1" dirty="0">
                <a:solidFill>
                  <a:srgbClr val="2E83C3">
                    <a:lumMod val="75000"/>
                  </a:srgbClr>
                </a:solidFill>
                <a:latin typeface="Calibri" panose="020F0502020204030204" pitchFamily="34" charset="0"/>
                <a:cs typeface="Calibri" panose="020F0502020204030204" pitchFamily="34" charset="0"/>
              </a:rPr>
              <a:t>μακροχρόνια φροντίδα</a:t>
            </a:r>
            <a:endParaRPr lang="el-GR" sz="2000" dirty="0"/>
          </a:p>
        </p:txBody>
      </p:sp>
      <p:sp>
        <p:nvSpPr>
          <p:cNvPr id="3" name="Θέση περιεχομένου 2">
            <a:extLst>
              <a:ext uri="{FF2B5EF4-FFF2-40B4-BE49-F238E27FC236}">
                <a16:creationId xmlns:a16="http://schemas.microsoft.com/office/drawing/2014/main" id="{0FB2738C-6275-5D40-6507-C92A83C43623}"/>
              </a:ext>
            </a:extLst>
          </p:cNvPr>
          <p:cNvSpPr>
            <a:spLocks noGrp="1"/>
          </p:cNvSpPr>
          <p:nvPr>
            <p:ph idx="1"/>
          </p:nvPr>
        </p:nvSpPr>
        <p:spPr>
          <a:xfrm>
            <a:off x="677334" y="1421394"/>
            <a:ext cx="8596668" cy="4619969"/>
          </a:xfrm>
        </p:spPr>
        <p:txBody>
          <a:bodyPr>
            <a:normAutofit fontScale="92500" lnSpcReduction="20000"/>
          </a:bodyPr>
          <a:lstStyle/>
          <a:p>
            <a:pPr marL="0" indent="0" algn="just">
              <a:buNone/>
            </a:pPr>
            <a:r>
              <a:rPr lang="el-GR" dirty="0">
                <a:latin typeface="Calibri" panose="020F0502020204030204" pitchFamily="34" charset="0"/>
                <a:cs typeface="Calibri" panose="020F0502020204030204" pitchFamily="34" charset="0"/>
              </a:rPr>
              <a:t>Ειδικότερα:</a:t>
            </a:r>
            <a:endParaRPr lang="en-US" dirty="0">
              <a:latin typeface="Calibri" panose="020F0502020204030204" pitchFamily="34" charset="0"/>
              <a:cs typeface="Calibri" panose="020F0502020204030204" pitchFamily="34" charset="0"/>
            </a:endParaRPr>
          </a:p>
          <a:p>
            <a:pPr marL="0" indent="0" algn="just">
              <a:buNone/>
            </a:pPr>
            <a:r>
              <a:rPr lang="el-GR" dirty="0">
                <a:latin typeface="Calibri" panose="020F0502020204030204" pitchFamily="34" charset="0"/>
                <a:cs typeface="Calibri" panose="020F0502020204030204" pitchFamily="34" charset="0"/>
              </a:rPr>
              <a:t>Με τον </a:t>
            </a:r>
            <a:r>
              <a:rPr lang="el-GR" b="1" dirty="0">
                <a:latin typeface="Calibri" panose="020F0502020204030204" pitchFamily="34" charset="0"/>
                <a:cs typeface="Calibri" panose="020F0502020204030204" pitchFamily="34" charset="0"/>
              </a:rPr>
              <a:t>Ν.4931/22 </a:t>
            </a:r>
            <a:r>
              <a:rPr lang="el-GR" dirty="0">
                <a:latin typeface="Calibri" panose="020F0502020204030204" pitchFamily="34" charset="0"/>
                <a:cs typeface="Calibri" panose="020F0502020204030204" pitchFamily="34" charset="0"/>
              </a:rPr>
              <a:t>τροποποιούνται υφιστάμενες διατάξεις (Τροποποίηση άρθρου 2 ν.</a:t>
            </a:r>
            <a:r>
              <a:rPr lang="en-US" dirty="0">
                <a:latin typeface="Calibri" panose="020F0502020204030204" pitchFamily="34" charset="0"/>
                <a:cs typeface="Calibri" panose="020F0502020204030204" pitchFamily="34" charset="0"/>
              </a:rPr>
              <a:t> </a:t>
            </a:r>
            <a:r>
              <a:rPr lang="el-GR" dirty="0">
                <a:latin typeface="Calibri" panose="020F0502020204030204" pitchFamily="34" charset="0"/>
                <a:cs typeface="Calibri" panose="020F0502020204030204" pitchFamily="34" charset="0"/>
              </a:rPr>
              <a:t>4486/2017) και θεσπίζονται νέες για την αποτελεσματικότητα και πρακτική</a:t>
            </a:r>
            <a:r>
              <a:rPr lang="en-US" dirty="0">
                <a:latin typeface="Calibri" panose="020F0502020204030204" pitchFamily="34" charset="0"/>
                <a:cs typeface="Calibri" panose="020F0502020204030204" pitchFamily="34" charset="0"/>
              </a:rPr>
              <a:t> </a:t>
            </a:r>
            <a:r>
              <a:rPr lang="el-GR" dirty="0">
                <a:latin typeface="Calibri" panose="020F0502020204030204" pitchFamily="34" charset="0"/>
                <a:cs typeface="Calibri" panose="020F0502020204030204" pitchFamily="34" charset="0"/>
              </a:rPr>
              <a:t>λειτουργικότητα του συστήματος Πρωτοβάθμιας Φροντίδας Υγείας, που περιλαμβάνει</a:t>
            </a:r>
            <a:r>
              <a:rPr lang="en-US" dirty="0">
                <a:latin typeface="Calibri" panose="020F0502020204030204" pitchFamily="34" charset="0"/>
                <a:cs typeface="Calibri" panose="020F0502020204030204" pitchFamily="34" charset="0"/>
              </a:rPr>
              <a:t> </a:t>
            </a:r>
            <a:r>
              <a:rPr lang="el-GR" dirty="0">
                <a:latin typeface="Calibri" panose="020F0502020204030204" pitchFamily="34" charset="0"/>
                <a:cs typeface="Calibri" panose="020F0502020204030204" pitchFamily="34" charset="0"/>
              </a:rPr>
              <a:t>την πρόληψη, τη διάγνωση και τη θεραπεία με τη συμμετοχή και τη συνεργασία</a:t>
            </a:r>
            <a:r>
              <a:rPr lang="en-US" dirty="0">
                <a:latin typeface="Calibri" panose="020F0502020204030204" pitchFamily="34" charset="0"/>
                <a:cs typeface="Calibri" panose="020F0502020204030204" pitchFamily="34" charset="0"/>
              </a:rPr>
              <a:t> </a:t>
            </a:r>
            <a:r>
              <a:rPr lang="el-GR" dirty="0">
                <a:latin typeface="Calibri" panose="020F0502020204030204" pitchFamily="34" charset="0"/>
                <a:cs typeface="Calibri" panose="020F0502020204030204" pitchFamily="34" charset="0"/>
              </a:rPr>
              <a:t>δημοσίου και ιδιωτικού τομέα, ώστε να παρέχει υπηρεσίες υψηλής ποιότητας στους</a:t>
            </a:r>
            <a:r>
              <a:rPr lang="en-US" dirty="0">
                <a:latin typeface="Calibri" panose="020F0502020204030204" pitchFamily="34" charset="0"/>
                <a:cs typeface="Calibri" panose="020F0502020204030204" pitchFamily="34" charset="0"/>
              </a:rPr>
              <a:t> </a:t>
            </a:r>
            <a:r>
              <a:rPr lang="el-GR" dirty="0">
                <a:latin typeface="Calibri" panose="020F0502020204030204" pitchFamily="34" charset="0"/>
                <a:cs typeface="Calibri" panose="020F0502020204030204" pitchFamily="34" charset="0"/>
              </a:rPr>
              <a:t>πολίτες, με τους ακόλουθους βασικούς άξονες:</a:t>
            </a:r>
          </a:p>
          <a:p>
            <a:pPr marL="0" indent="0" algn="just">
              <a:buNone/>
            </a:pPr>
            <a:r>
              <a:rPr lang="el-GR" dirty="0">
                <a:latin typeface="Calibri" panose="020F0502020204030204" pitchFamily="34" charset="0"/>
                <a:cs typeface="Calibri" panose="020F0502020204030204" pitchFamily="34" charset="0"/>
              </a:rPr>
              <a:t>α) την </a:t>
            </a:r>
            <a:r>
              <a:rPr lang="el-GR" b="1" dirty="0">
                <a:latin typeface="Calibri" panose="020F0502020204030204" pitchFamily="34" charset="0"/>
                <a:cs typeface="Calibri" panose="020F0502020204030204" pitchFamily="34" charset="0"/>
              </a:rPr>
              <a:t>ορθολογική και αποτελεσματική διάρθρωση, στελέχωση και διοίκηση του</a:t>
            </a:r>
            <a:r>
              <a:rPr lang="en-US" b="1" dirty="0">
                <a:latin typeface="Calibri" panose="020F0502020204030204" pitchFamily="34" charset="0"/>
                <a:cs typeface="Calibri" panose="020F0502020204030204" pitchFamily="34" charset="0"/>
              </a:rPr>
              <a:t> </a:t>
            </a:r>
            <a:r>
              <a:rPr lang="el-GR" b="1" dirty="0">
                <a:latin typeface="Calibri" panose="020F0502020204030204" pitchFamily="34" charset="0"/>
                <a:cs typeface="Calibri" panose="020F0502020204030204" pitchFamily="34" charset="0"/>
              </a:rPr>
              <a:t>συστήματος των δημοσίων μονάδων παροχής υπηρεσιών Πρωτοβάθμιας Φροντίδας</a:t>
            </a:r>
            <a:r>
              <a:rPr lang="en-US" b="1" dirty="0">
                <a:latin typeface="Calibri" panose="020F0502020204030204" pitchFamily="34" charset="0"/>
                <a:cs typeface="Calibri" panose="020F0502020204030204" pitchFamily="34" charset="0"/>
              </a:rPr>
              <a:t> </a:t>
            </a:r>
            <a:r>
              <a:rPr lang="el-GR" b="1" dirty="0">
                <a:latin typeface="Calibri" panose="020F0502020204030204" pitchFamily="34" charset="0"/>
                <a:cs typeface="Calibri" panose="020F0502020204030204" pitchFamily="34" charset="0"/>
              </a:rPr>
              <a:t>Υγείας και των Τοπικών Μονάδων Υγείας (ΤΟΜΥ), </a:t>
            </a:r>
            <a:r>
              <a:rPr lang="el-GR" dirty="0">
                <a:latin typeface="Calibri" panose="020F0502020204030204" pitchFamily="34" charset="0"/>
                <a:cs typeface="Calibri" panose="020F0502020204030204" pitchFamily="34" charset="0"/>
              </a:rPr>
              <a:t>και ιδιαίτερη μέριμνα για τις</a:t>
            </a:r>
            <a:r>
              <a:rPr lang="en-US" dirty="0">
                <a:latin typeface="Calibri" panose="020F0502020204030204" pitchFamily="34" charset="0"/>
                <a:cs typeface="Calibri" panose="020F0502020204030204" pitchFamily="34" charset="0"/>
              </a:rPr>
              <a:t> </a:t>
            </a:r>
            <a:r>
              <a:rPr lang="el-GR" dirty="0">
                <a:latin typeface="Calibri" panose="020F0502020204030204" pitchFamily="34" charset="0"/>
                <a:cs typeface="Calibri" panose="020F0502020204030204" pitchFamily="34" charset="0"/>
              </a:rPr>
              <a:t>άγονες και προβληματικές περιοχές,</a:t>
            </a:r>
          </a:p>
          <a:p>
            <a:pPr marL="0" indent="0" algn="just">
              <a:buNone/>
            </a:pPr>
            <a:r>
              <a:rPr lang="el-GR" dirty="0">
                <a:latin typeface="Calibri" panose="020F0502020204030204" pitchFamily="34" charset="0"/>
                <a:cs typeface="Calibri" panose="020F0502020204030204" pitchFamily="34" charset="0"/>
              </a:rPr>
              <a:t>β) την </a:t>
            </a:r>
            <a:r>
              <a:rPr lang="el-GR" b="1" dirty="0">
                <a:latin typeface="Calibri" panose="020F0502020204030204" pitchFamily="34" charset="0"/>
                <a:cs typeface="Calibri" panose="020F0502020204030204" pitchFamily="34" charset="0"/>
              </a:rPr>
              <a:t>εισαγωγή του θεσμού του Προσωπικού Ιατρού </a:t>
            </a:r>
            <a:r>
              <a:rPr lang="el-GR" dirty="0">
                <a:latin typeface="Calibri" panose="020F0502020204030204" pitchFamily="34" charset="0"/>
                <a:cs typeface="Calibri" panose="020F0502020204030204" pitchFamily="34" charset="0"/>
              </a:rPr>
              <a:t>για κάθε πολίτη που αναλαμβάνει</a:t>
            </a:r>
            <a:r>
              <a:rPr lang="en-US" dirty="0">
                <a:latin typeface="Calibri" panose="020F0502020204030204" pitchFamily="34" charset="0"/>
                <a:cs typeface="Calibri" panose="020F0502020204030204" pitchFamily="34" charset="0"/>
              </a:rPr>
              <a:t> </a:t>
            </a:r>
            <a:r>
              <a:rPr lang="el-GR" dirty="0">
                <a:latin typeface="Calibri" panose="020F0502020204030204" pitchFamily="34" charset="0"/>
                <a:cs typeface="Calibri" panose="020F0502020204030204" pitchFamily="34" charset="0"/>
              </a:rPr>
              <a:t>την πρόληψη, ενημέρωση και καθοδήγηση του πολίτη , όπως και την πλοήγηση στο</a:t>
            </a:r>
            <a:r>
              <a:rPr lang="en-US" dirty="0">
                <a:latin typeface="Calibri" panose="020F0502020204030204" pitchFamily="34" charset="0"/>
                <a:cs typeface="Calibri" panose="020F0502020204030204" pitchFamily="34" charset="0"/>
              </a:rPr>
              <a:t> </a:t>
            </a:r>
            <a:r>
              <a:rPr lang="el-GR" dirty="0">
                <a:latin typeface="Calibri" panose="020F0502020204030204" pitchFamily="34" charset="0"/>
                <a:cs typeface="Calibri" panose="020F0502020204030204" pitchFamily="34" charset="0"/>
              </a:rPr>
              <a:t>Σύστημα Υγείας.</a:t>
            </a:r>
          </a:p>
          <a:p>
            <a:pPr marL="0" indent="0" algn="just">
              <a:buNone/>
            </a:pPr>
            <a:r>
              <a:rPr lang="el-GR" dirty="0">
                <a:latin typeface="Calibri" panose="020F0502020204030204" pitchFamily="34" charset="0"/>
                <a:cs typeface="Calibri" panose="020F0502020204030204" pitchFamily="34" charset="0"/>
              </a:rPr>
              <a:t>γ) την </a:t>
            </a:r>
            <a:r>
              <a:rPr lang="el-GR" b="1" dirty="0">
                <a:latin typeface="Calibri" panose="020F0502020204030204" pitchFamily="34" charset="0"/>
                <a:cs typeface="Calibri" panose="020F0502020204030204" pitchFamily="34" charset="0"/>
              </a:rPr>
              <a:t>εφαρμογή κινήτρων και αντικινήτρων για την εγγραφή στον προσωπικό ιατρό</a:t>
            </a:r>
            <a:r>
              <a:rPr lang="el-GR" dirty="0">
                <a:latin typeface="Calibri" panose="020F0502020204030204" pitchFamily="34" charset="0"/>
                <a:cs typeface="Calibri" panose="020F0502020204030204" pitchFamily="34" charset="0"/>
              </a:rPr>
              <a:t>,</a:t>
            </a:r>
            <a:r>
              <a:rPr lang="en-US" dirty="0">
                <a:latin typeface="Calibri" panose="020F0502020204030204" pitchFamily="34" charset="0"/>
                <a:cs typeface="Calibri" panose="020F0502020204030204" pitchFamily="34" charset="0"/>
              </a:rPr>
              <a:t> </a:t>
            </a:r>
            <a:r>
              <a:rPr lang="el-GR" dirty="0">
                <a:latin typeface="Calibri" panose="020F0502020204030204" pitchFamily="34" charset="0"/>
                <a:cs typeface="Calibri" panose="020F0502020204030204" pitchFamily="34" charset="0"/>
              </a:rPr>
              <a:t>που λειτουργεί και ως «πύλη εισόδου» για την παραπομπή στις δευτεροβάθμιες και</a:t>
            </a:r>
            <a:r>
              <a:rPr lang="en-US" dirty="0">
                <a:latin typeface="Calibri" panose="020F0502020204030204" pitchFamily="34" charset="0"/>
                <a:cs typeface="Calibri" panose="020F0502020204030204" pitchFamily="34" charset="0"/>
              </a:rPr>
              <a:t> </a:t>
            </a:r>
            <a:r>
              <a:rPr lang="el-GR" dirty="0">
                <a:latin typeface="Calibri" panose="020F0502020204030204" pitchFamily="34" charset="0"/>
                <a:cs typeface="Calibri" panose="020F0502020204030204" pitchFamily="34" charset="0"/>
              </a:rPr>
              <a:t>τριτοβάθμιες δομές υγείας</a:t>
            </a:r>
          </a:p>
          <a:p>
            <a:pPr marL="0" indent="0" algn="just">
              <a:buNone/>
            </a:pPr>
            <a:r>
              <a:rPr lang="el-GR" dirty="0">
                <a:latin typeface="Calibri" panose="020F0502020204030204" pitchFamily="34" charset="0"/>
                <a:cs typeface="Calibri" panose="020F0502020204030204" pitchFamily="34" charset="0"/>
              </a:rPr>
              <a:t> </a:t>
            </a:r>
          </a:p>
          <a:p>
            <a:endParaRPr lang="el-GR" dirty="0"/>
          </a:p>
        </p:txBody>
      </p:sp>
      <p:pic>
        <p:nvPicPr>
          <p:cNvPr id="4" name="Εικόνα 3">
            <a:extLst>
              <a:ext uri="{FF2B5EF4-FFF2-40B4-BE49-F238E27FC236}">
                <a16:creationId xmlns:a16="http://schemas.microsoft.com/office/drawing/2014/main" id="{FA2D36EE-8EDD-46DB-F633-B29FCE333EB5}"/>
              </a:ext>
            </a:extLst>
          </p:cNvPr>
          <p:cNvPicPr>
            <a:picLocks noChangeAspect="1"/>
          </p:cNvPicPr>
          <p:nvPr/>
        </p:nvPicPr>
        <p:blipFill>
          <a:blip r:embed="rId2"/>
          <a:stretch>
            <a:fillRect/>
          </a:stretch>
        </p:blipFill>
        <p:spPr>
          <a:xfrm>
            <a:off x="0" y="5808556"/>
            <a:ext cx="4550195" cy="1049444"/>
          </a:xfrm>
          <a:prstGeom prst="rect">
            <a:avLst/>
          </a:prstGeom>
        </p:spPr>
      </p:pic>
      <p:pic>
        <p:nvPicPr>
          <p:cNvPr id="5" name="Εικόνα 4"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C228B418-1E72-6069-F183-21F7D42D6B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41629" y="5808556"/>
            <a:ext cx="2401570" cy="810895"/>
          </a:xfrm>
          <a:prstGeom prst="rect">
            <a:avLst/>
          </a:prstGeom>
          <a:noFill/>
          <a:ln>
            <a:noFill/>
          </a:ln>
        </p:spPr>
      </p:pic>
    </p:spTree>
    <p:extLst>
      <p:ext uri="{BB962C8B-B14F-4D97-AF65-F5344CB8AC3E}">
        <p14:creationId xmlns:p14="http://schemas.microsoft.com/office/powerpoint/2010/main" val="33521119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0D1F822-21A3-AD7B-C7A9-2186E28E956D}"/>
              </a:ext>
            </a:extLst>
          </p:cNvPr>
          <p:cNvSpPr>
            <a:spLocks noGrp="1"/>
          </p:cNvSpPr>
          <p:nvPr>
            <p:ph type="title"/>
          </p:nvPr>
        </p:nvSpPr>
        <p:spPr>
          <a:xfrm>
            <a:off x="1012312" y="1786551"/>
            <a:ext cx="8596668" cy="2495738"/>
          </a:xfrm>
        </p:spPr>
        <p:txBody>
          <a:bodyPr>
            <a:normAutofit/>
          </a:bodyPr>
          <a:lstStyle/>
          <a:p>
            <a:pPr algn="ctr"/>
            <a:br>
              <a:rPr lang="el-GR" sz="2800" b="1" i="1" dirty="0">
                <a:solidFill>
                  <a:srgbClr val="4F81BD"/>
                </a:solidFill>
                <a:latin typeface="Calibri" panose="020F0502020204030204" pitchFamily="34" charset="0"/>
                <a:cs typeface="Calibri" panose="020F0502020204030204" pitchFamily="34" charset="0"/>
              </a:rPr>
            </a:br>
            <a:r>
              <a:rPr lang="el-GR" sz="2800" b="1" i="1" dirty="0">
                <a:solidFill>
                  <a:srgbClr val="4F81BD"/>
                </a:solidFill>
                <a:latin typeface="Calibri" panose="020F0502020204030204" pitchFamily="34" charset="0"/>
                <a:ea typeface="Calibri" panose="020F0502020204030204" pitchFamily="34" charset="0"/>
                <a:cs typeface="Calibri" panose="020F0502020204030204" pitchFamily="34" charset="0"/>
              </a:rPr>
              <a:t>«Λειτουργία Νέων Τοπικών Ομάδων Υγείας (Τ.ΟΜ.Υ)»</a:t>
            </a:r>
            <a:br>
              <a:rPr lang="el-GR" sz="2800" b="1" i="1" dirty="0">
                <a:solidFill>
                  <a:srgbClr val="4F81BD"/>
                </a:solidFill>
                <a:latin typeface="Calibri" panose="020F0502020204030204" pitchFamily="34" charset="0"/>
                <a:ea typeface="Calibri" panose="020F0502020204030204" pitchFamily="34" charset="0"/>
                <a:cs typeface="Calibri" panose="020F0502020204030204" pitchFamily="34" charset="0"/>
              </a:rPr>
            </a:br>
            <a:r>
              <a:rPr lang="el-GR" sz="2800" b="1" i="1" dirty="0">
                <a:solidFill>
                  <a:srgbClr val="4F81BD"/>
                </a:solidFill>
                <a:latin typeface="Calibri" panose="020F0502020204030204" pitchFamily="34" charset="0"/>
                <a:ea typeface="Calibri" panose="020F0502020204030204" pitchFamily="34" charset="0"/>
                <a:cs typeface="Calibri" panose="020F0502020204030204" pitchFamily="34" charset="0"/>
              </a:rPr>
              <a:t>ΕΣΠΑ 2021-2027</a:t>
            </a:r>
            <a:br>
              <a:rPr lang="el-GR" sz="2800" b="1" i="1" dirty="0">
                <a:solidFill>
                  <a:srgbClr val="4F81BD"/>
                </a:solidFill>
                <a:latin typeface="Calibri" panose="020F0502020204030204" pitchFamily="34" charset="0"/>
                <a:ea typeface="Calibri" panose="020F0502020204030204" pitchFamily="34" charset="0"/>
                <a:cs typeface="Calibri" panose="020F0502020204030204" pitchFamily="34" charset="0"/>
              </a:rPr>
            </a:br>
            <a:endParaRPr lang="el-GR" sz="2800" b="1" dirty="0">
              <a:latin typeface="Calibri" panose="020F0502020204030204" pitchFamily="34" charset="0"/>
              <a:cs typeface="Calibri" panose="020F0502020204030204" pitchFamily="34" charset="0"/>
            </a:endParaRPr>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9B29ECB3-F8E7-D1E4-373B-3539240EBC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pic>
        <p:nvPicPr>
          <p:cNvPr id="5" name="Εικόνα 4">
            <a:extLst>
              <a:ext uri="{FF2B5EF4-FFF2-40B4-BE49-F238E27FC236}">
                <a16:creationId xmlns:a16="http://schemas.microsoft.com/office/drawing/2014/main" id="{2CFF6C66-907C-DA23-ABD3-16D0A85A3642}"/>
              </a:ext>
            </a:extLst>
          </p:cNvPr>
          <p:cNvPicPr>
            <a:picLocks noChangeAspect="1"/>
          </p:cNvPicPr>
          <p:nvPr/>
        </p:nvPicPr>
        <p:blipFill>
          <a:blip r:embed="rId4"/>
          <a:stretch>
            <a:fillRect/>
          </a:stretch>
        </p:blipFill>
        <p:spPr>
          <a:xfrm>
            <a:off x="616016" y="5670796"/>
            <a:ext cx="4550195" cy="1049444"/>
          </a:xfrm>
          <a:prstGeom prst="rect">
            <a:avLst/>
          </a:prstGeom>
        </p:spPr>
      </p:pic>
    </p:spTree>
    <p:extLst>
      <p:ext uri="{BB962C8B-B14F-4D97-AF65-F5344CB8AC3E}">
        <p14:creationId xmlns:p14="http://schemas.microsoft.com/office/powerpoint/2010/main" val="9404264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descr="Αρχείο:Kallikratis dioikis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1416" y="912436"/>
            <a:ext cx="7515680" cy="5704798"/>
          </a:xfrm>
          <a:prstGeom prst="rect">
            <a:avLst/>
          </a:prstGeom>
          <a:noFill/>
          <a:extLst>
            <a:ext uri="{909E8E84-426E-40DD-AFC4-6F175D3DCCD1}">
              <a14:hiddenFill xmlns:a14="http://schemas.microsoft.com/office/drawing/2010/main">
                <a:solidFill>
                  <a:srgbClr val="FFFFFF"/>
                </a:solidFill>
              </a14:hiddenFill>
            </a:ext>
          </a:extLst>
        </p:spPr>
      </p:pic>
      <p:grpSp>
        <p:nvGrpSpPr>
          <p:cNvPr id="3" name="Ομάδα 15"/>
          <p:cNvGrpSpPr>
            <a:grpSpLocks/>
          </p:cNvGrpSpPr>
          <p:nvPr/>
        </p:nvGrpSpPr>
        <p:grpSpPr bwMode="auto">
          <a:xfrm>
            <a:off x="133165" y="1323965"/>
            <a:ext cx="7820986" cy="5201378"/>
            <a:chOff x="409143" y="-368805"/>
            <a:chExt cx="8182544" cy="7101171"/>
          </a:xfrm>
        </p:grpSpPr>
        <p:sp>
          <p:nvSpPr>
            <p:cNvPr id="19468" name="TextBox 18"/>
            <p:cNvSpPr txBox="1">
              <a:spLocks noChangeArrowheads="1"/>
            </p:cNvSpPr>
            <p:nvPr/>
          </p:nvSpPr>
          <p:spPr bwMode="auto">
            <a:xfrm>
              <a:off x="4349946" y="-368805"/>
              <a:ext cx="2656041" cy="6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l-GR" sz="1200" b="1" dirty="0">
                  <a:latin typeface="Arial" panose="020B0604020202020204" pitchFamily="34" charset="0"/>
                  <a:cs typeface="Arial" panose="020B0604020202020204" pitchFamily="34" charset="0"/>
                </a:rPr>
                <a:t>Eastern Macedonia &amp; Thrace</a:t>
              </a:r>
            </a:p>
            <a:p>
              <a:pPr algn="ctr" eaLnBrk="1" hangingPunct="1"/>
              <a:r>
                <a:rPr lang="el-GR" altLang="el-GR" sz="1200" b="1" dirty="0">
                  <a:latin typeface="Arial" panose="020B0604020202020204" pitchFamily="34" charset="0"/>
                  <a:cs typeface="Arial" panose="020B0604020202020204" pitchFamily="34" charset="0"/>
                </a:rPr>
                <a:t>7</a:t>
              </a:r>
              <a:r>
                <a:rPr lang="en-US" altLang="el-GR" sz="1200" b="1" dirty="0">
                  <a:latin typeface="Arial" panose="020B0604020202020204" pitchFamily="34" charset="0"/>
                  <a:cs typeface="Arial" panose="020B0604020202020204" pitchFamily="34" charset="0"/>
                </a:rPr>
                <a:t> out of 17 TOMY</a:t>
              </a:r>
              <a:endParaRPr lang="el-GR" altLang="el-GR" sz="1200" b="1" dirty="0">
                <a:latin typeface="Arial" panose="020B0604020202020204" pitchFamily="34" charset="0"/>
                <a:cs typeface="Arial" panose="020B0604020202020204" pitchFamily="34" charset="0"/>
              </a:endParaRPr>
            </a:p>
          </p:txBody>
        </p:sp>
        <p:sp>
          <p:nvSpPr>
            <p:cNvPr id="19469" name="TextBox 19"/>
            <p:cNvSpPr txBox="1">
              <a:spLocks noChangeArrowheads="1"/>
            </p:cNvSpPr>
            <p:nvPr/>
          </p:nvSpPr>
          <p:spPr bwMode="auto">
            <a:xfrm>
              <a:off x="2919321" y="91562"/>
              <a:ext cx="1728192" cy="6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l-GR" sz="1200" b="1" dirty="0">
                  <a:solidFill>
                    <a:schemeClr val="bg1"/>
                  </a:solidFill>
                  <a:latin typeface="Arial" panose="020B0604020202020204" pitchFamily="34" charset="0"/>
                  <a:cs typeface="Arial" panose="020B0604020202020204" pitchFamily="34" charset="0"/>
                </a:rPr>
                <a:t>Central Macedonia</a:t>
              </a:r>
            </a:p>
            <a:p>
              <a:pPr algn="ctr" eaLnBrk="1" hangingPunct="1"/>
              <a:r>
                <a:rPr lang="en-US" altLang="el-GR" sz="1200" b="1" dirty="0">
                  <a:solidFill>
                    <a:schemeClr val="bg1"/>
                  </a:solidFill>
                  <a:latin typeface="Arial" panose="020B0604020202020204" pitchFamily="34" charset="0"/>
                  <a:cs typeface="Arial" panose="020B0604020202020204" pitchFamily="34" charset="0"/>
                </a:rPr>
                <a:t>2</a:t>
              </a:r>
              <a:r>
                <a:rPr lang="el-GR" altLang="el-GR" sz="1200" b="1" dirty="0">
                  <a:solidFill>
                    <a:schemeClr val="bg1"/>
                  </a:solidFill>
                  <a:latin typeface="Arial" panose="020B0604020202020204" pitchFamily="34" charset="0"/>
                  <a:cs typeface="Arial" panose="020B0604020202020204" pitchFamily="34" charset="0"/>
                </a:rPr>
                <a:t>7</a:t>
              </a:r>
              <a:r>
                <a:rPr lang="en-US" altLang="el-GR" sz="1200" b="1" dirty="0">
                  <a:solidFill>
                    <a:schemeClr val="bg1"/>
                  </a:solidFill>
                  <a:latin typeface="Arial" panose="020B0604020202020204" pitchFamily="34" charset="0"/>
                  <a:cs typeface="Arial" panose="020B0604020202020204" pitchFamily="34" charset="0"/>
                </a:rPr>
                <a:t> out of 44 TOMY</a:t>
              </a:r>
              <a:endParaRPr lang="el-GR" altLang="el-GR" sz="1200" b="1" dirty="0">
                <a:solidFill>
                  <a:schemeClr val="bg1"/>
                </a:solidFill>
                <a:latin typeface="Arial" panose="020B0604020202020204" pitchFamily="34" charset="0"/>
                <a:cs typeface="Arial" panose="020B0604020202020204" pitchFamily="34" charset="0"/>
              </a:endParaRPr>
            </a:p>
          </p:txBody>
        </p:sp>
        <p:sp>
          <p:nvSpPr>
            <p:cNvPr id="19470" name="TextBox 20"/>
            <p:cNvSpPr txBox="1">
              <a:spLocks noChangeArrowheads="1"/>
            </p:cNvSpPr>
            <p:nvPr/>
          </p:nvSpPr>
          <p:spPr bwMode="auto">
            <a:xfrm>
              <a:off x="1205048" y="417852"/>
              <a:ext cx="1969638" cy="6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l-GR" sz="1200" b="1" dirty="0">
                  <a:latin typeface="Arial" panose="020B0604020202020204" pitchFamily="34" charset="0"/>
                  <a:cs typeface="Arial" panose="020B0604020202020204" pitchFamily="34" charset="0"/>
                </a:rPr>
                <a:t>Western  Macedonia</a:t>
              </a:r>
            </a:p>
            <a:p>
              <a:pPr algn="ctr" eaLnBrk="1" hangingPunct="1"/>
              <a:r>
                <a:rPr lang="en-US" altLang="el-GR" sz="1200" b="1" dirty="0">
                  <a:latin typeface="Arial" panose="020B0604020202020204" pitchFamily="34" charset="0"/>
                  <a:cs typeface="Arial" panose="020B0604020202020204" pitchFamily="34" charset="0"/>
                </a:rPr>
                <a:t>3 out of 5 TOMY</a:t>
              </a:r>
              <a:endParaRPr lang="el-GR" altLang="el-GR" sz="1200" b="1" dirty="0">
                <a:latin typeface="Arial" panose="020B0604020202020204" pitchFamily="34" charset="0"/>
                <a:cs typeface="Arial" panose="020B0604020202020204" pitchFamily="34" charset="0"/>
              </a:endParaRPr>
            </a:p>
          </p:txBody>
        </p:sp>
        <p:sp>
          <p:nvSpPr>
            <p:cNvPr id="19471" name="TextBox 21"/>
            <p:cNvSpPr txBox="1">
              <a:spLocks noChangeArrowheads="1"/>
            </p:cNvSpPr>
            <p:nvPr/>
          </p:nvSpPr>
          <p:spPr bwMode="auto">
            <a:xfrm>
              <a:off x="903701" y="1065390"/>
              <a:ext cx="1728192" cy="6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l-GR" sz="1200" b="1" dirty="0">
                  <a:solidFill>
                    <a:srgbClr val="FFC000"/>
                  </a:solidFill>
                  <a:latin typeface="Arial" panose="020B0604020202020204" pitchFamily="34" charset="0"/>
                  <a:cs typeface="Arial" panose="020B0604020202020204" pitchFamily="34" charset="0"/>
                </a:rPr>
                <a:t>Epirus</a:t>
              </a:r>
            </a:p>
            <a:p>
              <a:pPr algn="ctr" eaLnBrk="1" hangingPunct="1"/>
              <a:r>
                <a:rPr lang="el-GR" altLang="el-GR" sz="1200" b="1" dirty="0">
                  <a:solidFill>
                    <a:srgbClr val="FFC000"/>
                  </a:solidFill>
                  <a:latin typeface="Arial" panose="020B0604020202020204" pitchFamily="34" charset="0"/>
                  <a:cs typeface="Arial" panose="020B0604020202020204" pitchFamily="34" charset="0"/>
                </a:rPr>
                <a:t>10</a:t>
              </a:r>
              <a:r>
                <a:rPr lang="en-US" altLang="el-GR" sz="1200" b="1" dirty="0">
                  <a:solidFill>
                    <a:srgbClr val="FFC000"/>
                  </a:solidFill>
                  <a:latin typeface="Arial" panose="020B0604020202020204" pitchFamily="34" charset="0"/>
                  <a:cs typeface="Arial" panose="020B0604020202020204" pitchFamily="34" charset="0"/>
                </a:rPr>
                <a:t> out of 11 TOMY</a:t>
              </a:r>
              <a:endParaRPr lang="el-GR" altLang="el-GR" sz="1200" b="1" dirty="0">
                <a:solidFill>
                  <a:srgbClr val="FFC000"/>
                </a:solidFill>
                <a:latin typeface="Arial" panose="020B0604020202020204" pitchFamily="34" charset="0"/>
                <a:cs typeface="Arial" panose="020B0604020202020204" pitchFamily="34" charset="0"/>
              </a:endParaRPr>
            </a:p>
          </p:txBody>
        </p:sp>
        <p:sp>
          <p:nvSpPr>
            <p:cNvPr id="19473" name="TextBox 23"/>
            <p:cNvSpPr txBox="1">
              <a:spLocks noChangeArrowheads="1"/>
            </p:cNvSpPr>
            <p:nvPr/>
          </p:nvSpPr>
          <p:spPr bwMode="auto">
            <a:xfrm>
              <a:off x="2409750" y="1433068"/>
              <a:ext cx="1728192" cy="6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l-GR" sz="1200" b="1" dirty="0">
                  <a:solidFill>
                    <a:schemeClr val="bg1"/>
                  </a:solidFill>
                  <a:latin typeface="Arial" panose="020B0604020202020204" pitchFamily="34" charset="0"/>
                  <a:cs typeface="Arial" panose="020B0604020202020204" pitchFamily="34" charset="0"/>
                </a:rPr>
                <a:t>Thessaly</a:t>
              </a:r>
            </a:p>
            <a:p>
              <a:pPr algn="ctr" eaLnBrk="1" hangingPunct="1"/>
              <a:r>
                <a:rPr lang="el-GR" altLang="el-GR" sz="1200" b="1" dirty="0">
                  <a:solidFill>
                    <a:schemeClr val="bg1"/>
                  </a:solidFill>
                  <a:latin typeface="Arial" panose="020B0604020202020204" pitchFamily="34" charset="0"/>
                  <a:cs typeface="Arial" panose="020B0604020202020204" pitchFamily="34" charset="0"/>
                </a:rPr>
                <a:t>1</a:t>
              </a:r>
              <a:r>
                <a:rPr lang="en-GB" altLang="el-GR" sz="1200" b="1" dirty="0">
                  <a:solidFill>
                    <a:schemeClr val="bg1"/>
                  </a:solidFill>
                  <a:latin typeface="Arial" panose="020B0604020202020204" pitchFamily="34" charset="0"/>
                  <a:cs typeface="Arial" panose="020B0604020202020204" pitchFamily="34" charset="0"/>
                </a:rPr>
                <a:t>1</a:t>
              </a:r>
              <a:r>
                <a:rPr lang="en-US" altLang="el-GR" sz="1200" b="1" dirty="0">
                  <a:solidFill>
                    <a:schemeClr val="bg1"/>
                  </a:solidFill>
                  <a:latin typeface="Arial" panose="020B0604020202020204" pitchFamily="34" charset="0"/>
                  <a:cs typeface="Arial" panose="020B0604020202020204" pitchFamily="34" charset="0"/>
                </a:rPr>
                <a:t> out of 12 TOMY</a:t>
              </a:r>
              <a:endParaRPr lang="el-GR" altLang="el-GR" sz="1200" b="1" dirty="0">
                <a:solidFill>
                  <a:schemeClr val="bg1"/>
                </a:solidFill>
                <a:latin typeface="Arial" panose="020B0604020202020204" pitchFamily="34" charset="0"/>
                <a:cs typeface="Arial" panose="020B0604020202020204" pitchFamily="34" charset="0"/>
              </a:endParaRPr>
            </a:p>
          </p:txBody>
        </p:sp>
        <p:sp>
          <p:nvSpPr>
            <p:cNvPr id="19474" name="TextBox 24"/>
            <p:cNvSpPr txBox="1">
              <a:spLocks noChangeArrowheads="1"/>
            </p:cNvSpPr>
            <p:nvPr/>
          </p:nvSpPr>
          <p:spPr bwMode="auto">
            <a:xfrm>
              <a:off x="409143" y="2441051"/>
              <a:ext cx="1728192" cy="6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l-GR" sz="1200" b="1" dirty="0">
                  <a:latin typeface="Arial" panose="020B0604020202020204" pitchFamily="34" charset="0"/>
                  <a:cs typeface="Arial" panose="020B0604020202020204" pitchFamily="34" charset="0"/>
                </a:rPr>
                <a:t>Ionian Islands</a:t>
              </a:r>
            </a:p>
            <a:p>
              <a:pPr algn="ctr" eaLnBrk="1" hangingPunct="1"/>
              <a:r>
                <a:rPr lang="en-US" altLang="el-GR" sz="1200" b="1" dirty="0">
                  <a:latin typeface="Arial" panose="020B0604020202020204" pitchFamily="34" charset="0"/>
                  <a:cs typeface="Arial" panose="020B0604020202020204" pitchFamily="34" charset="0"/>
                </a:rPr>
                <a:t>2 out of 5 TOMY</a:t>
              </a:r>
              <a:endParaRPr lang="el-GR" altLang="el-GR" sz="1200" b="1" dirty="0">
                <a:latin typeface="Arial" panose="020B0604020202020204" pitchFamily="34" charset="0"/>
                <a:cs typeface="Arial" panose="020B0604020202020204" pitchFamily="34" charset="0"/>
              </a:endParaRPr>
            </a:p>
          </p:txBody>
        </p:sp>
        <p:sp>
          <p:nvSpPr>
            <p:cNvPr id="19477" name="TextBox 27"/>
            <p:cNvSpPr txBox="1">
              <a:spLocks noChangeArrowheads="1"/>
            </p:cNvSpPr>
            <p:nvPr/>
          </p:nvSpPr>
          <p:spPr bwMode="auto">
            <a:xfrm>
              <a:off x="2978552" y="2439513"/>
              <a:ext cx="1728192" cy="6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l-GR" sz="1200" b="1" dirty="0">
                  <a:latin typeface="Arial" panose="020B0604020202020204" pitchFamily="34" charset="0"/>
                  <a:cs typeface="Arial" panose="020B0604020202020204" pitchFamily="34" charset="0"/>
                </a:rPr>
                <a:t>Sterea </a:t>
              </a:r>
              <a:r>
                <a:rPr lang="en-US" altLang="el-GR" sz="1200" b="1" dirty="0" err="1">
                  <a:latin typeface="Arial" panose="020B0604020202020204" pitchFamily="34" charset="0"/>
                  <a:cs typeface="Arial" panose="020B0604020202020204" pitchFamily="34" charset="0"/>
                </a:rPr>
                <a:t>Ellada</a:t>
              </a:r>
              <a:endParaRPr lang="en-US" altLang="el-GR" sz="1200" b="1" dirty="0">
                <a:latin typeface="Arial" panose="020B0604020202020204" pitchFamily="34" charset="0"/>
                <a:cs typeface="Arial" panose="020B0604020202020204" pitchFamily="34" charset="0"/>
              </a:endParaRPr>
            </a:p>
            <a:p>
              <a:pPr algn="ctr" eaLnBrk="1" hangingPunct="1"/>
              <a:r>
                <a:rPr lang="el-GR" altLang="el-GR" sz="1200" b="1" dirty="0">
                  <a:latin typeface="Arial" panose="020B0604020202020204" pitchFamily="34" charset="0"/>
                  <a:cs typeface="Arial" panose="020B0604020202020204" pitchFamily="34" charset="0"/>
                </a:rPr>
                <a:t>6</a:t>
              </a:r>
              <a:r>
                <a:rPr lang="en-US" altLang="el-GR" sz="1200" b="1" dirty="0">
                  <a:latin typeface="Arial" panose="020B0604020202020204" pitchFamily="34" charset="0"/>
                  <a:cs typeface="Arial" panose="020B0604020202020204" pitchFamily="34" charset="0"/>
                </a:rPr>
                <a:t> out of 9 TOMY</a:t>
              </a:r>
              <a:endParaRPr lang="el-GR" altLang="el-GR" sz="1200" b="1" dirty="0">
                <a:latin typeface="Arial" panose="020B0604020202020204" pitchFamily="34" charset="0"/>
                <a:cs typeface="Arial" panose="020B0604020202020204" pitchFamily="34" charset="0"/>
              </a:endParaRPr>
            </a:p>
          </p:txBody>
        </p:sp>
        <p:sp>
          <p:nvSpPr>
            <p:cNvPr id="19478" name="TextBox 28"/>
            <p:cNvSpPr txBox="1">
              <a:spLocks noChangeArrowheads="1"/>
            </p:cNvSpPr>
            <p:nvPr/>
          </p:nvSpPr>
          <p:spPr bwMode="auto">
            <a:xfrm>
              <a:off x="6392498" y="2149623"/>
              <a:ext cx="1728193" cy="6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l-GR" sz="1200" b="1" dirty="0">
                  <a:latin typeface="Arial" panose="020B0604020202020204" pitchFamily="34" charset="0"/>
                  <a:cs typeface="Arial" panose="020B0604020202020204" pitchFamily="34" charset="0"/>
                </a:rPr>
                <a:t>North Aegean</a:t>
              </a:r>
            </a:p>
            <a:p>
              <a:pPr algn="ctr" eaLnBrk="1" hangingPunct="1"/>
              <a:r>
                <a:rPr lang="en-US" altLang="el-GR" sz="1200" b="1" dirty="0">
                  <a:latin typeface="Arial" panose="020B0604020202020204" pitchFamily="34" charset="0"/>
                  <a:cs typeface="Arial" panose="020B0604020202020204" pitchFamily="34" charset="0"/>
                </a:rPr>
                <a:t>2 out of 14 TOMY</a:t>
              </a:r>
              <a:endParaRPr lang="el-GR" altLang="el-GR" sz="1200" b="1" dirty="0">
                <a:latin typeface="Arial" panose="020B0604020202020204" pitchFamily="34" charset="0"/>
                <a:cs typeface="Arial" panose="020B0604020202020204" pitchFamily="34" charset="0"/>
              </a:endParaRPr>
            </a:p>
          </p:txBody>
        </p:sp>
        <p:sp>
          <p:nvSpPr>
            <p:cNvPr id="19479" name="TextBox 29"/>
            <p:cNvSpPr txBox="1">
              <a:spLocks noChangeArrowheads="1"/>
            </p:cNvSpPr>
            <p:nvPr/>
          </p:nvSpPr>
          <p:spPr bwMode="auto">
            <a:xfrm>
              <a:off x="6863494" y="3701963"/>
              <a:ext cx="1728193" cy="6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l-GR" sz="1200" b="1" dirty="0">
                  <a:latin typeface="Arial" panose="020B0604020202020204" pitchFamily="34" charset="0"/>
                  <a:cs typeface="Arial" panose="020B0604020202020204" pitchFamily="34" charset="0"/>
                </a:rPr>
                <a:t>South Aegean</a:t>
              </a:r>
            </a:p>
            <a:p>
              <a:pPr algn="ctr" eaLnBrk="1" hangingPunct="1"/>
              <a:r>
                <a:rPr lang="el-GR" altLang="el-GR" sz="1200" b="1" dirty="0">
                  <a:latin typeface="Arial" panose="020B0604020202020204" pitchFamily="34" charset="0"/>
                  <a:cs typeface="Arial" panose="020B0604020202020204" pitchFamily="34" charset="0"/>
                </a:rPr>
                <a:t>2</a:t>
              </a:r>
              <a:r>
                <a:rPr lang="en-US" altLang="el-GR" sz="1200" b="1" dirty="0">
                  <a:latin typeface="Arial" panose="020B0604020202020204" pitchFamily="34" charset="0"/>
                  <a:cs typeface="Arial" panose="020B0604020202020204" pitchFamily="34" charset="0"/>
                </a:rPr>
                <a:t> out of 8 TOMY</a:t>
              </a:r>
              <a:endParaRPr lang="el-GR" altLang="el-GR" sz="1200" b="1" dirty="0">
                <a:latin typeface="Arial" panose="020B0604020202020204" pitchFamily="34" charset="0"/>
                <a:cs typeface="Arial" panose="020B0604020202020204" pitchFamily="34" charset="0"/>
              </a:endParaRPr>
            </a:p>
          </p:txBody>
        </p:sp>
        <p:sp>
          <p:nvSpPr>
            <p:cNvPr id="19481" name="TextBox 31"/>
            <p:cNvSpPr txBox="1">
              <a:spLocks noChangeArrowheads="1"/>
            </p:cNvSpPr>
            <p:nvPr/>
          </p:nvSpPr>
          <p:spPr bwMode="auto">
            <a:xfrm>
              <a:off x="2830358" y="3886194"/>
              <a:ext cx="1728192" cy="6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l-GR" sz="1200" b="1" dirty="0">
                  <a:solidFill>
                    <a:srgbClr val="FFC000"/>
                  </a:solidFill>
                  <a:latin typeface="Arial" panose="020B0604020202020204" pitchFamily="34" charset="0"/>
                  <a:cs typeface="Arial" panose="020B0604020202020204" pitchFamily="34" charset="0"/>
                </a:rPr>
                <a:t>Peloponnesus</a:t>
              </a:r>
            </a:p>
            <a:p>
              <a:pPr algn="ctr" eaLnBrk="1" hangingPunct="1"/>
              <a:r>
                <a:rPr lang="el-GR" altLang="el-GR" sz="1200" b="1" dirty="0">
                  <a:solidFill>
                    <a:srgbClr val="FFC000"/>
                  </a:solidFill>
                  <a:latin typeface="Arial" panose="020B0604020202020204" pitchFamily="34" charset="0"/>
                  <a:cs typeface="Arial" panose="020B0604020202020204" pitchFamily="34" charset="0"/>
                </a:rPr>
                <a:t>10</a:t>
              </a:r>
              <a:r>
                <a:rPr lang="en-US" altLang="el-GR" sz="1200" b="1" dirty="0">
                  <a:solidFill>
                    <a:srgbClr val="FFC000"/>
                  </a:solidFill>
                  <a:latin typeface="Arial" panose="020B0604020202020204" pitchFamily="34" charset="0"/>
                  <a:cs typeface="Arial" panose="020B0604020202020204" pitchFamily="34" charset="0"/>
                </a:rPr>
                <a:t> out of 17 TOMY</a:t>
              </a:r>
              <a:endParaRPr lang="el-GR" altLang="el-GR" sz="1200" b="1" dirty="0">
                <a:solidFill>
                  <a:srgbClr val="FFC000"/>
                </a:solidFill>
                <a:latin typeface="Arial" panose="020B0604020202020204" pitchFamily="34" charset="0"/>
                <a:cs typeface="Arial" panose="020B0604020202020204" pitchFamily="34" charset="0"/>
              </a:endParaRPr>
            </a:p>
          </p:txBody>
        </p:sp>
        <p:sp>
          <p:nvSpPr>
            <p:cNvPr id="19482" name="TextBox 32"/>
            <p:cNvSpPr txBox="1">
              <a:spLocks noChangeArrowheads="1"/>
            </p:cNvSpPr>
            <p:nvPr/>
          </p:nvSpPr>
          <p:spPr bwMode="auto">
            <a:xfrm>
              <a:off x="4558550" y="6102079"/>
              <a:ext cx="1728192" cy="6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l-GR" sz="1200" b="1" dirty="0">
                  <a:latin typeface="Arial" panose="020B0604020202020204" pitchFamily="34" charset="0"/>
                  <a:cs typeface="Arial" panose="020B0604020202020204" pitchFamily="34" charset="0"/>
                </a:rPr>
                <a:t>Crete</a:t>
              </a:r>
            </a:p>
            <a:p>
              <a:pPr algn="ctr" eaLnBrk="1" hangingPunct="1"/>
              <a:r>
                <a:rPr lang="en-US" altLang="el-GR" sz="1200" b="1" dirty="0">
                  <a:latin typeface="Arial" panose="020B0604020202020204" pitchFamily="34" charset="0"/>
                  <a:cs typeface="Arial" panose="020B0604020202020204" pitchFamily="34" charset="0"/>
                </a:rPr>
                <a:t>12 out of 25 TOMY</a:t>
              </a:r>
              <a:endParaRPr lang="el-GR" altLang="el-GR" sz="1200" b="1" dirty="0">
                <a:latin typeface="Arial" panose="020B0604020202020204" pitchFamily="34" charset="0"/>
                <a:cs typeface="Arial" panose="020B0604020202020204" pitchFamily="34" charset="0"/>
              </a:endParaRPr>
            </a:p>
          </p:txBody>
        </p:sp>
        <p:sp>
          <p:nvSpPr>
            <p:cNvPr id="19483" name="TextBox 33"/>
            <p:cNvSpPr txBox="1">
              <a:spLocks noChangeArrowheads="1"/>
            </p:cNvSpPr>
            <p:nvPr/>
          </p:nvSpPr>
          <p:spPr bwMode="auto">
            <a:xfrm>
              <a:off x="2039268" y="3019108"/>
              <a:ext cx="1728192" cy="6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l-GR" sz="1200" b="1" dirty="0">
                  <a:solidFill>
                    <a:srgbClr val="FFC000"/>
                  </a:solidFill>
                  <a:latin typeface="Arial" panose="020B0604020202020204" pitchFamily="34" charset="0"/>
                  <a:cs typeface="Arial" panose="020B0604020202020204" pitchFamily="34" charset="0"/>
                </a:rPr>
                <a:t>Western Greece</a:t>
              </a:r>
            </a:p>
            <a:p>
              <a:pPr algn="ctr" eaLnBrk="1" hangingPunct="1"/>
              <a:r>
                <a:rPr lang="en-US" altLang="el-GR" sz="1200" b="1" dirty="0">
                  <a:solidFill>
                    <a:srgbClr val="FFC000"/>
                  </a:solidFill>
                  <a:latin typeface="Arial" panose="020B0604020202020204" pitchFamily="34" charset="0"/>
                  <a:cs typeface="Arial" panose="020B0604020202020204" pitchFamily="34" charset="0"/>
                </a:rPr>
                <a:t>14 out of 18 TOMY</a:t>
              </a:r>
              <a:endParaRPr lang="el-GR" altLang="el-GR" sz="1200" b="1" dirty="0">
                <a:solidFill>
                  <a:srgbClr val="FFC000"/>
                </a:solidFill>
                <a:latin typeface="Arial" panose="020B0604020202020204" pitchFamily="34" charset="0"/>
                <a:cs typeface="Arial" panose="020B0604020202020204" pitchFamily="34" charset="0"/>
              </a:endParaRPr>
            </a:p>
          </p:txBody>
        </p:sp>
        <p:sp>
          <p:nvSpPr>
            <p:cNvPr id="19480" name="TextBox 30"/>
            <p:cNvSpPr txBox="1">
              <a:spLocks noChangeArrowheads="1"/>
            </p:cNvSpPr>
            <p:nvPr/>
          </p:nvSpPr>
          <p:spPr bwMode="auto">
            <a:xfrm>
              <a:off x="4298416" y="3170310"/>
              <a:ext cx="1728192" cy="6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l-GR" sz="1200" b="1" dirty="0">
                  <a:solidFill>
                    <a:srgbClr val="FF0000"/>
                  </a:solidFill>
                  <a:latin typeface="Arial" panose="020B0604020202020204" pitchFamily="34" charset="0"/>
                  <a:cs typeface="Arial" panose="020B0604020202020204" pitchFamily="34" charset="0"/>
                </a:rPr>
                <a:t>Attica</a:t>
              </a:r>
            </a:p>
            <a:p>
              <a:pPr eaLnBrk="1" hangingPunct="1"/>
              <a:r>
                <a:rPr lang="el-GR" altLang="el-GR" sz="1200" b="1" dirty="0">
                  <a:solidFill>
                    <a:srgbClr val="FF0000"/>
                  </a:solidFill>
                  <a:latin typeface="Arial" panose="020B0604020202020204" pitchFamily="34" charset="0"/>
                  <a:cs typeface="Arial" panose="020B0604020202020204" pitchFamily="34" charset="0"/>
                </a:rPr>
                <a:t>31</a:t>
              </a:r>
              <a:r>
                <a:rPr lang="en-US" altLang="el-GR" sz="1200" b="1" dirty="0">
                  <a:solidFill>
                    <a:srgbClr val="FF0000"/>
                  </a:solidFill>
                  <a:latin typeface="Arial" panose="020B0604020202020204" pitchFamily="34" charset="0"/>
                  <a:cs typeface="Arial" panose="020B0604020202020204" pitchFamily="34" charset="0"/>
                </a:rPr>
                <a:t> out of 36 TOMY</a:t>
              </a:r>
              <a:endParaRPr lang="el-GR" altLang="el-GR" sz="1200" b="1" dirty="0">
                <a:solidFill>
                  <a:srgbClr val="FF0000"/>
                </a:solidFill>
                <a:latin typeface="Arial" panose="020B0604020202020204" pitchFamily="34" charset="0"/>
                <a:cs typeface="Arial" panose="020B0604020202020204" pitchFamily="34" charset="0"/>
              </a:endParaRPr>
            </a:p>
          </p:txBody>
        </p:sp>
      </p:grpSp>
      <p:sp>
        <p:nvSpPr>
          <p:cNvPr id="16" name="Ορθογώνιο 1"/>
          <p:cNvSpPr>
            <a:spLocks noChangeArrowheads="1"/>
          </p:cNvSpPr>
          <p:nvPr/>
        </p:nvSpPr>
        <p:spPr bwMode="auto">
          <a:xfrm>
            <a:off x="638404" y="332657"/>
            <a:ext cx="6635750" cy="461665"/>
          </a:xfrm>
          <a:prstGeom prst="rect">
            <a:avLst/>
          </a:prstGeom>
          <a:noFill/>
          <a:ln>
            <a:noFill/>
          </a:ln>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altLang="el-GR" sz="2400" b="1" i="1" dirty="0">
                <a:solidFill>
                  <a:schemeClr val="tx2"/>
                </a:solidFill>
                <a:latin typeface="+mj-lt"/>
                <a:ea typeface="+mj-ea"/>
                <a:cs typeface="+mj-cs"/>
              </a:rPr>
              <a:t>1</a:t>
            </a:r>
            <a:r>
              <a:rPr lang="el-GR" altLang="el-GR" sz="2400" b="1" i="1" dirty="0">
                <a:solidFill>
                  <a:schemeClr val="tx2"/>
                </a:solidFill>
                <a:latin typeface="+mj-lt"/>
                <a:ea typeface="+mj-ea"/>
                <a:cs typeface="+mj-cs"/>
              </a:rPr>
              <a:t>37</a:t>
            </a:r>
            <a:r>
              <a:rPr lang="en-US" altLang="el-GR" sz="2400" b="1" i="1" dirty="0">
                <a:solidFill>
                  <a:schemeClr val="tx2"/>
                </a:solidFill>
                <a:latin typeface="+mj-lt"/>
                <a:ea typeface="+mj-ea"/>
                <a:cs typeface="+mj-cs"/>
              </a:rPr>
              <a:t> Local Health Teams </a:t>
            </a:r>
            <a:r>
              <a:rPr lang="en-GB" altLang="el-GR" sz="2400" b="1" i="1" dirty="0">
                <a:solidFill>
                  <a:schemeClr val="tx2"/>
                </a:solidFill>
                <a:latin typeface="+mj-lt"/>
                <a:ea typeface="+mj-ea"/>
                <a:cs typeface="+mj-cs"/>
              </a:rPr>
              <a:t>(TOMYs)</a:t>
            </a:r>
            <a:endParaRPr lang="el-GR" altLang="el-GR" sz="2400" b="1" i="1" dirty="0">
              <a:solidFill>
                <a:schemeClr val="tx2"/>
              </a:solidFill>
              <a:latin typeface="+mj-lt"/>
              <a:ea typeface="+mj-ea"/>
              <a:cs typeface="+mj-cs"/>
            </a:endParaRPr>
          </a:p>
        </p:txBody>
      </p:sp>
      <p:sp>
        <p:nvSpPr>
          <p:cNvPr id="20" name="TextBox 32"/>
          <p:cNvSpPr txBox="1">
            <a:spLocks noChangeArrowheads="1"/>
          </p:cNvSpPr>
          <p:nvPr/>
        </p:nvSpPr>
        <p:spPr bwMode="auto">
          <a:xfrm>
            <a:off x="7062650" y="5484469"/>
            <a:ext cx="16661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l-GR" sz="1200" b="1" dirty="0" err="1">
                <a:latin typeface="Arial" panose="020B0604020202020204" pitchFamily="34" charset="0"/>
                <a:cs typeface="Arial" panose="020B0604020202020204" pitchFamily="34" charset="0"/>
              </a:rPr>
              <a:t>Castellorizo</a:t>
            </a:r>
            <a:endParaRPr lang="el-GR" altLang="el-GR" sz="1200" b="1" dirty="0">
              <a:latin typeface="Arial" panose="020B0604020202020204" pitchFamily="34" charset="0"/>
              <a:cs typeface="Arial" panose="020B0604020202020204" pitchFamily="34" charset="0"/>
            </a:endParaRPr>
          </a:p>
        </p:txBody>
      </p:sp>
      <p:sp>
        <p:nvSpPr>
          <p:cNvPr id="21" name="TextBox 32"/>
          <p:cNvSpPr txBox="1">
            <a:spLocks noChangeArrowheads="1"/>
          </p:cNvSpPr>
          <p:nvPr/>
        </p:nvSpPr>
        <p:spPr bwMode="auto">
          <a:xfrm>
            <a:off x="6468035" y="4984403"/>
            <a:ext cx="16661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l-GR" sz="1200" b="1" dirty="0">
                <a:latin typeface="Arial" panose="020B0604020202020204" pitchFamily="34" charset="0"/>
                <a:cs typeface="Arial" panose="020B0604020202020204" pitchFamily="34" charset="0"/>
              </a:rPr>
              <a:t>Rhodes</a:t>
            </a:r>
            <a:endParaRPr lang="el-GR" altLang="el-GR" sz="1200" b="1" dirty="0">
              <a:latin typeface="Arial" panose="020B0604020202020204" pitchFamily="34" charset="0"/>
              <a:cs typeface="Arial" panose="020B0604020202020204" pitchFamily="34" charset="0"/>
            </a:endParaRPr>
          </a:p>
        </p:txBody>
      </p:sp>
      <p:sp>
        <p:nvSpPr>
          <p:cNvPr id="22" name="TextBox 32"/>
          <p:cNvSpPr txBox="1">
            <a:spLocks noChangeArrowheads="1"/>
          </p:cNvSpPr>
          <p:nvPr/>
        </p:nvSpPr>
        <p:spPr bwMode="auto">
          <a:xfrm>
            <a:off x="5419576" y="6055973"/>
            <a:ext cx="16661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l-GR" sz="1200" b="1" dirty="0" err="1">
                <a:latin typeface="Arial" panose="020B0604020202020204" pitchFamily="34" charset="0"/>
                <a:cs typeface="Arial" panose="020B0604020202020204" pitchFamily="34" charset="0"/>
              </a:rPr>
              <a:t>Kasos</a:t>
            </a:r>
            <a:endParaRPr lang="el-GR" altLang="el-GR" sz="1200" b="1" dirty="0">
              <a:latin typeface="Arial" panose="020B0604020202020204" pitchFamily="34" charset="0"/>
              <a:cs typeface="Arial" panose="020B0604020202020204" pitchFamily="34" charset="0"/>
            </a:endParaRPr>
          </a:p>
        </p:txBody>
      </p:sp>
      <p:pic>
        <p:nvPicPr>
          <p:cNvPr id="5" name="Εικόνα 4">
            <a:extLst>
              <a:ext uri="{FF2B5EF4-FFF2-40B4-BE49-F238E27FC236}">
                <a16:creationId xmlns:a16="http://schemas.microsoft.com/office/drawing/2014/main" id="{D6CA8EB2-448E-196B-EAED-DDB29E0E7FB0}"/>
              </a:ext>
            </a:extLst>
          </p:cNvPr>
          <p:cNvPicPr>
            <a:picLocks noChangeAspect="1"/>
          </p:cNvPicPr>
          <p:nvPr/>
        </p:nvPicPr>
        <p:blipFill>
          <a:blip r:embed="rId4"/>
          <a:stretch>
            <a:fillRect/>
          </a:stretch>
        </p:blipFill>
        <p:spPr>
          <a:xfrm>
            <a:off x="1" y="6275930"/>
            <a:ext cx="2523743" cy="582069"/>
          </a:xfrm>
          <a:prstGeom prst="rect">
            <a:avLst/>
          </a:prstGeom>
        </p:spPr>
      </p:pic>
      <p:graphicFrame>
        <p:nvGraphicFramePr>
          <p:cNvPr id="6" name="Πίνακας 5">
            <a:extLst>
              <a:ext uri="{FF2B5EF4-FFF2-40B4-BE49-F238E27FC236}">
                <a16:creationId xmlns:a16="http://schemas.microsoft.com/office/drawing/2014/main" id="{7D6B9256-F423-76A9-90DE-917B3FC38D12}"/>
              </a:ext>
            </a:extLst>
          </p:cNvPr>
          <p:cNvGraphicFramePr>
            <a:graphicFrameLocks noGrp="1"/>
          </p:cNvGraphicFramePr>
          <p:nvPr/>
        </p:nvGraphicFramePr>
        <p:xfrm>
          <a:off x="8092674" y="696023"/>
          <a:ext cx="3378202" cy="3840480"/>
        </p:xfrm>
        <a:graphic>
          <a:graphicData uri="http://schemas.openxmlformats.org/drawingml/2006/table">
            <a:tbl>
              <a:tblPr>
                <a:tableStyleId>{5C22544A-7EE6-4342-B048-85BDC9FD1C3A}</a:tableStyleId>
              </a:tblPr>
              <a:tblGrid>
                <a:gridCol w="1370313">
                  <a:extLst>
                    <a:ext uri="{9D8B030D-6E8A-4147-A177-3AD203B41FA5}">
                      <a16:colId xmlns:a16="http://schemas.microsoft.com/office/drawing/2014/main" val="1282328220"/>
                    </a:ext>
                  </a:extLst>
                </a:gridCol>
                <a:gridCol w="1218056">
                  <a:extLst>
                    <a:ext uri="{9D8B030D-6E8A-4147-A177-3AD203B41FA5}">
                      <a16:colId xmlns:a16="http://schemas.microsoft.com/office/drawing/2014/main" val="365083397"/>
                    </a:ext>
                  </a:extLst>
                </a:gridCol>
                <a:gridCol w="789833">
                  <a:extLst>
                    <a:ext uri="{9D8B030D-6E8A-4147-A177-3AD203B41FA5}">
                      <a16:colId xmlns:a16="http://schemas.microsoft.com/office/drawing/2014/main" val="23137193"/>
                    </a:ext>
                  </a:extLst>
                </a:gridCol>
              </a:tblGrid>
              <a:tr h="190500">
                <a:tc rowSpan="2">
                  <a:txBody>
                    <a:bodyPr/>
                    <a:lstStyle/>
                    <a:p>
                      <a:pPr algn="ctr" fontAlgn="ctr">
                        <a:buNone/>
                      </a:pPr>
                      <a:r>
                        <a:rPr lang="el-GR" sz="1100" u="none" strike="noStrike">
                          <a:effectLst/>
                        </a:rPr>
                        <a:t>ΠΕΡΙΦΕΡΕΙΑ</a:t>
                      </a:r>
                      <a:endParaRPr lang="el-GR" sz="1100" b="1" i="0" u="none" strike="noStrike">
                        <a:solidFill>
                          <a:srgbClr val="000000"/>
                        </a:solidFill>
                        <a:effectLst/>
                        <a:latin typeface="Calibri" panose="020F0502020204030204" pitchFamily="34" charset="0"/>
                      </a:endParaRPr>
                    </a:p>
                  </a:txBody>
                  <a:tcPr marL="9525" marR="9525" marT="9525" marB="0" anchor="ctr"/>
                </a:tc>
                <a:tc rowSpan="2">
                  <a:txBody>
                    <a:bodyPr/>
                    <a:lstStyle/>
                    <a:p>
                      <a:pPr algn="ctr" fontAlgn="ctr">
                        <a:buNone/>
                      </a:pPr>
                      <a:r>
                        <a:rPr lang="el-GR" sz="1100" u="none" strike="noStrike">
                          <a:effectLst/>
                        </a:rPr>
                        <a:t>ΥΠΕ</a:t>
                      </a:r>
                      <a:endParaRPr lang="el-GR" sz="1100" b="1"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b">
                        <a:buNone/>
                      </a:pPr>
                      <a:r>
                        <a:rPr lang="el-GR" sz="1100" u="none" strike="noStrike">
                          <a:effectLst/>
                        </a:rPr>
                        <a:t>ΠΛΗΘΟΣ ΤΟΜΥ</a:t>
                      </a:r>
                      <a:endParaRPr lang="el-GR" sz="11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427197450"/>
                  </a:ext>
                </a:extLst>
              </a:tr>
              <a:tr h="190500">
                <a:tc vMerge="1">
                  <a:txBody>
                    <a:bodyPr/>
                    <a:lstStyle/>
                    <a:p>
                      <a:endParaRPr lang="el-GR"/>
                    </a:p>
                  </a:txBody>
                  <a:tcPr/>
                </a:tc>
                <a:tc vMerge="1">
                  <a:txBody>
                    <a:bodyPr/>
                    <a:lstStyle/>
                    <a:p>
                      <a:endParaRPr lang="el-GR"/>
                    </a:p>
                  </a:txBody>
                  <a:tcPr/>
                </a:tc>
                <a:tc>
                  <a:txBody>
                    <a:bodyPr/>
                    <a:lstStyle/>
                    <a:p>
                      <a:pPr algn="ctr" fontAlgn="b">
                        <a:buNone/>
                      </a:pPr>
                      <a:r>
                        <a:rPr lang="el-GR" sz="1100" u="none" strike="noStrike">
                          <a:effectLst/>
                        </a:rPr>
                        <a:t>2026</a:t>
                      </a:r>
                      <a:endParaRPr lang="el-GR" sz="1100" b="1"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7599128"/>
                  </a:ext>
                </a:extLst>
              </a:tr>
              <a:tr h="447675">
                <a:tc>
                  <a:txBody>
                    <a:bodyPr/>
                    <a:lstStyle/>
                    <a:p>
                      <a:pPr algn="ctr" fontAlgn="ctr">
                        <a:buNone/>
                      </a:pPr>
                      <a:r>
                        <a:rPr lang="el-GR" sz="1000" u="none" strike="noStrike">
                          <a:effectLst/>
                        </a:rPr>
                        <a:t>ΑΝΑΤΟΛΙΚΗ ΜΑΚΕΔΟΝΙΑ &amp; ΘΡΑΚΗ</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4η ΥΠΕ </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7</a:t>
                      </a:r>
                      <a:endParaRPr lang="el-GR" sz="1000" b="0" i="0" u="none" strike="noStrike">
                        <a:solidFill>
                          <a:srgbClr val="000000"/>
                        </a:solidFill>
                        <a:effectLst/>
                        <a:latin typeface="Tahoma" panose="020B0604030504040204" pitchFamily="34" charset="0"/>
                      </a:endParaRPr>
                    </a:p>
                  </a:txBody>
                  <a:tcPr marL="9525" marR="9525" marT="9525" marB="0" anchor="ctr"/>
                </a:tc>
                <a:extLst>
                  <a:ext uri="{0D108BD9-81ED-4DB2-BD59-A6C34878D82A}">
                    <a16:rowId xmlns:a16="http://schemas.microsoft.com/office/drawing/2014/main" val="40952938"/>
                  </a:ext>
                </a:extLst>
              </a:tr>
              <a:tr h="190500">
                <a:tc rowSpan="2">
                  <a:txBody>
                    <a:bodyPr/>
                    <a:lstStyle/>
                    <a:p>
                      <a:pPr algn="ctr" fontAlgn="ctr">
                        <a:buNone/>
                      </a:pPr>
                      <a:r>
                        <a:rPr lang="el-GR" sz="1000" u="none" strike="noStrike">
                          <a:effectLst/>
                        </a:rPr>
                        <a:t>ΚΕΝΤΡΙΚΗ ΜΑΚΕΔΟΝΙΑ</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3η ΥΠΕ </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20</a:t>
                      </a:r>
                      <a:endParaRPr lang="el-GR" sz="1000" b="0" i="0" u="none" strike="noStrike">
                        <a:solidFill>
                          <a:srgbClr val="000000"/>
                        </a:solidFill>
                        <a:effectLst/>
                        <a:latin typeface="Tahoma" panose="020B0604030504040204" pitchFamily="34" charset="0"/>
                      </a:endParaRPr>
                    </a:p>
                  </a:txBody>
                  <a:tcPr marL="9525" marR="9525" marT="9525" marB="0" anchor="ctr"/>
                </a:tc>
                <a:extLst>
                  <a:ext uri="{0D108BD9-81ED-4DB2-BD59-A6C34878D82A}">
                    <a16:rowId xmlns:a16="http://schemas.microsoft.com/office/drawing/2014/main" val="3887998895"/>
                  </a:ext>
                </a:extLst>
              </a:tr>
              <a:tr h="190500">
                <a:tc vMerge="1">
                  <a:txBody>
                    <a:bodyPr/>
                    <a:lstStyle/>
                    <a:p>
                      <a:endParaRPr lang="el-GR"/>
                    </a:p>
                  </a:txBody>
                  <a:tcPr/>
                </a:tc>
                <a:tc>
                  <a:txBody>
                    <a:bodyPr/>
                    <a:lstStyle/>
                    <a:p>
                      <a:pPr algn="ctr" fontAlgn="ctr">
                        <a:buNone/>
                      </a:pPr>
                      <a:r>
                        <a:rPr lang="el-GR" sz="1000" u="none" strike="noStrike">
                          <a:effectLst/>
                        </a:rPr>
                        <a:t>4η ΥΠΕ </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7</a:t>
                      </a:r>
                      <a:endParaRPr lang="el-GR" sz="1000" b="0" i="0" u="none" strike="noStrike">
                        <a:solidFill>
                          <a:srgbClr val="000000"/>
                        </a:solidFill>
                        <a:effectLst/>
                        <a:latin typeface="Tahoma" panose="020B0604030504040204" pitchFamily="34" charset="0"/>
                      </a:endParaRPr>
                    </a:p>
                  </a:txBody>
                  <a:tcPr marL="9525" marR="9525" marT="9525" marB="0" anchor="ctr"/>
                </a:tc>
                <a:extLst>
                  <a:ext uri="{0D108BD9-81ED-4DB2-BD59-A6C34878D82A}">
                    <a16:rowId xmlns:a16="http://schemas.microsoft.com/office/drawing/2014/main" val="3040210408"/>
                  </a:ext>
                </a:extLst>
              </a:tr>
              <a:tr h="190500">
                <a:tc>
                  <a:txBody>
                    <a:bodyPr/>
                    <a:lstStyle/>
                    <a:p>
                      <a:pPr algn="ctr" fontAlgn="ctr">
                        <a:buNone/>
                      </a:pPr>
                      <a:r>
                        <a:rPr lang="el-GR" sz="1000" u="none" strike="noStrike">
                          <a:effectLst/>
                        </a:rPr>
                        <a:t>ΗΠΕΙΡΟΣ</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6η ΥΠΕ</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10</a:t>
                      </a:r>
                      <a:endParaRPr lang="el-GR" sz="1000" b="0" i="0" u="none" strike="noStrike">
                        <a:solidFill>
                          <a:srgbClr val="000000"/>
                        </a:solidFill>
                        <a:effectLst/>
                        <a:latin typeface="Tahoma" panose="020B0604030504040204" pitchFamily="34" charset="0"/>
                      </a:endParaRPr>
                    </a:p>
                  </a:txBody>
                  <a:tcPr marL="9525" marR="9525" marT="9525" marB="0" anchor="ctr"/>
                </a:tc>
                <a:extLst>
                  <a:ext uri="{0D108BD9-81ED-4DB2-BD59-A6C34878D82A}">
                    <a16:rowId xmlns:a16="http://schemas.microsoft.com/office/drawing/2014/main" val="3843604854"/>
                  </a:ext>
                </a:extLst>
              </a:tr>
              <a:tr h="190500">
                <a:tc>
                  <a:txBody>
                    <a:bodyPr/>
                    <a:lstStyle/>
                    <a:p>
                      <a:pPr algn="ctr" fontAlgn="ctr">
                        <a:buNone/>
                      </a:pPr>
                      <a:r>
                        <a:rPr lang="el-GR" sz="1000" u="none" strike="noStrike">
                          <a:effectLst/>
                        </a:rPr>
                        <a:t>ΘΕΣΣΑΛΙΑ</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5η ΥΠΕ</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11</a:t>
                      </a:r>
                      <a:endParaRPr lang="el-GR" sz="1000" b="0" i="0" u="none" strike="noStrike">
                        <a:solidFill>
                          <a:srgbClr val="000000"/>
                        </a:solidFill>
                        <a:effectLst/>
                        <a:latin typeface="Tahoma" panose="020B0604030504040204" pitchFamily="34" charset="0"/>
                      </a:endParaRPr>
                    </a:p>
                  </a:txBody>
                  <a:tcPr marL="9525" marR="9525" marT="9525" marB="0" anchor="ctr"/>
                </a:tc>
                <a:extLst>
                  <a:ext uri="{0D108BD9-81ED-4DB2-BD59-A6C34878D82A}">
                    <a16:rowId xmlns:a16="http://schemas.microsoft.com/office/drawing/2014/main" val="1504951785"/>
                  </a:ext>
                </a:extLst>
              </a:tr>
              <a:tr h="190500">
                <a:tc>
                  <a:txBody>
                    <a:bodyPr/>
                    <a:lstStyle/>
                    <a:p>
                      <a:pPr algn="ctr" fontAlgn="ctr">
                        <a:buNone/>
                      </a:pPr>
                      <a:r>
                        <a:rPr lang="el-GR" sz="1000" u="none" strike="noStrike">
                          <a:effectLst/>
                        </a:rPr>
                        <a:t>ΔΥΤΙΚΗ ΕΛΛΑΔΑ</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6η ΥΠΕ</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14</a:t>
                      </a:r>
                      <a:endParaRPr lang="el-GR" sz="1000" b="0" i="0" u="none" strike="noStrike">
                        <a:solidFill>
                          <a:srgbClr val="000000"/>
                        </a:solidFill>
                        <a:effectLst/>
                        <a:latin typeface="Tahoma" panose="020B0604030504040204" pitchFamily="34" charset="0"/>
                      </a:endParaRPr>
                    </a:p>
                  </a:txBody>
                  <a:tcPr marL="9525" marR="9525" marT="9525" marB="0" anchor="ctr"/>
                </a:tc>
                <a:extLst>
                  <a:ext uri="{0D108BD9-81ED-4DB2-BD59-A6C34878D82A}">
                    <a16:rowId xmlns:a16="http://schemas.microsoft.com/office/drawing/2014/main" val="3782431207"/>
                  </a:ext>
                </a:extLst>
              </a:tr>
              <a:tr h="190500">
                <a:tc>
                  <a:txBody>
                    <a:bodyPr/>
                    <a:lstStyle/>
                    <a:p>
                      <a:pPr algn="ctr" fontAlgn="ctr">
                        <a:buNone/>
                      </a:pPr>
                      <a:r>
                        <a:rPr lang="el-GR" sz="1000" u="none" strike="noStrike">
                          <a:effectLst/>
                        </a:rPr>
                        <a:t>ΔΥΤΙΚΗ ΜΑΚΕΔΟΝΙΑ</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3η ΥΠΕ </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3</a:t>
                      </a:r>
                      <a:endParaRPr lang="el-GR" sz="1000" b="0" i="0" u="none" strike="noStrike">
                        <a:solidFill>
                          <a:srgbClr val="000000"/>
                        </a:solidFill>
                        <a:effectLst/>
                        <a:latin typeface="Tahoma" panose="020B0604030504040204" pitchFamily="34" charset="0"/>
                      </a:endParaRPr>
                    </a:p>
                  </a:txBody>
                  <a:tcPr marL="9525" marR="9525" marT="9525" marB="0" anchor="ctr"/>
                </a:tc>
                <a:extLst>
                  <a:ext uri="{0D108BD9-81ED-4DB2-BD59-A6C34878D82A}">
                    <a16:rowId xmlns:a16="http://schemas.microsoft.com/office/drawing/2014/main" val="4265094720"/>
                  </a:ext>
                </a:extLst>
              </a:tr>
              <a:tr h="190500">
                <a:tc>
                  <a:txBody>
                    <a:bodyPr/>
                    <a:lstStyle/>
                    <a:p>
                      <a:pPr algn="ctr" fontAlgn="ctr">
                        <a:buNone/>
                      </a:pPr>
                      <a:r>
                        <a:rPr lang="el-GR" sz="1000" u="none" strike="noStrike">
                          <a:effectLst/>
                        </a:rPr>
                        <a:t>ΙΟΝΙΑ ΝΗΣΙΑ</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6η ΥΠΕ</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2</a:t>
                      </a:r>
                      <a:endParaRPr lang="el-GR" sz="1000" b="0" i="0" u="none" strike="noStrike">
                        <a:solidFill>
                          <a:srgbClr val="000000"/>
                        </a:solidFill>
                        <a:effectLst/>
                        <a:latin typeface="Tahoma" panose="020B0604030504040204" pitchFamily="34" charset="0"/>
                      </a:endParaRPr>
                    </a:p>
                  </a:txBody>
                  <a:tcPr marL="9525" marR="9525" marT="9525" marB="0" anchor="ctr"/>
                </a:tc>
                <a:extLst>
                  <a:ext uri="{0D108BD9-81ED-4DB2-BD59-A6C34878D82A}">
                    <a16:rowId xmlns:a16="http://schemas.microsoft.com/office/drawing/2014/main" val="3426141269"/>
                  </a:ext>
                </a:extLst>
              </a:tr>
              <a:tr h="190500">
                <a:tc>
                  <a:txBody>
                    <a:bodyPr/>
                    <a:lstStyle/>
                    <a:p>
                      <a:pPr algn="ctr" fontAlgn="ctr">
                        <a:buNone/>
                      </a:pPr>
                      <a:r>
                        <a:rPr lang="el-GR" sz="1000" u="none" strike="noStrike">
                          <a:effectLst/>
                        </a:rPr>
                        <a:t>ΠΕΛΟΠΟΝΗΣΣΟΣ</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6η ΥΠΕ</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10</a:t>
                      </a:r>
                      <a:endParaRPr lang="el-GR" sz="1000" b="0" i="0" u="none" strike="noStrike">
                        <a:solidFill>
                          <a:srgbClr val="000000"/>
                        </a:solidFill>
                        <a:effectLst/>
                        <a:latin typeface="Tahoma" panose="020B0604030504040204" pitchFamily="34" charset="0"/>
                      </a:endParaRPr>
                    </a:p>
                  </a:txBody>
                  <a:tcPr marL="9525" marR="9525" marT="9525" marB="0" anchor="ctr"/>
                </a:tc>
                <a:extLst>
                  <a:ext uri="{0D108BD9-81ED-4DB2-BD59-A6C34878D82A}">
                    <a16:rowId xmlns:a16="http://schemas.microsoft.com/office/drawing/2014/main" val="240129772"/>
                  </a:ext>
                </a:extLst>
              </a:tr>
              <a:tr h="190500">
                <a:tc>
                  <a:txBody>
                    <a:bodyPr/>
                    <a:lstStyle/>
                    <a:p>
                      <a:pPr algn="ctr" fontAlgn="ctr">
                        <a:buNone/>
                      </a:pPr>
                      <a:r>
                        <a:rPr lang="el-GR" sz="1000" u="none" strike="noStrike">
                          <a:effectLst/>
                        </a:rPr>
                        <a:t>ΒΟΡΕΙΟ ΑΙΓΑΙΟ</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2η ΥΠΕ</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2</a:t>
                      </a:r>
                      <a:endParaRPr lang="el-GR" sz="1000" b="0" i="0" u="none" strike="noStrike">
                        <a:solidFill>
                          <a:srgbClr val="000000"/>
                        </a:solidFill>
                        <a:effectLst/>
                        <a:latin typeface="Tahoma" panose="020B0604030504040204" pitchFamily="34" charset="0"/>
                      </a:endParaRPr>
                    </a:p>
                  </a:txBody>
                  <a:tcPr marL="9525" marR="9525" marT="9525" marB="0" anchor="ctr"/>
                </a:tc>
                <a:extLst>
                  <a:ext uri="{0D108BD9-81ED-4DB2-BD59-A6C34878D82A}">
                    <a16:rowId xmlns:a16="http://schemas.microsoft.com/office/drawing/2014/main" val="3758608797"/>
                  </a:ext>
                </a:extLst>
              </a:tr>
              <a:tr h="190500">
                <a:tc>
                  <a:txBody>
                    <a:bodyPr/>
                    <a:lstStyle/>
                    <a:p>
                      <a:pPr algn="ctr" fontAlgn="ctr">
                        <a:buNone/>
                      </a:pPr>
                      <a:r>
                        <a:rPr lang="el-GR" sz="1000" u="none" strike="noStrike">
                          <a:effectLst/>
                        </a:rPr>
                        <a:t>ΚΡΗΤΗ</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7η ΥΠΕ </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12</a:t>
                      </a:r>
                      <a:endParaRPr lang="el-GR" sz="1000" b="0" i="0" u="none" strike="noStrike">
                        <a:solidFill>
                          <a:srgbClr val="000000"/>
                        </a:solidFill>
                        <a:effectLst/>
                        <a:latin typeface="Tahoma" panose="020B0604030504040204" pitchFamily="34" charset="0"/>
                      </a:endParaRPr>
                    </a:p>
                  </a:txBody>
                  <a:tcPr marL="9525" marR="9525" marT="9525" marB="0" anchor="ctr"/>
                </a:tc>
                <a:extLst>
                  <a:ext uri="{0D108BD9-81ED-4DB2-BD59-A6C34878D82A}">
                    <a16:rowId xmlns:a16="http://schemas.microsoft.com/office/drawing/2014/main" val="499902943"/>
                  </a:ext>
                </a:extLst>
              </a:tr>
              <a:tr h="190500">
                <a:tc rowSpan="2">
                  <a:txBody>
                    <a:bodyPr/>
                    <a:lstStyle/>
                    <a:p>
                      <a:pPr algn="ctr" fontAlgn="ctr">
                        <a:buNone/>
                      </a:pPr>
                      <a:r>
                        <a:rPr lang="el-GR" sz="1000" u="none" strike="noStrike">
                          <a:effectLst/>
                        </a:rPr>
                        <a:t>ΑΤΤΙΚΗ</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1η ΥΠΕ</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12</a:t>
                      </a:r>
                      <a:endParaRPr lang="el-GR" sz="1000" b="0" i="0" u="none" strike="noStrike">
                        <a:solidFill>
                          <a:srgbClr val="000000"/>
                        </a:solidFill>
                        <a:effectLst/>
                        <a:latin typeface="Tahoma" panose="020B0604030504040204" pitchFamily="34" charset="0"/>
                      </a:endParaRPr>
                    </a:p>
                  </a:txBody>
                  <a:tcPr marL="9525" marR="9525" marT="9525" marB="0" anchor="ctr"/>
                </a:tc>
                <a:extLst>
                  <a:ext uri="{0D108BD9-81ED-4DB2-BD59-A6C34878D82A}">
                    <a16:rowId xmlns:a16="http://schemas.microsoft.com/office/drawing/2014/main" val="2525001136"/>
                  </a:ext>
                </a:extLst>
              </a:tr>
              <a:tr h="190500">
                <a:tc vMerge="1">
                  <a:txBody>
                    <a:bodyPr/>
                    <a:lstStyle/>
                    <a:p>
                      <a:endParaRPr lang="el-GR"/>
                    </a:p>
                  </a:txBody>
                  <a:tcPr/>
                </a:tc>
                <a:tc>
                  <a:txBody>
                    <a:bodyPr/>
                    <a:lstStyle/>
                    <a:p>
                      <a:pPr algn="ctr" fontAlgn="ctr">
                        <a:buNone/>
                      </a:pPr>
                      <a:r>
                        <a:rPr lang="el-GR" sz="1000" u="none" strike="noStrike">
                          <a:effectLst/>
                        </a:rPr>
                        <a:t>2η ΥΠΕ</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19</a:t>
                      </a:r>
                      <a:endParaRPr lang="el-GR" sz="1000" b="0" i="0" u="none" strike="noStrike">
                        <a:solidFill>
                          <a:srgbClr val="000000"/>
                        </a:solidFill>
                        <a:effectLst/>
                        <a:latin typeface="Tahoma" panose="020B0604030504040204" pitchFamily="34" charset="0"/>
                      </a:endParaRPr>
                    </a:p>
                  </a:txBody>
                  <a:tcPr marL="9525" marR="9525" marT="9525" marB="0" anchor="ctr"/>
                </a:tc>
                <a:extLst>
                  <a:ext uri="{0D108BD9-81ED-4DB2-BD59-A6C34878D82A}">
                    <a16:rowId xmlns:a16="http://schemas.microsoft.com/office/drawing/2014/main" val="2643611710"/>
                  </a:ext>
                </a:extLst>
              </a:tr>
              <a:tr h="190500">
                <a:tc>
                  <a:txBody>
                    <a:bodyPr/>
                    <a:lstStyle/>
                    <a:p>
                      <a:pPr algn="ctr" fontAlgn="ctr">
                        <a:buNone/>
                      </a:pPr>
                      <a:r>
                        <a:rPr lang="el-GR" sz="1000" u="none" strike="noStrike">
                          <a:effectLst/>
                        </a:rPr>
                        <a:t>ΣΤΕΡΕΑ ΕΛΛΑΔΑ</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5η ΥΠΕ</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6</a:t>
                      </a:r>
                      <a:endParaRPr lang="el-GR" sz="1000" b="0" i="0" u="none" strike="noStrike">
                        <a:solidFill>
                          <a:srgbClr val="000000"/>
                        </a:solidFill>
                        <a:effectLst/>
                        <a:latin typeface="Tahoma" panose="020B0604030504040204" pitchFamily="34" charset="0"/>
                      </a:endParaRPr>
                    </a:p>
                  </a:txBody>
                  <a:tcPr marL="9525" marR="9525" marT="9525" marB="0" anchor="ctr"/>
                </a:tc>
                <a:extLst>
                  <a:ext uri="{0D108BD9-81ED-4DB2-BD59-A6C34878D82A}">
                    <a16:rowId xmlns:a16="http://schemas.microsoft.com/office/drawing/2014/main" val="3931098435"/>
                  </a:ext>
                </a:extLst>
              </a:tr>
              <a:tr h="190500">
                <a:tc>
                  <a:txBody>
                    <a:bodyPr/>
                    <a:lstStyle/>
                    <a:p>
                      <a:pPr algn="ctr" fontAlgn="ctr">
                        <a:buNone/>
                      </a:pPr>
                      <a:r>
                        <a:rPr lang="el-GR" sz="1000" u="none" strike="noStrike">
                          <a:effectLst/>
                        </a:rPr>
                        <a:t>ΝΟΤΙΟ ΑΙΓΑΙΟ</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2η ΥΠΕ</a:t>
                      </a:r>
                      <a:endParaRPr lang="el-GR" sz="1000" b="0" i="0" u="none" strike="noStrike">
                        <a:solidFill>
                          <a:srgbClr val="000000"/>
                        </a:solidFill>
                        <a:effectLst/>
                        <a:latin typeface="Tahoma" panose="020B0604030504040204" pitchFamily="34" charset="0"/>
                      </a:endParaRPr>
                    </a:p>
                  </a:txBody>
                  <a:tcPr marL="9525" marR="9525" marT="9525" marB="0" anchor="ctr"/>
                </a:tc>
                <a:tc>
                  <a:txBody>
                    <a:bodyPr/>
                    <a:lstStyle/>
                    <a:p>
                      <a:pPr algn="ctr" fontAlgn="ctr">
                        <a:buNone/>
                      </a:pPr>
                      <a:r>
                        <a:rPr lang="el-GR" sz="1000" u="none" strike="noStrike">
                          <a:effectLst/>
                        </a:rPr>
                        <a:t>2</a:t>
                      </a:r>
                      <a:endParaRPr lang="el-GR" sz="1000" b="0" i="0" u="none" strike="noStrike">
                        <a:solidFill>
                          <a:srgbClr val="000000"/>
                        </a:solidFill>
                        <a:effectLst/>
                        <a:latin typeface="Tahoma" panose="020B0604030504040204" pitchFamily="34" charset="0"/>
                      </a:endParaRPr>
                    </a:p>
                  </a:txBody>
                  <a:tcPr marL="9525" marR="9525" marT="9525" marB="0" anchor="ctr"/>
                </a:tc>
                <a:extLst>
                  <a:ext uri="{0D108BD9-81ED-4DB2-BD59-A6C34878D82A}">
                    <a16:rowId xmlns:a16="http://schemas.microsoft.com/office/drawing/2014/main" val="3977856050"/>
                  </a:ext>
                </a:extLst>
              </a:tr>
              <a:tr h="190500">
                <a:tc gridSpan="2">
                  <a:txBody>
                    <a:bodyPr/>
                    <a:lstStyle/>
                    <a:p>
                      <a:pPr algn="ctr" fontAlgn="b">
                        <a:buNone/>
                      </a:pPr>
                      <a:r>
                        <a:rPr lang="el-GR" sz="1100" u="none" strike="noStrike">
                          <a:effectLst/>
                        </a:rPr>
                        <a:t>ΣΥΝΟΛΟ</a:t>
                      </a:r>
                      <a:endParaRPr lang="el-GR" sz="1100" b="1"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l-GR"/>
                    </a:p>
                  </a:txBody>
                  <a:tcPr/>
                </a:tc>
                <a:tc>
                  <a:txBody>
                    <a:bodyPr/>
                    <a:lstStyle/>
                    <a:p>
                      <a:pPr algn="ctr" fontAlgn="ctr">
                        <a:buNone/>
                      </a:pPr>
                      <a:r>
                        <a:rPr lang="el-GR" sz="1000" u="none" strike="noStrike" dirty="0">
                          <a:effectLst/>
                        </a:rPr>
                        <a:t>137</a:t>
                      </a:r>
                      <a:endParaRPr lang="el-GR" sz="1000" b="1" i="0" u="none" strike="noStrike" dirty="0">
                        <a:solidFill>
                          <a:srgbClr val="000000"/>
                        </a:solidFill>
                        <a:effectLst/>
                        <a:latin typeface="Tahoma" panose="020B0604030504040204" pitchFamily="34" charset="0"/>
                      </a:endParaRPr>
                    </a:p>
                  </a:txBody>
                  <a:tcPr marL="9525" marR="9525" marT="9525" marB="0" anchor="ctr"/>
                </a:tc>
                <a:extLst>
                  <a:ext uri="{0D108BD9-81ED-4DB2-BD59-A6C34878D82A}">
                    <a16:rowId xmlns:a16="http://schemas.microsoft.com/office/drawing/2014/main" val="2537878314"/>
                  </a:ext>
                </a:extLst>
              </a:tr>
            </a:tbl>
          </a:graphicData>
        </a:graphic>
      </p:graphicFrame>
      <p:pic>
        <p:nvPicPr>
          <p:cNvPr id="4" name="Εικόνα 3">
            <a:extLst>
              <a:ext uri="{FF2B5EF4-FFF2-40B4-BE49-F238E27FC236}">
                <a16:creationId xmlns:a16="http://schemas.microsoft.com/office/drawing/2014/main" id="{B3C250F5-3FB3-D4F3-4AEE-5FE6DB2D9D3A}"/>
              </a:ext>
            </a:extLst>
          </p:cNvPr>
          <p:cNvPicPr>
            <a:picLocks noChangeAspect="1"/>
          </p:cNvPicPr>
          <p:nvPr/>
        </p:nvPicPr>
        <p:blipFill>
          <a:blip r:embed="rId5"/>
          <a:stretch>
            <a:fillRect/>
          </a:stretch>
        </p:blipFill>
        <p:spPr>
          <a:xfrm>
            <a:off x="9701784" y="5983969"/>
            <a:ext cx="2490216" cy="874031"/>
          </a:xfrm>
          <a:prstGeom prst="rect">
            <a:avLst/>
          </a:prstGeom>
        </p:spPr>
      </p:pic>
      <p:sp>
        <p:nvSpPr>
          <p:cNvPr id="2" name="TextBox 1">
            <a:extLst>
              <a:ext uri="{FF2B5EF4-FFF2-40B4-BE49-F238E27FC236}">
                <a16:creationId xmlns:a16="http://schemas.microsoft.com/office/drawing/2014/main" id="{DABA3B4D-BF35-8A7E-0D04-09F87C360CC4}"/>
              </a:ext>
            </a:extLst>
          </p:cNvPr>
          <p:cNvSpPr txBox="1"/>
          <p:nvPr/>
        </p:nvSpPr>
        <p:spPr>
          <a:xfrm>
            <a:off x="8432642" y="4628703"/>
            <a:ext cx="2997943" cy="584775"/>
          </a:xfrm>
          <a:prstGeom prst="rect">
            <a:avLst/>
          </a:prstGeom>
          <a:noFill/>
        </p:spPr>
        <p:txBody>
          <a:bodyPr wrap="square" rtlCol="0">
            <a:spAutoFit/>
          </a:bodyPr>
          <a:lstStyle/>
          <a:p>
            <a:r>
              <a:rPr lang="el-GR" sz="1600" dirty="0">
                <a:latin typeface="Calibri" panose="020F0502020204030204" pitchFamily="34" charset="0"/>
                <a:cs typeface="Calibri" panose="020F0502020204030204" pitchFamily="34" charset="0"/>
              </a:rPr>
              <a:t>Υπολειπόμενες ΤΟΜΥ σύμφωνα τις εντάξεις: 84</a:t>
            </a:r>
          </a:p>
        </p:txBody>
      </p:sp>
    </p:spTree>
    <p:extLst>
      <p:ext uri="{BB962C8B-B14F-4D97-AF65-F5344CB8AC3E}">
        <p14:creationId xmlns:p14="http://schemas.microsoft.com/office/powerpoint/2010/main" val="29528830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BD9D1F81-ED2D-A7B6-C932-296B1E970267}"/>
              </a:ext>
            </a:extLst>
          </p:cNvPr>
          <p:cNvSpPr>
            <a:spLocks noGrp="1"/>
          </p:cNvSpPr>
          <p:nvPr>
            <p:ph idx="1"/>
          </p:nvPr>
        </p:nvSpPr>
        <p:spPr>
          <a:xfrm>
            <a:off x="707814" y="1661447"/>
            <a:ext cx="10356426" cy="1767554"/>
          </a:xfrm>
        </p:spPr>
        <p:txBody>
          <a:bodyPr>
            <a:normAutofit lnSpcReduction="10000"/>
          </a:bodyPr>
          <a:lstStyle/>
          <a:p>
            <a:pPr marL="0" indent="0" algn="just">
              <a:lnSpc>
                <a:spcPct val="112000"/>
              </a:lnSpc>
              <a:spcAft>
                <a:spcPts val="600"/>
              </a:spcAft>
              <a:buNone/>
            </a:pPr>
            <a:r>
              <a:rPr lang="x-none" sz="1600" dirty="0">
                <a:solidFill>
                  <a:schemeClr val="tx1"/>
                </a:solidFill>
                <a:latin typeface="Calibri" panose="020F0502020204030204" pitchFamily="34" charset="0"/>
                <a:cs typeface="Calibri" panose="020F0502020204030204" pitchFamily="34" charset="0"/>
              </a:rPr>
              <a:t>Η υπ' αριθμ. </a:t>
            </a:r>
            <a:r>
              <a:rPr lang="el-GR" sz="1600" dirty="0">
                <a:solidFill>
                  <a:schemeClr val="tx1"/>
                </a:solidFill>
                <a:latin typeface="Calibri" panose="020F0502020204030204" pitchFamily="34" charset="0"/>
                <a:cs typeface="Calibri" panose="020F0502020204030204" pitchFamily="34" charset="0"/>
              </a:rPr>
              <a:t>27800 ΕΞ 2025 (ΦΕΚ Β’ 666/18-2-2025) </a:t>
            </a:r>
            <a:r>
              <a:rPr lang="x-none" sz="1600" dirty="0">
                <a:solidFill>
                  <a:schemeClr val="tx1"/>
                </a:solidFill>
                <a:latin typeface="Calibri" panose="020F0502020204030204" pitchFamily="34" charset="0"/>
                <a:cs typeface="Calibri" panose="020F0502020204030204" pitchFamily="34" charset="0"/>
              </a:rPr>
              <a:t> ΚΥΑ </a:t>
            </a:r>
            <a:r>
              <a:rPr lang="el-GR" sz="1600" dirty="0">
                <a:solidFill>
                  <a:schemeClr val="tx1"/>
                </a:solidFill>
                <a:latin typeface="Calibri" panose="020F0502020204030204" pitchFamily="34" charset="0"/>
                <a:cs typeface="Calibri" panose="020F0502020204030204" pitchFamily="34" charset="0"/>
              </a:rPr>
              <a:t>«Διαδικασία - Πλαίσιο Εφαρμογής της δράσης «Λειτουργία </a:t>
            </a:r>
            <a:r>
              <a:rPr lang="el-GR" sz="1600" b="1" dirty="0">
                <a:solidFill>
                  <a:schemeClr val="tx1"/>
                </a:solidFill>
                <a:latin typeface="Calibri" panose="020F0502020204030204" pitchFamily="34" charset="0"/>
                <a:cs typeface="Calibri" panose="020F0502020204030204" pitchFamily="34" charset="0"/>
              </a:rPr>
              <a:t>νέων</a:t>
            </a:r>
            <a:r>
              <a:rPr lang="el-GR" sz="1600" dirty="0">
                <a:solidFill>
                  <a:schemeClr val="tx1"/>
                </a:solidFill>
                <a:latin typeface="Calibri" panose="020F0502020204030204" pitchFamily="34" charset="0"/>
                <a:cs typeface="Calibri" panose="020F0502020204030204" pitchFamily="34" charset="0"/>
              </a:rPr>
              <a:t> Τοπικών Ομάδων Υγείας (ΤΟΜΥ)», συγχρηματοδοτούμενης από το Ευρωπαϊκό Κοινωνικό Ταμείο+ στο πλαίσιο των Περιφερειακών Προγραμμάτων του ΕΣΠΑ 2021-2027» και ιδίως παρ. 7 άρθρου 1:</a:t>
            </a:r>
          </a:p>
          <a:p>
            <a:pPr marL="0" indent="0" algn="just">
              <a:lnSpc>
                <a:spcPct val="112000"/>
              </a:lnSpc>
              <a:spcAft>
                <a:spcPts val="600"/>
              </a:spcAft>
              <a:buNone/>
            </a:pPr>
            <a:r>
              <a:rPr lang="el-GR" sz="1200" i="1" kern="0" dirty="0">
                <a:solidFill>
                  <a:schemeClr val="tx1"/>
                </a:solidFill>
                <a:latin typeface="Calibri" panose="020F0502020204030204" pitchFamily="34" charset="0"/>
                <a:ea typeface="Calibri" panose="020F0502020204030204" pitchFamily="34" charset="0"/>
                <a:cs typeface="Calibri" panose="020F0502020204030204" pitchFamily="34" charset="0"/>
              </a:rPr>
              <a:t>«Οι Πράξεις που συγχρηματοδοτούνται από τα Περιφερειακά Προγράμματα του ΕΣΠΑ 2021 - 2027 αφορούν τη συγχρηματοδότηση της λειτουργίας των Νέων Τοπικών Ομάδων Υγείας (ΤΟΜΥ), και μέχρι την ανάληψη της χρηματοδότησής τους από τον Τακτικό Προϋπολογισμό του Υπουργείου Υγείας στο πλαίσιο της επίτευξης της </a:t>
            </a:r>
            <a:r>
              <a:rPr lang="el-GR" sz="1200" i="1" kern="0" dirty="0" err="1">
                <a:solidFill>
                  <a:schemeClr val="tx1"/>
                </a:solidFill>
                <a:latin typeface="Calibri" panose="020F0502020204030204" pitchFamily="34" charset="0"/>
                <a:ea typeface="Calibri" panose="020F0502020204030204" pitchFamily="34" charset="0"/>
                <a:cs typeface="Calibri" panose="020F0502020204030204" pitchFamily="34" charset="0"/>
              </a:rPr>
              <a:t>διατηρησιμότητας</a:t>
            </a:r>
            <a:r>
              <a:rPr lang="el-GR" sz="1200" i="1" kern="0" dirty="0">
                <a:solidFill>
                  <a:schemeClr val="tx1"/>
                </a:solidFill>
                <a:latin typeface="Calibri" panose="020F0502020204030204" pitchFamily="34" charset="0"/>
                <a:ea typeface="Calibri" panose="020F0502020204030204" pitchFamily="34" charset="0"/>
                <a:cs typeface="Calibri" panose="020F0502020204030204" pitchFamily="34" charset="0"/>
              </a:rPr>
              <a:t> αυτών».</a:t>
            </a:r>
          </a:p>
          <a:p>
            <a:endParaRPr lang="el-GR"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1 - Τίτλος">
            <a:extLst>
              <a:ext uri="{FF2B5EF4-FFF2-40B4-BE49-F238E27FC236}">
                <a16:creationId xmlns:a16="http://schemas.microsoft.com/office/drawing/2014/main" id="{EC830FD3-F6CE-4611-F222-6216E81D81BB}"/>
              </a:ext>
            </a:extLst>
          </p:cNvPr>
          <p:cNvSpPr txBox="1">
            <a:spLocks/>
          </p:cNvSpPr>
          <p:nvPr/>
        </p:nvSpPr>
        <p:spPr>
          <a:xfrm>
            <a:off x="642498" y="536126"/>
            <a:ext cx="11390935" cy="985422"/>
          </a:xfrm>
          <a:prstGeom prst="rect">
            <a:avLst/>
          </a:prstGeom>
        </p:spPr>
        <p:txBody>
          <a:bodyPr vert="horz" lIns="91440" tIns="45720" rIns="91440" bIns="45720" rtlCol="0" anchor="t">
            <a:normAutofit fontScale="97500" lnSpcReduction="1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l-GR" b="1" dirty="0">
                <a:solidFill>
                  <a:schemeClr val="accent2">
                    <a:lumMod val="75000"/>
                  </a:schemeClr>
                </a:solidFill>
              </a:rPr>
              <a:t>ΠΦΥ – Τοπικές Ομάδες Υγείας (ΤΟΜΥ)</a:t>
            </a:r>
            <a:br>
              <a:rPr lang="el-GR" b="1" dirty="0">
                <a:solidFill>
                  <a:schemeClr val="accent2">
                    <a:lumMod val="75000"/>
                  </a:schemeClr>
                </a:solidFill>
              </a:rPr>
            </a:br>
            <a:r>
              <a:rPr lang="el-GR" sz="2900" b="1" i="1" dirty="0">
                <a:solidFill>
                  <a:schemeClr val="accent2">
                    <a:lumMod val="75000"/>
                  </a:schemeClr>
                </a:solidFill>
              </a:rPr>
              <a:t>Συγχρηματοδότηση ΤΟΜΥ, ΕΣΠΑ 2021-2027</a:t>
            </a:r>
            <a:endParaRPr lang="el-GR" sz="2700" b="1" i="1" dirty="0">
              <a:solidFill>
                <a:schemeClr val="accent2">
                  <a:lumMod val="75000"/>
                </a:schemeClr>
              </a:solidFill>
            </a:endParaRPr>
          </a:p>
        </p:txBody>
      </p:sp>
      <p:graphicFrame>
        <p:nvGraphicFramePr>
          <p:cNvPr id="8" name="Πίνακας 7">
            <a:extLst>
              <a:ext uri="{FF2B5EF4-FFF2-40B4-BE49-F238E27FC236}">
                <a16:creationId xmlns:a16="http://schemas.microsoft.com/office/drawing/2014/main" id="{095FF307-F2E3-6919-7735-4EA80809B4EB}"/>
              </a:ext>
            </a:extLst>
          </p:cNvPr>
          <p:cNvGraphicFramePr>
            <a:graphicFrameLocks noGrp="1"/>
          </p:cNvGraphicFramePr>
          <p:nvPr/>
        </p:nvGraphicFramePr>
        <p:xfrm>
          <a:off x="1449936" y="3189309"/>
          <a:ext cx="8596313" cy="3411239"/>
        </p:xfrm>
        <a:graphic>
          <a:graphicData uri="http://schemas.openxmlformats.org/drawingml/2006/table">
            <a:tbl>
              <a:tblPr>
                <a:tableStyleId>{5C22544A-7EE6-4342-B048-85BDC9FD1C3A}</a:tableStyleId>
              </a:tblPr>
              <a:tblGrid>
                <a:gridCol w="545617">
                  <a:extLst>
                    <a:ext uri="{9D8B030D-6E8A-4147-A177-3AD203B41FA5}">
                      <a16:colId xmlns:a16="http://schemas.microsoft.com/office/drawing/2014/main" val="1084454983"/>
                    </a:ext>
                  </a:extLst>
                </a:gridCol>
                <a:gridCol w="2139843">
                  <a:extLst>
                    <a:ext uri="{9D8B030D-6E8A-4147-A177-3AD203B41FA5}">
                      <a16:colId xmlns:a16="http://schemas.microsoft.com/office/drawing/2014/main" val="597402894"/>
                    </a:ext>
                  </a:extLst>
                </a:gridCol>
                <a:gridCol w="1409511">
                  <a:extLst>
                    <a:ext uri="{9D8B030D-6E8A-4147-A177-3AD203B41FA5}">
                      <a16:colId xmlns:a16="http://schemas.microsoft.com/office/drawing/2014/main" val="2575370335"/>
                    </a:ext>
                  </a:extLst>
                </a:gridCol>
                <a:gridCol w="1670953">
                  <a:extLst>
                    <a:ext uri="{9D8B030D-6E8A-4147-A177-3AD203B41FA5}">
                      <a16:colId xmlns:a16="http://schemas.microsoft.com/office/drawing/2014/main" val="2895224584"/>
                    </a:ext>
                  </a:extLst>
                </a:gridCol>
                <a:gridCol w="863894">
                  <a:extLst>
                    <a:ext uri="{9D8B030D-6E8A-4147-A177-3AD203B41FA5}">
                      <a16:colId xmlns:a16="http://schemas.microsoft.com/office/drawing/2014/main" val="3700928498"/>
                    </a:ext>
                  </a:extLst>
                </a:gridCol>
                <a:gridCol w="1023032">
                  <a:extLst>
                    <a:ext uri="{9D8B030D-6E8A-4147-A177-3AD203B41FA5}">
                      <a16:colId xmlns:a16="http://schemas.microsoft.com/office/drawing/2014/main" val="3051660512"/>
                    </a:ext>
                  </a:extLst>
                </a:gridCol>
                <a:gridCol w="943463">
                  <a:extLst>
                    <a:ext uri="{9D8B030D-6E8A-4147-A177-3AD203B41FA5}">
                      <a16:colId xmlns:a16="http://schemas.microsoft.com/office/drawing/2014/main" val="1550620531"/>
                    </a:ext>
                  </a:extLst>
                </a:gridCol>
              </a:tblGrid>
              <a:tr h="682247">
                <a:tc>
                  <a:txBody>
                    <a:bodyPr/>
                    <a:lstStyle/>
                    <a:p>
                      <a:pPr algn="ctr" fontAlgn="ctr">
                        <a:buNone/>
                      </a:pPr>
                      <a:r>
                        <a:rPr lang="el-GR" sz="1000" u="none" strike="noStrike">
                          <a:effectLst/>
                        </a:rPr>
                        <a:t>ΥΠΕ</a:t>
                      </a:r>
                      <a:endParaRPr lang="el-GR" sz="1000" b="1"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ΠΕΡΙΦΕΡΕΙΑ</a:t>
                      </a:r>
                      <a:endParaRPr lang="el-GR" sz="1000" b="1"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ΣΥΝΟΛΙΚΟΣ Π/Υ ΑΠΟΦΑΣΗΣ ΕΝΤΑΞΗΣ </a:t>
                      </a:r>
                      <a:endParaRPr lang="el-GR" sz="1000" b="1"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dirty="0">
                          <a:effectLst/>
                        </a:rPr>
                        <a:t>ΣΥΓΧΡ/ΜΕΝΗ ΔΗΜΟΣΙΑ ΔΑΠΑΝΗ ΑΠΟΦΑΣΗΣ ΕΝΤΑΞΗΣ</a:t>
                      </a:r>
                      <a:endParaRPr lang="el-GR" sz="1000" b="1" i="0" u="none" strike="noStrike" dirty="0">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Σύνολο Νέων ΤΟΜΥ βάσει   Προσκλήσεων </a:t>
                      </a:r>
                      <a:endParaRPr lang="el-GR" sz="1000" b="1" i="0" u="none" strike="noStrike">
                        <a:solidFill>
                          <a:srgbClr val="000000"/>
                        </a:solidFill>
                        <a:effectLst/>
                        <a:latin typeface="Calibri" panose="020F0502020204030204" pitchFamily="34" charset="0"/>
                      </a:endParaRPr>
                    </a:p>
                  </a:txBody>
                  <a:tcPr marL="8528" marR="8528" marT="8528" marB="0" anchor="ctr"/>
                </a:tc>
                <a:tc>
                  <a:txBody>
                    <a:bodyPr/>
                    <a:lstStyle/>
                    <a:p>
                      <a:pPr algn="ctr" fontAlgn="ctr">
                        <a:buNone/>
                      </a:pPr>
                      <a:r>
                        <a:rPr lang="el-GR" sz="1000" u="none" strike="noStrike">
                          <a:effectLst/>
                        </a:rPr>
                        <a:t>αρ. συγκροτημένων νέων ΤΟΜΥ </a:t>
                      </a:r>
                      <a:endParaRPr lang="el-GR" sz="1000" b="1" i="0" u="none" strike="noStrike">
                        <a:solidFill>
                          <a:srgbClr val="000000"/>
                        </a:solidFill>
                        <a:effectLst/>
                        <a:latin typeface="Calibri" panose="020F0502020204030204" pitchFamily="34" charset="0"/>
                      </a:endParaRPr>
                    </a:p>
                  </a:txBody>
                  <a:tcPr marL="8528" marR="8528" marT="8528" marB="0" anchor="ctr"/>
                </a:tc>
                <a:tc>
                  <a:txBody>
                    <a:bodyPr/>
                    <a:lstStyle/>
                    <a:p>
                      <a:pPr algn="ctr" fontAlgn="ctr">
                        <a:buNone/>
                      </a:pPr>
                      <a:r>
                        <a:rPr lang="el-GR" sz="1000" u="none" strike="noStrike">
                          <a:effectLst/>
                        </a:rPr>
                        <a:t>Υπολειπόμενες ΤΟΜΥ σύμφωνα με σχεδιασμό Υπ. Υγείας</a:t>
                      </a:r>
                      <a:endParaRPr lang="el-GR" sz="1000" b="1" i="0" u="none" strike="noStrike">
                        <a:solidFill>
                          <a:srgbClr val="000000"/>
                        </a:solidFill>
                        <a:effectLst/>
                        <a:latin typeface="Calibri" panose="020F0502020204030204" pitchFamily="34" charset="0"/>
                      </a:endParaRPr>
                    </a:p>
                  </a:txBody>
                  <a:tcPr marL="8528" marR="8528" marT="8528" marB="0" anchor="ctr"/>
                </a:tc>
                <a:extLst>
                  <a:ext uri="{0D108BD9-81ED-4DB2-BD59-A6C34878D82A}">
                    <a16:rowId xmlns:a16="http://schemas.microsoft.com/office/drawing/2014/main" val="1362594649"/>
                  </a:ext>
                </a:extLst>
              </a:tr>
              <a:tr h="170562">
                <a:tc>
                  <a:txBody>
                    <a:bodyPr/>
                    <a:lstStyle/>
                    <a:p>
                      <a:pPr algn="ctr" fontAlgn="ctr">
                        <a:buNone/>
                      </a:pPr>
                      <a:r>
                        <a:rPr lang="el-GR" sz="1000" u="none" strike="noStrike">
                          <a:effectLst/>
                        </a:rPr>
                        <a:t>4η ΥΠΕ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ΑΝΑΤΟΛΙΚΗ ΜΑΚΕΔΟΝΙΑ &amp; ΘΡΑΚΗ</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8.962.800,00 €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5.271.918,96 €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10</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0</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10</a:t>
                      </a:r>
                      <a:endParaRPr lang="el-GR" sz="1000" b="0" i="0" u="none" strike="noStrike">
                        <a:solidFill>
                          <a:srgbClr val="000000"/>
                        </a:solidFill>
                        <a:effectLst/>
                        <a:latin typeface="Tahoma" panose="020B0604030504040204" pitchFamily="34" charset="0"/>
                      </a:endParaRPr>
                    </a:p>
                  </a:txBody>
                  <a:tcPr marL="8528" marR="8528" marT="8528" marB="0" anchor="ctr"/>
                </a:tc>
                <a:extLst>
                  <a:ext uri="{0D108BD9-81ED-4DB2-BD59-A6C34878D82A}">
                    <a16:rowId xmlns:a16="http://schemas.microsoft.com/office/drawing/2014/main" val="2599533517"/>
                  </a:ext>
                </a:extLst>
              </a:tr>
              <a:tr h="170562">
                <a:tc>
                  <a:txBody>
                    <a:bodyPr/>
                    <a:lstStyle/>
                    <a:p>
                      <a:pPr algn="ctr" fontAlgn="ctr">
                        <a:buNone/>
                      </a:pPr>
                      <a:r>
                        <a:rPr lang="el-GR" sz="1000" u="none" strike="noStrike">
                          <a:effectLst/>
                        </a:rPr>
                        <a:t>3η ΥΠΕ </a:t>
                      </a:r>
                      <a:endParaRPr lang="el-GR" sz="1000" b="0" i="0" u="none" strike="noStrike">
                        <a:solidFill>
                          <a:srgbClr val="000000"/>
                        </a:solidFill>
                        <a:effectLst/>
                        <a:latin typeface="Tahoma" panose="020B0604030504040204" pitchFamily="34" charset="0"/>
                      </a:endParaRPr>
                    </a:p>
                  </a:txBody>
                  <a:tcPr marL="8528" marR="8528" marT="8528" marB="0" anchor="ctr"/>
                </a:tc>
                <a:tc rowSpan="2">
                  <a:txBody>
                    <a:bodyPr/>
                    <a:lstStyle/>
                    <a:p>
                      <a:pPr algn="ctr" fontAlgn="ctr">
                        <a:buNone/>
                      </a:pPr>
                      <a:r>
                        <a:rPr lang="el-GR" sz="1000" u="none" strike="noStrike" dirty="0">
                          <a:effectLst/>
                        </a:rPr>
                        <a:t>ΚΕΝΤΡΙΚΗ ΜΑΚΕΔΟΝΙΑ</a:t>
                      </a:r>
                      <a:endParaRPr lang="el-GR" sz="1000" b="0" i="0" u="none" strike="noStrike" dirty="0">
                        <a:solidFill>
                          <a:srgbClr val="000000"/>
                        </a:solidFill>
                        <a:effectLst/>
                        <a:latin typeface="Tahoma" panose="020B0604030504040204" pitchFamily="34" charset="0"/>
                      </a:endParaRPr>
                    </a:p>
                  </a:txBody>
                  <a:tcPr marL="8528" marR="8528" marT="8528" marB="0" anchor="ctr"/>
                </a:tc>
                <a:tc rowSpan="2">
                  <a:txBody>
                    <a:bodyPr/>
                    <a:lstStyle/>
                    <a:p>
                      <a:pPr algn="r" fontAlgn="ctr">
                        <a:buNone/>
                      </a:pPr>
                      <a:r>
                        <a:rPr lang="el-GR" sz="1000" u="none" strike="noStrike">
                          <a:effectLst/>
                        </a:rPr>
                        <a:t>17.500.000,00 €</a:t>
                      </a:r>
                      <a:endParaRPr lang="el-GR" sz="1000" b="0" i="0" u="none" strike="noStrike">
                        <a:solidFill>
                          <a:srgbClr val="000000"/>
                        </a:solidFill>
                        <a:effectLst/>
                        <a:latin typeface="Tahoma" panose="020B0604030504040204" pitchFamily="34" charset="0"/>
                      </a:endParaRPr>
                    </a:p>
                  </a:txBody>
                  <a:tcPr marL="8528" marR="8528" marT="8528" marB="0" anchor="ctr"/>
                </a:tc>
                <a:tc rowSpan="2">
                  <a:txBody>
                    <a:bodyPr/>
                    <a:lstStyle/>
                    <a:p>
                      <a:pPr algn="r" fontAlgn="ctr">
                        <a:buNone/>
                      </a:pPr>
                      <a:r>
                        <a:rPr lang="el-GR" sz="1000" u="none" strike="noStrike">
                          <a:effectLst/>
                        </a:rPr>
                        <a:t>10.293.500,00 €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11</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1</a:t>
                      </a:r>
                      <a:endParaRPr lang="el-GR" sz="1000" b="0" i="0" u="none" strike="noStrike">
                        <a:solidFill>
                          <a:srgbClr val="000000"/>
                        </a:solidFill>
                        <a:effectLst/>
                        <a:latin typeface="Calibri" panose="020F0502020204030204" pitchFamily="34" charset="0"/>
                      </a:endParaRPr>
                    </a:p>
                  </a:txBody>
                  <a:tcPr marL="8528" marR="8528" marT="8528" marB="0" anchor="ctr"/>
                </a:tc>
                <a:tc>
                  <a:txBody>
                    <a:bodyPr/>
                    <a:lstStyle/>
                    <a:p>
                      <a:pPr algn="ctr" fontAlgn="ctr">
                        <a:buNone/>
                      </a:pPr>
                      <a:r>
                        <a:rPr lang="el-GR" sz="1000" u="none" strike="noStrike">
                          <a:effectLst/>
                        </a:rPr>
                        <a:t>10</a:t>
                      </a:r>
                      <a:endParaRPr lang="el-GR" sz="1000" b="0" i="0" u="none" strike="noStrike">
                        <a:solidFill>
                          <a:srgbClr val="000000"/>
                        </a:solidFill>
                        <a:effectLst/>
                        <a:latin typeface="Tahoma" panose="020B0604030504040204" pitchFamily="34" charset="0"/>
                      </a:endParaRPr>
                    </a:p>
                  </a:txBody>
                  <a:tcPr marL="8528" marR="8528" marT="8528" marB="0" anchor="ctr"/>
                </a:tc>
                <a:extLst>
                  <a:ext uri="{0D108BD9-81ED-4DB2-BD59-A6C34878D82A}">
                    <a16:rowId xmlns:a16="http://schemas.microsoft.com/office/drawing/2014/main" val="4067664886"/>
                  </a:ext>
                </a:extLst>
              </a:tr>
              <a:tr h="170562">
                <a:tc>
                  <a:txBody>
                    <a:bodyPr/>
                    <a:lstStyle/>
                    <a:p>
                      <a:pPr algn="ctr" fontAlgn="ctr">
                        <a:buNone/>
                      </a:pPr>
                      <a:r>
                        <a:rPr lang="el-GR" sz="1000" u="none" strike="noStrike">
                          <a:effectLst/>
                        </a:rPr>
                        <a:t>4η ΥΠΕ </a:t>
                      </a:r>
                      <a:endParaRPr lang="el-GR" sz="1000" b="0" i="0" u="none" strike="noStrike">
                        <a:solidFill>
                          <a:srgbClr val="000000"/>
                        </a:solidFill>
                        <a:effectLst/>
                        <a:latin typeface="Tahoma" panose="020B0604030504040204" pitchFamily="34" charset="0"/>
                      </a:endParaRPr>
                    </a:p>
                  </a:txBody>
                  <a:tcPr marL="8528" marR="8528" marT="8528" marB="0" anchor="ctr"/>
                </a:tc>
                <a:tc vMerge="1">
                  <a:txBody>
                    <a:bodyPr/>
                    <a:lstStyle/>
                    <a:p>
                      <a:endParaRPr lang="el-GR"/>
                    </a:p>
                  </a:txBody>
                  <a:tcPr/>
                </a:tc>
                <a:tc vMerge="1">
                  <a:txBody>
                    <a:bodyPr/>
                    <a:lstStyle/>
                    <a:p>
                      <a:endParaRPr lang="el-GR"/>
                    </a:p>
                  </a:txBody>
                  <a:tcPr/>
                </a:tc>
                <a:tc vMerge="1">
                  <a:txBody>
                    <a:bodyPr/>
                    <a:lstStyle/>
                    <a:p>
                      <a:endParaRPr lang="el-GR"/>
                    </a:p>
                  </a:txBody>
                  <a:tcPr/>
                </a:tc>
                <a:tc>
                  <a:txBody>
                    <a:bodyPr/>
                    <a:lstStyle/>
                    <a:p>
                      <a:pPr algn="ctr" fontAlgn="ctr">
                        <a:buNone/>
                      </a:pPr>
                      <a:r>
                        <a:rPr lang="el-GR" sz="1000" u="none" strike="noStrike">
                          <a:effectLst/>
                        </a:rPr>
                        <a:t>9</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2</a:t>
                      </a:r>
                      <a:endParaRPr lang="el-GR" sz="1000" b="0" i="0" u="none" strike="noStrike">
                        <a:solidFill>
                          <a:srgbClr val="000000"/>
                        </a:solidFill>
                        <a:effectLst/>
                        <a:latin typeface="Calibri" panose="020F0502020204030204" pitchFamily="34" charset="0"/>
                      </a:endParaRPr>
                    </a:p>
                  </a:txBody>
                  <a:tcPr marL="8528" marR="8528" marT="8528" marB="0" anchor="ctr"/>
                </a:tc>
                <a:tc>
                  <a:txBody>
                    <a:bodyPr/>
                    <a:lstStyle/>
                    <a:p>
                      <a:pPr algn="ctr" fontAlgn="ctr">
                        <a:buNone/>
                      </a:pPr>
                      <a:r>
                        <a:rPr lang="el-GR" sz="1000" u="none" strike="noStrike">
                          <a:effectLst/>
                        </a:rPr>
                        <a:t>7</a:t>
                      </a:r>
                      <a:endParaRPr lang="el-GR" sz="1000" b="0" i="0" u="none" strike="noStrike">
                        <a:solidFill>
                          <a:srgbClr val="000000"/>
                        </a:solidFill>
                        <a:effectLst/>
                        <a:latin typeface="Tahoma" panose="020B0604030504040204" pitchFamily="34" charset="0"/>
                      </a:endParaRPr>
                    </a:p>
                  </a:txBody>
                  <a:tcPr marL="8528" marR="8528" marT="8528" marB="0" anchor="ctr"/>
                </a:tc>
                <a:extLst>
                  <a:ext uri="{0D108BD9-81ED-4DB2-BD59-A6C34878D82A}">
                    <a16:rowId xmlns:a16="http://schemas.microsoft.com/office/drawing/2014/main" val="3639904955"/>
                  </a:ext>
                </a:extLst>
              </a:tr>
              <a:tr h="170562">
                <a:tc>
                  <a:txBody>
                    <a:bodyPr/>
                    <a:lstStyle/>
                    <a:p>
                      <a:pPr algn="ctr" fontAlgn="ctr">
                        <a:buNone/>
                      </a:pPr>
                      <a:r>
                        <a:rPr lang="el-GR" sz="1000" u="none" strike="noStrike">
                          <a:effectLst/>
                        </a:rPr>
                        <a:t>6η ΥΠΕ</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ΗΠΕΙΡΟΣ</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1.711.080,00 €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1.006.457,26 €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2</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1</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1</a:t>
                      </a:r>
                      <a:endParaRPr lang="el-GR" sz="1000" b="0" i="0" u="none" strike="noStrike">
                        <a:solidFill>
                          <a:srgbClr val="000000"/>
                        </a:solidFill>
                        <a:effectLst/>
                        <a:latin typeface="Tahoma" panose="020B0604030504040204" pitchFamily="34" charset="0"/>
                      </a:endParaRPr>
                    </a:p>
                  </a:txBody>
                  <a:tcPr marL="8528" marR="8528" marT="8528" marB="0" anchor="ctr"/>
                </a:tc>
                <a:extLst>
                  <a:ext uri="{0D108BD9-81ED-4DB2-BD59-A6C34878D82A}">
                    <a16:rowId xmlns:a16="http://schemas.microsoft.com/office/drawing/2014/main" val="406673000"/>
                  </a:ext>
                </a:extLst>
              </a:tr>
              <a:tr h="170562">
                <a:tc>
                  <a:txBody>
                    <a:bodyPr/>
                    <a:lstStyle/>
                    <a:p>
                      <a:pPr algn="ctr" fontAlgn="ctr">
                        <a:buNone/>
                      </a:pPr>
                      <a:r>
                        <a:rPr lang="el-GR" sz="1000" u="none" strike="noStrike">
                          <a:effectLst/>
                        </a:rPr>
                        <a:t>5η ΥΠΕ</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ΘΕΣΣΑΛΙΑ</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520.000,00 €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305.864,00 €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1</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0</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1</a:t>
                      </a:r>
                      <a:endParaRPr lang="el-GR" sz="1000" b="0" i="0" u="none" strike="noStrike">
                        <a:solidFill>
                          <a:srgbClr val="000000"/>
                        </a:solidFill>
                        <a:effectLst/>
                        <a:latin typeface="Tahoma" panose="020B0604030504040204" pitchFamily="34" charset="0"/>
                      </a:endParaRPr>
                    </a:p>
                  </a:txBody>
                  <a:tcPr marL="8528" marR="8528" marT="8528" marB="0" anchor="ctr"/>
                </a:tc>
                <a:extLst>
                  <a:ext uri="{0D108BD9-81ED-4DB2-BD59-A6C34878D82A}">
                    <a16:rowId xmlns:a16="http://schemas.microsoft.com/office/drawing/2014/main" val="1677197020"/>
                  </a:ext>
                </a:extLst>
              </a:tr>
              <a:tr h="170562">
                <a:tc>
                  <a:txBody>
                    <a:bodyPr/>
                    <a:lstStyle/>
                    <a:p>
                      <a:pPr algn="ctr" fontAlgn="ctr">
                        <a:buNone/>
                      </a:pPr>
                      <a:r>
                        <a:rPr lang="el-GR" sz="1000" u="none" strike="noStrike">
                          <a:effectLst/>
                        </a:rPr>
                        <a:t>6η ΥΠΕ</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ΔΥΤΙΚΗ ΕΛΛΑΔΑ</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3.585.120,00 €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2.108.894,12 €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4</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0</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4</a:t>
                      </a:r>
                      <a:endParaRPr lang="el-GR" sz="1000" b="0" i="0" u="none" strike="noStrike">
                        <a:solidFill>
                          <a:srgbClr val="000000"/>
                        </a:solidFill>
                        <a:effectLst/>
                        <a:latin typeface="Tahoma" panose="020B0604030504040204" pitchFamily="34" charset="0"/>
                      </a:endParaRPr>
                    </a:p>
                  </a:txBody>
                  <a:tcPr marL="8528" marR="8528" marT="8528" marB="0" anchor="ctr"/>
                </a:tc>
                <a:extLst>
                  <a:ext uri="{0D108BD9-81ED-4DB2-BD59-A6C34878D82A}">
                    <a16:rowId xmlns:a16="http://schemas.microsoft.com/office/drawing/2014/main" val="1279978414"/>
                  </a:ext>
                </a:extLst>
              </a:tr>
              <a:tr h="170562">
                <a:tc>
                  <a:txBody>
                    <a:bodyPr/>
                    <a:lstStyle/>
                    <a:p>
                      <a:pPr algn="ctr" fontAlgn="ctr">
                        <a:buNone/>
                      </a:pPr>
                      <a:r>
                        <a:rPr lang="el-GR" sz="1000" u="none" strike="noStrike">
                          <a:effectLst/>
                        </a:rPr>
                        <a:t>3η ΥΠΕ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ΔΥΤΙΚΗ ΜΑΚΕΔΟΝΙΑ</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1.140.720,00 €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670.971,50 €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2</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0</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2</a:t>
                      </a:r>
                      <a:endParaRPr lang="el-GR" sz="1000" b="0" i="0" u="none" strike="noStrike">
                        <a:solidFill>
                          <a:srgbClr val="000000"/>
                        </a:solidFill>
                        <a:effectLst/>
                        <a:latin typeface="Tahoma" panose="020B0604030504040204" pitchFamily="34" charset="0"/>
                      </a:endParaRPr>
                    </a:p>
                  </a:txBody>
                  <a:tcPr marL="8528" marR="8528" marT="8528" marB="0" anchor="ctr"/>
                </a:tc>
                <a:extLst>
                  <a:ext uri="{0D108BD9-81ED-4DB2-BD59-A6C34878D82A}">
                    <a16:rowId xmlns:a16="http://schemas.microsoft.com/office/drawing/2014/main" val="2529473321"/>
                  </a:ext>
                </a:extLst>
              </a:tr>
              <a:tr h="170562">
                <a:tc>
                  <a:txBody>
                    <a:bodyPr/>
                    <a:lstStyle/>
                    <a:p>
                      <a:pPr algn="ctr" fontAlgn="ctr">
                        <a:buNone/>
                      </a:pPr>
                      <a:r>
                        <a:rPr lang="el-GR" sz="1000" u="none" strike="noStrike">
                          <a:effectLst/>
                        </a:rPr>
                        <a:t>6η ΥΠΕ</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ΙΟΝΙΑ ΝΗΣΙΑ</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1.711.080,00 €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1.006.517,65 €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3</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0</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3</a:t>
                      </a:r>
                      <a:endParaRPr lang="el-GR" sz="1000" b="0" i="0" u="none" strike="noStrike">
                        <a:solidFill>
                          <a:srgbClr val="000000"/>
                        </a:solidFill>
                        <a:effectLst/>
                        <a:latin typeface="Tahoma" panose="020B0604030504040204" pitchFamily="34" charset="0"/>
                      </a:endParaRPr>
                    </a:p>
                  </a:txBody>
                  <a:tcPr marL="8528" marR="8528" marT="8528" marB="0" anchor="ctr"/>
                </a:tc>
                <a:extLst>
                  <a:ext uri="{0D108BD9-81ED-4DB2-BD59-A6C34878D82A}">
                    <a16:rowId xmlns:a16="http://schemas.microsoft.com/office/drawing/2014/main" val="145110618"/>
                  </a:ext>
                </a:extLst>
              </a:tr>
              <a:tr h="170562">
                <a:tc>
                  <a:txBody>
                    <a:bodyPr/>
                    <a:lstStyle/>
                    <a:p>
                      <a:pPr algn="ctr" fontAlgn="ctr">
                        <a:buNone/>
                      </a:pPr>
                      <a:r>
                        <a:rPr lang="el-GR" sz="1000" u="none" strike="noStrike">
                          <a:effectLst/>
                        </a:rPr>
                        <a:t>6η ΥΠΕ</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ΠΕΛΟΠΟΝΗΣΣΟΣ</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7.650.000,00 €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4.500.000,00 €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9</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2</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7</a:t>
                      </a:r>
                      <a:endParaRPr lang="el-GR" sz="1000" b="0" i="0" u="none" strike="noStrike">
                        <a:solidFill>
                          <a:srgbClr val="000000"/>
                        </a:solidFill>
                        <a:effectLst/>
                        <a:latin typeface="Tahoma" panose="020B0604030504040204" pitchFamily="34" charset="0"/>
                      </a:endParaRPr>
                    </a:p>
                  </a:txBody>
                  <a:tcPr marL="8528" marR="8528" marT="8528" marB="0" anchor="ctr"/>
                </a:tc>
                <a:extLst>
                  <a:ext uri="{0D108BD9-81ED-4DB2-BD59-A6C34878D82A}">
                    <a16:rowId xmlns:a16="http://schemas.microsoft.com/office/drawing/2014/main" val="655769343"/>
                  </a:ext>
                </a:extLst>
              </a:tr>
              <a:tr h="170562">
                <a:tc>
                  <a:txBody>
                    <a:bodyPr/>
                    <a:lstStyle/>
                    <a:p>
                      <a:pPr algn="ctr" fontAlgn="ctr">
                        <a:buNone/>
                      </a:pPr>
                      <a:r>
                        <a:rPr lang="el-GR" sz="1000" u="none" strike="noStrike">
                          <a:effectLst/>
                        </a:rPr>
                        <a:t>7η ΥΠΕ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ΚΡΗΤΗ</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6.800.000,00 €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4.000.000,00 €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13</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0</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13</a:t>
                      </a:r>
                      <a:endParaRPr lang="el-GR" sz="1000" b="0" i="0" u="none" strike="noStrike">
                        <a:solidFill>
                          <a:srgbClr val="000000"/>
                        </a:solidFill>
                        <a:effectLst/>
                        <a:latin typeface="Tahoma" panose="020B0604030504040204" pitchFamily="34" charset="0"/>
                      </a:endParaRPr>
                    </a:p>
                  </a:txBody>
                  <a:tcPr marL="8528" marR="8528" marT="8528" marB="0" anchor="ctr"/>
                </a:tc>
                <a:extLst>
                  <a:ext uri="{0D108BD9-81ED-4DB2-BD59-A6C34878D82A}">
                    <a16:rowId xmlns:a16="http://schemas.microsoft.com/office/drawing/2014/main" val="1398487587"/>
                  </a:ext>
                </a:extLst>
              </a:tr>
              <a:tr h="170562">
                <a:tc>
                  <a:txBody>
                    <a:bodyPr/>
                    <a:lstStyle/>
                    <a:p>
                      <a:pPr algn="ctr" fontAlgn="ctr">
                        <a:buNone/>
                      </a:pPr>
                      <a:r>
                        <a:rPr lang="el-GR" sz="1000" u="none" strike="noStrike">
                          <a:effectLst/>
                        </a:rPr>
                        <a:t>5η ΥΠΕ</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ΣΤΕΡΕΑ ΕΛΛΑΔΑ</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3.585.120,00 €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2.108.767,58 €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4</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1</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3</a:t>
                      </a:r>
                      <a:endParaRPr lang="el-GR" sz="1000" b="0" i="0" u="none" strike="noStrike">
                        <a:solidFill>
                          <a:srgbClr val="000000"/>
                        </a:solidFill>
                        <a:effectLst/>
                        <a:latin typeface="Tahoma" panose="020B0604030504040204" pitchFamily="34" charset="0"/>
                      </a:endParaRPr>
                    </a:p>
                  </a:txBody>
                  <a:tcPr marL="8528" marR="8528" marT="8528" marB="0" anchor="ctr"/>
                </a:tc>
                <a:extLst>
                  <a:ext uri="{0D108BD9-81ED-4DB2-BD59-A6C34878D82A}">
                    <a16:rowId xmlns:a16="http://schemas.microsoft.com/office/drawing/2014/main" val="3721306006"/>
                  </a:ext>
                </a:extLst>
              </a:tr>
              <a:tr h="170562">
                <a:tc>
                  <a:txBody>
                    <a:bodyPr/>
                    <a:lstStyle/>
                    <a:p>
                      <a:pPr algn="ctr" fontAlgn="ctr">
                        <a:buNone/>
                      </a:pPr>
                      <a:r>
                        <a:rPr lang="el-GR" sz="1000" u="none" strike="noStrike">
                          <a:effectLst/>
                        </a:rPr>
                        <a:t>2η ΥΠΕ</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ΒΟΡΕΙΟ ΑΙΓΑΙΟ</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2.933.280,00 €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1.725.355,30 €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12</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0</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12</a:t>
                      </a:r>
                      <a:endParaRPr lang="el-GR" sz="1000" b="0" i="0" u="none" strike="noStrike">
                        <a:solidFill>
                          <a:srgbClr val="000000"/>
                        </a:solidFill>
                        <a:effectLst/>
                        <a:latin typeface="Tahoma" panose="020B0604030504040204" pitchFamily="34" charset="0"/>
                      </a:endParaRPr>
                    </a:p>
                  </a:txBody>
                  <a:tcPr marL="8528" marR="8528" marT="8528" marB="0" anchor="ctr"/>
                </a:tc>
                <a:extLst>
                  <a:ext uri="{0D108BD9-81ED-4DB2-BD59-A6C34878D82A}">
                    <a16:rowId xmlns:a16="http://schemas.microsoft.com/office/drawing/2014/main" val="2556703746"/>
                  </a:ext>
                </a:extLst>
              </a:tr>
              <a:tr h="170562">
                <a:tc>
                  <a:txBody>
                    <a:bodyPr/>
                    <a:lstStyle/>
                    <a:p>
                      <a:pPr algn="ctr" fontAlgn="ctr">
                        <a:buNone/>
                      </a:pPr>
                      <a:r>
                        <a:rPr lang="el-GR" sz="1000" u="none" strike="noStrike">
                          <a:effectLst/>
                        </a:rPr>
                        <a:t>2η ΥΠΕ</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ΝΟΤΙΟ ΑΙΓΑΙΟ</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2.485.140,00 €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2.485.140,00 €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7</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1</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6</a:t>
                      </a:r>
                      <a:endParaRPr lang="el-GR" sz="1000" b="0" i="0" u="none" strike="noStrike">
                        <a:solidFill>
                          <a:srgbClr val="000000"/>
                        </a:solidFill>
                        <a:effectLst/>
                        <a:latin typeface="Tahoma" panose="020B0604030504040204" pitchFamily="34" charset="0"/>
                      </a:endParaRPr>
                    </a:p>
                  </a:txBody>
                  <a:tcPr marL="8528" marR="8528" marT="8528" marB="0" anchor="ctr"/>
                </a:tc>
                <a:extLst>
                  <a:ext uri="{0D108BD9-81ED-4DB2-BD59-A6C34878D82A}">
                    <a16:rowId xmlns:a16="http://schemas.microsoft.com/office/drawing/2014/main" val="4161631301"/>
                  </a:ext>
                </a:extLst>
              </a:tr>
              <a:tr h="170562">
                <a:tc>
                  <a:txBody>
                    <a:bodyPr/>
                    <a:lstStyle/>
                    <a:p>
                      <a:pPr algn="ctr" fontAlgn="ctr">
                        <a:buNone/>
                      </a:pPr>
                      <a:r>
                        <a:rPr lang="el-GR" sz="1000" u="none" strike="noStrike">
                          <a:effectLst/>
                        </a:rPr>
                        <a:t>1η ΥΠΕ</a:t>
                      </a:r>
                      <a:endParaRPr lang="el-GR" sz="1000" b="0" i="0" u="none" strike="noStrike">
                        <a:solidFill>
                          <a:srgbClr val="000000"/>
                        </a:solidFill>
                        <a:effectLst/>
                        <a:latin typeface="Tahoma" panose="020B0604030504040204" pitchFamily="34" charset="0"/>
                      </a:endParaRPr>
                    </a:p>
                  </a:txBody>
                  <a:tcPr marL="8528" marR="8528" marT="8528" marB="0" anchor="ctr"/>
                </a:tc>
                <a:tc rowSpan="2">
                  <a:txBody>
                    <a:bodyPr/>
                    <a:lstStyle/>
                    <a:p>
                      <a:pPr algn="ctr" fontAlgn="ctr">
                        <a:buNone/>
                      </a:pPr>
                      <a:r>
                        <a:rPr lang="el-GR" sz="1000" u="none" strike="noStrike">
                          <a:effectLst/>
                        </a:rPr>
                        <a:t>ΑΤΤΙΚΗ</a:t>
                      </a:r>
                      <a:endParaRPr lang="el-GR" sz="1000" b="0" i="0" u="none" strike="noStrike">
                        <a:solidFill>
                          <a:srgbClr val="000000"/>
                        </a:solidFill>
                        <a:effectLst/>
                        <a:latin typeface="Tahoma" panose="020B0604030504040204" pitchFamily="34" charset="0"/>
                      </a:endParaRPr>
                    </a:p>
                  </a:txBody>
                  <a:tcPr marL="8528" marR="8528" marT="8528" marB="0" anchor="ctr"/>
                </a:tc>
                <a:tc rowSpan="2">
                  <a:txBody>
                    <a:bodyPr/>
                    <a:lstStyle/>
                    <a:p>
                      <a:pPr algn="r" fontAlgn="ctr">
                        <a:buNone/>
                      </a:pPr>
                      <a:r>
                        <a:rPr lang="el-GR" sz="1000" u="none" strike="noStrike">
                          <a:effectLst/>
                        </a:rPr>
                        <a:t>4.888.800,00 €</a:t>
                      </a:r>
                      <a:endParaRPr lang="el-GR" sz="1000" b="0" i="0" u="none" strike="noStrike">
                        <a:solidFill>
                          <a:srgbClr val="000000"/>
                        </a:solidFill>
                        <a:effectLst/>
                        <a:latin typeface="Tahoma" panose="020B0604030504040204" pitchFamily="34" charset="0"/>
                      </a:endParaRPr>
                    </a:p>
                  </a:txBody>
                  <a:tcPr marL="8528" marR="8528" marT="8528" marB="0" anchor="ctr"/>
                </a:tc>
                <a:tc rowSpan="2">
                  <a:txBody>
                    <a:bodyPr/>
                    <a:lstStyle/>
                    <a:p>
                      <a:pPr algn="r" fontAlgn="ctr">
                        <a:buNone/>
                      </a:pPr>
                      <a:r>
                        <a:rPr lang="el-GR" sz="1000" u="none" strike="noStrike">
                          <a:effectLst/>
                        </a:rPr>
                        <a:t>4.888.800,00 €</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3</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0</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3</a:t>
                      </a:r>
                      <a:endParaRPr lang="el-GR" sz="1000" b="0" i="0" u="none" strike="noStrike">
                        <a:solidFill>
                          <a:srgbClr val="000000"/>
                        </a:solidFill>
                        <a:effectLst/>
                        <a:latin typeface="Tahoma" panose="020B0604030504040204" pitchFamily="34" charset="0"/>
                      </a:endParaRPr>
                    </a:p>
                  </a:txBody>
                  <a:tcPr marL="8528" marR="8528" marT="8528" marB="0" anchor="ctr"/>
                </a:tc>
                <a:extLst>
                  <a:ext uri="{0D108BD9-81ED-4DB2-BD59-A6C34878D82A}">
                    <a16:rowId xmlns:a16="http://schemas.microsoft.com/office/drawing/2014/main" val="1182596121"/>
                  </a:ext>
                </a:extLst>
              </a:tr>
              <a:tr h="170562">
                <a:tc>
                  <a:txBody>
                    <a:bodyPr/>
                    <a:lstStyle/>
                    <a:p>
                      <a:pPr algn="ctr" fontAlgn="ctr">
                        <a:buNone/>
                      </a:pPr>
                      <a:r>
                        <a:rPr lang="el-GR" sz="1000" u="none" strike="noStrike">
                          <a:effectLst/>
                        </a:rPr>
                        <a:t>2η ΥΠΕ</a:t>
                      </a:r>
                      <a:endParaRPr lang="el-GR" sz="1000" b="0" i="0" u="none" strike="noStrike">
                        <a:solidFill>
                          <a:srgbClr val="000000"/>
                        </a:solidFill>
                        <a:effectLst/>
                        <a:latin typeface="Tahoma" panose="020B0604030504040204" pitchFamily="34" charset="0"/>
                      </a:endParaRPr>
                    </a:p>
                  </a:txBody>
                  <a:tcPr marL="8528" marR="8528" marT="8528" marB="0" anchor="ctr"/>
                </a:tc>
                <a:tc vMerge="1">
                  <a:txBody>
                    <a:bodyPr/>
                    <a:lstStyle/>
                    <a:p>
                      <a:endParaRPr lang="el-GR"/>
                    </a:p>
                  </a:txBody>
                  <a:tcPr/>
                </a:tc>
                <a:tc vMerge="1">
                  <a:txBody>
                    <a:bodyPr/>
                    <a:lstStyle/>
                    <a:p>
                      <a:endParaRPr lang="el-GR"/>
                    </a:p>
                  </a:txBody>
                  <a:tcPr/>
                </a:tc>
                <a:tc vMerge="1">
                  <a:txBody>
                    <a:bodyPr/>
                    <a:lstStyle/>
                    <a:p>
                      <a:endParaRPr lang="el-GR"/>
                    </a:p>
                  </a:txBody>
                  <a:tcPr/>
                </a:tc>
                <a:tc>
                  <a:txBody>
                    <a:bodyPr/>
                    <a:lstStyle/>
                    <a:p>
                      <a:pPr algn="ctr" fontAlgn="ctr">
                        <a:buNone/>
                      </a:pPr>
                      <a:r>
                        <a:rPr lang="el-GR" sz="1000" u="none" strike="noStrike">
                          <a:effectLst/>
                        </a:rPr>
                        <a:t>4</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2</a:t>
                      </a:r>
                      <a:endParaRPr lang="el-GR" sz="1000" b="0"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2</a:t>
                      </a:r>
                      <a:endParaRPr lang="el-GR" sz="1000" b="0" i="0" u="none" strike="noStrike">
                        <a:solidFill>
                          <a:srgbClr val="000000"/>
                        </a:solidFill>
                        <a:effectLst/>
                        <a:latin typeface="Tahoma" panose="020B0604030504040204" pitchFamily="34" charset="0"/>
                      </a:endParaRPr>
                    </a:p>
                  </a:txBody>
                  <a:tcPr marL="8528" marR="8528" marT="8528" marB="0" anchor="ctr"/>
                </a:tc>
                <a:extLst>
                  <a:ext uri="{0D108BD9-81ED-4DB2-BD59-A6C34878D82A}">
                    <a16:rowId xmlns:a16="http://schemas.microsoft.com/office/drawing/2014/main" val="862855106"/>
                  </a:ext>
                </a:extLst>
              </a:tr>
              <a:tr h="170562">
                <a:tc>
                  <a:txBody>
                    <a:bodyPr/>
                    <a:lstStyle/>
                    <a:p>
                      <a:pPr algn="l" fontAlgn="ctr">
                        <a:buNone/>
                      </a:pPr>
                      <a:r>
                        <a:rPr lang="el-GR" sz="1000" u="none" strike="noStrike">
                          <a:effectLst/>
                        </a:rPr>
                        <a:t> </a:t>
                      </a:r>
                      <a:endParaRPr lang="el-GR" sz="1000" b="1" i="0" u="none" strike="noStrike">
                        <a:solidFill>
                          <a:srgbClr val="000000"/>
                        </a:solidFill>
                        <a:effectLst/>
                        <a:latin typeface="Calibri" panose="020F0502020204030204" pitchFamily="34" charset="0"/>
                      </a:endParaRPr>
                    </a:p>
                  </a:txBody>
                  <a:tcPr marL="8528" marR="8528" marT="8528" marB="0" anchor="ctr"/>
                </a:tc>
                <a:tc>
                  <a:txBody>
                    <a:bodyPr/>
                    <a:lstStyle/>
                    <a:p>
                      <a:pPr algn="l" fontAlgn="ctr">
                        <a:buNone/>
                      </a:pPr>
                      <a:r>
                        <a:rPr lang="el-GR" sz="1000" u="none" strike="noStrike" dirty="0">
                          <a:effectLst/>
                        </a:rPr>
                        <a:t> </a:t>
                      </a:r>
                      <a:endParaRPr lang="el-GR" sz="1000" b="1" i="0" u="none" strike="noStrike" dirty="0">
                        <a:solidFill>
                          <a:srgbClr val="000000"/>
                        </a:solidFill>
                        <a:effectLst/>
                        <a:latin typeface="Calibri" panose="020F0502020204030204" pitchFamily="34" charset="0"/>
                      </a:endParaRPr>
                    </a:p>
                  </a:txBody>
                  <a:tcPr marL="8528" marR="8528" marT="8528" marB="0" anchor="ctr"/>
                </a:tc>
                <a:tc>
                  <a:txBody>
                    <a:bodyPr/>
                    <a:lstStyle/>
                    <a:p>
                      <a:pPr algn="r" fontAlgn="ctr">
                        <a:buNone/>
                      </a:pPr>
                      <a:r>
                        <a:rPr lang="el-GR" sz="1000" u="none" strike="noStrike">
                          <a:effectLst/>
                        </a:rPr>
                        <a:t>63.473.140,00 €</a:t>
                      </a:r>
                      <a:endParaRPr lang="el-GR" sz="1000" b="1" i="0" u="none" strike="noStrike">
                        <a:solidFill>
                          <a:srgbClr val="000000"/>
                        </a:solidFill>
                        <a:effectLst/>
                        <a:latin typeface="Tahoma" panose="020B0604030504040204" pitchFamily="34" charset="0"/>
                      </a:endParaRPr>
                    </a:p>
                  </a:txBody>
                  <a:tcPr marL="8528" marR="8528" marT="8528" marB="0" anchor="ctr"/>
                </a:tc>
                <a:tc>
                  <a:txBody>
                    <a:bodyPr/>
                    <a:lstStyle/>
                    <a:p>
                      <a:pPr algn="r" fontAlgn="ctr">
                        <a:buNone/>
                      </a:pPr>
                      <a:r>
                        <a:rPr lang="el-GR" sz="1000" u="none" strike="noStrike">
                          <a:effectLst/>
                        </a:rPr>
                        <a:t>40.372.186,37 €</a:t>
                      </a:r>
                      <a:endParaRPr lang="el-GR" sz="1000" b="1"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94</a:t>
                      </a:r>
                      <a:endParaRPr lang="el-GR" sz="1000" b="1"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a:effectLst/>
                        </a:rPr>
                        <a:t>10</a:t>
                      </a:r>
                      <a:endParaRPr lang="el-GR" sz="1000" b="1" i="0" u="none" strike="noStrike">
                        <a:solidFill>
                          <a:srgbClr val="000000"/>
                        </a:solidFill>
                        <a:effectLst/>
                        <a:latin typeface="Tahoma" panose="020B0604030504040204" pitchFamily="34" charset="0"/>
                      </a:endParaRPr>
                    </a:p>
                  </a:txBody>
                  <a:tcPr marL="8528" marR="8528" marT="8528" marB="0" anchor="ctr"/>
                </a:tc>
                <a:tc>
                  <a:txBody>
                    <a:bodyPr/>
                    <a:lstStyle/>
                    <a:p>
                      <a:pPr algn="ctr" fontAlgn="ctr">
                        <a:buNone/>
                      </a:pPr>
                      <a:r>
                        <a:rPr lang="el-GR" sz="1000" u="none" strike="noStrike" dirty="0">
                          <a:effectLst/>
                        </a:rPr>
                        <a:t>84</a:t>
                      </a:r>
                      <a:endParaRPr lang="el-GR" sz="1000" b="1" i="0" u="none" strike="noStrike" dirty="0">
                        <a:solidFill>
                          <a:srgbClr val="000000"/>
                        </a:solidFill>
                        <a:effectLst/>
                        <a:latin typeface="Tahoma" panose="020B0604030504040204" pitchFamily="34" charset="0"/>
                      </a:endParaRPr>
                    </a:p>
                  </a:txBody>
                  <a:tcPr marL="8528" marR="8528" marT="8528" marB="0" anchor="ctr"/>
                </a:tc>
                <a:extLst>
                  <a:ext uri="{0D108BD9-81ED-4DB2-BD59-A6C34878D82A}">
                    <a16:rowId xmlns:a16="http://schemas.microsoft.com/office/drawing/2014/main" val="3048868436"/>
                  </a:ext>
                </a:extLst>
              </a:tr>
            </a:tbl>
          </a:graphicData>
        </a:graphic>
      </p:graphicFrame>
      <p:pic>
        <p:nvPicPr>
          <p:cNvPr id="9" name="Εικόνα 8">
            <a:extLst>
              <a:ext uri="{FF2B5EF4-FFF2-40B4-BE49-F238E27FC236}">
                <a16:creationId xmlns:a16="http://schemas.microsoft.com/office/drawing/2014/main" id="{A2EE89F1-972C-AD96-E78D-4E65CFA18136}"/>
              </a:ext>
            </a:extLst>
          </p:cNvPr>
          <p:cNvPicPr>
            <a:picLocks noChangeAspect="1"/>
          </p:cNvPicPr>
          <p:nvPr/>
        </p:nvPicPr>
        <p:blipFill>
          <a:blip r:embed="rId2"/>
          <a:stretch>
            <a:fillRect/>
          </a:stretch>
        </p:blipFill>
        <p:spPr>
          <a:xfrm>
            <a:off x="1" y="6438319"/>
            <a:ext cx="1819655" cy="419680"/>
          </a:xfrm>
          <a:prstGeom prst="rect">
            <a:avLst/>
          </a:prstGeom>
        </p:spPr>
      </p:pic>
      <p:pic>
        <p:nvPicPr>
          <p:cNvPr id="5" name="Εικόνα 4">
            <a:extLst>
              <a:ext uri="{FF2B5EF4-FFF2-40B4-BE49-F238E27FC236}">
                <a16:creationId xmlns:a16="http://schemas.microsoft.com/office/drawing/2014/main" id="{F0D1BD25-6C9C-871C-D38D-3199CCA648B2}"/>
              </a:ext>
            </a:extLst>
          </p:cNvPr>
          <p:cNvPicPr>
            <a:picLocks noChangeAspect="1"/>
          </p:cNvPicPr>
          <p:nvPr/>
        </p:nvPicPr>
        <p:blipFill>
          <a:blip r:embed="rId3"/>
          <a:stretch>
            <a:fillRect/>
          </a:stretch>
        </p:blipFill>
        <p:spPr>
          <a:xfrm>
            <a:off x="9902952" y="6217920"/>
            <a:ext cx="2289047" cy="640079"/>
          </a:xfrm>
          <a:prstGeom prst="rect">
            <a:avLst/>
          </a:prstGeom>
        </p:spPr>
      </p:pic>
    </p:spTree>
    <p:extLst>
      <p:ext uri="{BB962C8B-B14F-4D97-AF65-F5344CB8AC3E}">
        <p14:creationId xmlns:p14="http://schemas.microsoft.com/office/powerpoint/2010/main" val="37802209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CB795665-64B2-CEC7-A12D-7888D70FBD38}"/>
              </a:ext>
            </a:extLst>
          </p:cNvPr>
          <p:cNvSpPr>
            <a:spLocks noGrp="1"/>
          </p:cNvSpPr>
          <p:nvPr>
            <p:ph idx="1"/>
          </p:nvPr>
        </p:nvSpPr>
        <p:spPr>
          <a:xfrm>
            <a:off x="731655" y="934519"/>
            <a:ext cx="8596668" cy="4317999"/>
          </a:xfrm>
        </p:spPr>
        <p:txBody>
          <a:bodyPr>
            <a:normAutofit/>
          </a:bodyPr>
          <a:lstStyle/>
          <a:p>
            <a:pPr algn="just"/>
            <a:r>
              <a:rPr lang="el-GR" dirty="0">
                <a:latin typeface="Calibri" panose="020F0502020204030204" pitchFamily="34" charset="0"/>
                <a:cs typeface="Calibri" panose="020F0502020204030204" pitchFamily="34" charset="0"/>
              </a:rPr>
              <a:t>Στο πλαίσιο της </a:t>
            </a:r>
            <a:r>
              <a:rPr lang="el-GR" b="1" dirty="0">
                <a:latin typeface="Calibri" panose="020F0502020204030204" pitchFamily="34" charset="0"/>
                <a:cs typeface="Calibri" panose="020F0502020204030204" pitchFamily="34" charset="0"/>
              </a:rPr>
              <a:t>ολοκλήρωσης</a:t>
            </a:r>
            <a:r>
              <a:rPr lang="el-GR" dirty="0">
                <a:latin typeface="Calibri" panose="020F0502020204030204" pitchFamily="34" charset="0"/>
                <a:cs typeface="Calibri" panose="020F0502020204030204" pitchFamily="34" charset="0"/>
              </a:rPr>
              <a:t> </a:t>
            </a:r>
            <a:r>
              <a:rPr lang="el-GR" b="1" dirty="0">
                <a:latin typeface="Calibri" panose="020F0502020204030204" pitchFamily="34" charset="0"/>
                <a:cs typeface="Calibri" panose="020F0502020204030204" pitchFamily="34" charset="0"/>
              </a:rPr>
              <a:t>όλων των Εντάξεων </a:t>
            </a:r>
            <a:r>
              <a:rPr lang="el-GR" dirty="0">
                <a:latin typeface="Calibri" panose="020F0502020204030204" pitchFamily="34" charset="0"/>
                <a:cs typeface="Calibri" panose="020F0502020204030204" pitchFamily="34" charset="0"/>
              </a:rPr>
              <a:t>του έργου των Νέων ΤΟΜΥ στις Περιφέρειες </a:t>
            </a:r>
          </a:p>
          <a:p>
            <a:pPr algn="just"/>
            <a:r>
              <a:rPr lang="el-GR" dirty="0">
                <a:latin typeface="Calibri" panose="020F0502020204030204" pitchFamily="34" charset="0"/>
                <a:cs typeface="Calibri" panose="020F0502020204030204" pitchFamily="34" charset="0"/>
              </a:rPr>
              <a:t>Επισημαίνουμε την </a:t>
            </a:r>
            <a:r>
              <a:rPr lang="el-GR" b="1" dirty="0">
                <a:latin typeface="Calibri" panose="020F0502020204030204" pitchFamily="34" charset="0"/>
                <a:cs typeface="Calibri" panose="020F0502020204030204" pitchFamily="34" charset="0"/>
              </a:rPr>
              <a:t>αναγκαιότητα άμεσης υλοποίησης </a:t>
            </a:r>
            <a:r>
              <a:rPr lang="el-GR" dirty="0">
                <a:latin typeface="Calibri" panose="020F0502020204030204" pitchFamily="34" charset="0"/>
                <a:cs typeface="Calibri" panose="020F0502020204030204" pitchFamily="34" charset="0"/>
              </a:rPr>
              <a:t>της </a:t>
            </a:r>
            <a:r>
              <a:rPr lang="el-GR" b="1" dirty="0">
                <a:latin typeface="Calibri" panose="020F0502020204030204" pitchFamily="34" charset="0"/>
                <a:cs typeface="Calibri" panose="020F0502020204030204" pitchFamily="34" charset="0"/>
              </a:rPr>
              <a:t>δράσης</a:t>
            </a:r>
            <a:r>
              <a:rPr lang="el-GR" dirty="0">
                <a:latin typeface="Calibri" panose="020F0502020204030204" pitchFamily="34" charset="0"/>
                <a:cs typeface="Calibri" panose="020F0502020204030204" pitchFamily="34" charset="0"/>
              </a:rPr>
              <a:t> τόσο προς στην κατεύθυνση της τήρησης των δεσμεύσεων της χώρας, όπως αυτές προκύπτουν από το </a:t>
            </a:r>
            <a:r>
              <a:rPr lang="el-GR" b="1" dirty="0">
                <a:latin typeface="Calibri" panose="020F0502020204030204" pitchFamily="34" charset="0"/>
                <a:cs typeface="Calibri" panose="020F0502020204030204" pitchFamily="34" charset="0"/>
              </a:rPr>
              <a:t>Μεσοπρόθεσμο Πλαίσιο Δημοσιονομικής Στρατηγικής</a:t>
            </a:r>
            <a:r>
              <a:rPr lang="el-GR" dirty="0">
                <a:latin typeface="Calibri" panose="020F0502020204030204" pitchFamily="34" charset="0"/>
                <a:cs typeface="Calibri" panose="020F0502020204030204" pitchFamily="34" charset="0"/>
              </a:rPr>
              <a:t>, όσο και στην υλοποίηση της προωθούμενης μεταρρύθμισης της ΠΦΥ, όπως έχει αυτή αποτυπωθεί στον κυβερνητικό σχεδιασμό και στις πολιτικές προτεραιότητες</a:t>
            </a:r>
          </a:p>
          <a:p>
            <a:pPr algn="just"/>
            <a:r>
              <a:rPr lang="el-GR" dirty="0">
                <a:latin typeface="Calibri" panose="020F0502020204030204" pitchFamily="34" charset="0"/>
                <a:cs typeface="Calibri" panose="020F0502020204030204" pitchFamily="34" charset="0"/>
              </a:rPr>
              <a:t>Η διάρκεια της προβλεπόμενης συγχρηματοδότησης της λειτουργίας των νέων ΤΟΜΥ ορίζεται για δύο έτη από την ημερομηνία δήλωσης έναρξης λειτουργίας των ΤΟΜΥ, με δυνατότητα παράτασης έως το τέλος της Προγραμματικής Περιόδου (31/12/2029)</a:t>
            </a:r>
          </a:p>
          <a:p>
            <a:pPr algn="just"/>
            <a:r>
              <a:rPr lang="el-GR" b="1" dirty="0">
                <a:latin typeface="Calibri" panose="020F0502020204030204" pitchFamily="34" charset="0"/>
                <a:cs typeface="Calibri" panose="020F0502020204030204" pitchFamily="34" charset="0"/>
              </a:rPr>
              <a:t>Η άμεση ενεργοποίηση της συγκρότησης νέων ΤΟΜΥ κρίνεται αναγκαία και επιβεβλημένη</a:t>
            </a:r>
            <a:endParaRPr lang="en-US" b="1" dirty="0">
              <a:latin typeface="Calibri" panose="020F0502020204030204" pitchFamily="34" charset="0"/>
              <a:cs typeface="Calibri" panose="020F0502020204030204" pitchFamily="34" charset="0"/>
            </a:endParaRPr>
          </a:p>
          <a:p>
            <a:pPr algn="just"/>
            <a:endParaRPr lang="el-GR" dirty="0">
              <a:latin typeface="Calibri" panose="020F0502020204030204" pitchFamily="34" charset="0"/>
              <a:cs typeface="Calibri" panose="020F0502020204030204" pitchFamily="34" charset="0"/>
            </a:endParaRPr>
          </a:p>
          <a:p>
            <a:pPr algn="just"/>
            <a:endParaRPr lang="el-GR" dirty="0"/>
          </a:p>
          <a:p>
            <a:pPr algn="just"/>
            <a:endParaRPr lang="el-GR" dirty="0"/>
          </a:p>
          <a:p>
            <a:endParaRPr lang="el-GR" dirty="0"/>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20AB9C69-3A1A-1C30-2F53-342682810C2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pic>
        <p:nvPicPr>
          <p:cNvPr id="5" name="Εικόνα 4">
            <a:extLst>
              <a:ext uri="{FF2B5EF4-FFF2-40B4-BE49-F238E27FC236}">
                <a16:creationId xmlns:a16="http://schemas.microsoft.com/office/drawing/2014/main" id="{665D4DDB-B3FF-E3E9-3428-F88970A7C5D0}"/>
              </a:ext>
            </a:extLst>
          </p:cNvPr>
          <p:cNvPicPr>
            <a:picLocks noChangeAspect="1"/>
          </p:cNvPicPr>
          <p:nvPr/>
        </p:nvPicPr>
        <p:blipFill>
          <a:blip r:embed="rId3"/>
          <a:stretch>
            <a:fillRect/>
          </a:stretch>
        </p:blipFill>
        <p:spPr>
          <a:xfrm>
            <a:off x="0" y="5808556"/>
            <a:ext cx="4550195" cy="1049444"/>
          </a:xfrm>
          <a:prstGeom prst="rect">
            <a:avLst/>
          </a:prstGeom>
        </p:spPr>
      </p:pic>
    </p:spTree>
    <p:extLst>
      <p:ext uri="{BB962C8B-B14F-4D97-AF65-F5344CB8AC3E}">
        <p14:creationId xmlns:p14="http://schemas.microsoft.com/office/powerpoint/2010/main" val="16359214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8E726B6-A0E2-1AB2-E66C-143C0FF957A9}"/>
              </a:ext>
            </a:extLst>
          </p:cNvPr>
          <p:cNvSpPr>
            <a:spLocks noGrp="1"/>
          </p:cNvSpPr>
          <p:nvPr>
            <p:ph type="title"/>
          </p:nvPr>
        </p:nvSpPr>
        <p:spPr>
          <a:xfrm>
            <a:off x="677334" y="609600"/>
            <a:ext cx="8596668" cy="1228253"/>
          </a:xfrm>
        </p:spPr>
        <p:txBody>
          <a:bodyPr>
            <a:noAutofit/>
          </a:bodyPr>
          <a:lstStyle/>
          <a:p>
            <a:pPr algn="ctr"/>
            <a:r>
              <a:rPr lang="el-GR" sz="2400" b="1" dirty="0">
                <a:latin typeface="Calibri" panose="020F0502020204030204" pitchFamily="34" charset="0"/>
                <a:cs typeface="Calibri" panose="020F0502020204030204" pitchFamily="34" charset="0"/>
              </a:rPr>
              <a:t>Θεσμικά εργαλεία που βελτιώνουν τις σύνθετες διαδικασίες που ίσχυαν κατά την υλοποίηση των έργων στην Προγραμματική Περίοδο 2014 -2020</a:t>
            </a:r>
            <a:br>
              <a:rPr lang="el-GR" sz="2800" dirty="0">
                <a:latin typeface="Calibri" panose="020F0502020204030204" pitchFamily="34" charset="0"/>
                <a:cs typeface="Calibri" panose="020F0502020204030204" pitchFamily="34" charset="0"/>
              </a:rPr>
            </a:br>
            <a:endParaRPr lang="el-GR" sz="2800" dirty="0">
              <a:latin typeface="Calibri" panose="020F0502020204030204" pitchFamily="34" charset="0"/>
              <a:cs typeface="Calibri" panose="020F0502020204030204" pitchFamily="34" charset="0"/>
            </a:endParaRPr>
          </a:p>
        </p:txBody>
      </p:sp>
      <p:sp>
        <p:nvSpPr>
          <p:cNvPr id="3" name="Θέση περιεχομένου 2">
            <a:extLst>
              <a:ext uri="{FF2B5EF4-FFF2-40B4-BE49-F238E27FC236}">
                <a16:creationId xmlns:a16="http://schemas.microsoft.com/office/drawing/2014/main" id="{2B709AB8-0A0B-B179-D0A1-E627A9B36235}"/>
              </a:ext>
            </a:extLst>
          </p:cNvPr>
          <p:cNvSpPr>
            <a:spLocks noGrp="1"/>
          </p:cNvSpPr>
          <p:nvPr>
            <p:ph idx="1"/>
          </p:nvPr>
        </p:nvSpPr>
        <p:spPr>
          <a:xfrm>
            <a:off x="677334" y="1852192"/>
            <a:ext cx="8596668" cy="3453139"/>
          </a:xfrm>
        </p:spPr>
        <p:txBody>
          <a:bodyPr>
            <a:normAutofit/>
          </a:bodyPr>
          <a:lstStyle/>
          <a:p>
            <a:pPr lvl="0" algn="just"/>
            <a:r>
              <a:rPr lang="el-GR" dirty="0">
                <a:latin typeface="Calibri" panose="020F0502020204030204" pitchFamily="34" charset="0"/>
                <a:cs typeface="Calibri" panose="020F0502020204030204" pitchFamily="34" charset="0"/>
              </a:rPr>
              <a:t>Ν.5216/2025 (ΦΕΚ 118/Α/7-7-2025), άρθρο 53: </a:t>
            </a:r>
            <a:r>
              <a:rPr lang="el-GR" b="1" dirty="0">
                <a:latin typeface="Calibri" panose="020F0502020204030204" pitchFamily="34" charset="0"/>
                <a:cs typeface="Calibri" panose="020F0502020204030204" pitchFamily="34" charset="0"/>
              </a:rPr>
              <a:t>Δυνατότητα στελέχωσης των Τοπικών Ομάδων Υγείας με επικουρικό προσωπικό - </a:t>
            </a:r>
            <a:r>
              <a:rPr lang="el-GR" dirty="0">
                <a:latin typeface="Calibri" panose="020F0502020204030204" pitchFamily="34" charset="0"/>
                <a:cs typeface="Calibri" panose="020F0502020204030204" pitchFamily="34" charset="0"/>
              </a:rPr>
              <a:t>Τροποποίηση παρ. 4 άρθρου 106 ν. 4461/2017, σύμφωνα με τις διατάξεις του οποίου δίδεται ευελιξία στο ζήτημα πρόσληψης ιατρικού και λοιπού προσωπικού επαγγελματιών υγείας</a:t>
            </a:r>
          </a:p>
          <a:p>
            <a:pPr lvl="0" algn="just"/>
            <a:r>
              <a:rPr lang="el-GR" b="1" dirty="0">
                <a:latin typeface="Calibri" panose="020F0502020204030204" pitchFamily="34" charset="0"/>
                <a:cs typeface="Calibri" panose="020F0502020204030204" pitchFamily="34" charset="0"/>
              </a:rPr>
              <a:t>Δυνατότητα</a:t>
            </a:r>
            <a:r>
              <a:rPr lang="el-GR" dirty="0">
                <a:latin typeface="Calibri" panose="020F0502020204030204" pitchFamily="34" charset="0"/>
                <a:cs typeface="Calibri" panose="020F0502020204030204" pitchFamily="34" charset="0"/>
              </a:rPr>
              <a:t> για </a:t>
            </a:r>
            <a:r>
              <a:rPr lang="el-GR" b="1" dirty="0">
                <a:latin typeface="Calibri" panose="020F0502020204030204" pitchFamily="34" charset="0"/>
                <a:cs typeface="Calibri" panose="020F0502020204030204" pitchFamily="34" charset="0"/>
              </a:rPr>
              <a:t>αξιοποίηση</a:t>
            </a:r>
            <a:r>
              <a:rPr lang="el-GR" dirty="0">
                <a:latin typeface="Calibri" panose="020F0502020204030204" pitchFamily="34" charset="0"/>
                <a:cs typeface="Calibri" panose="020F0502020204030204" pitchFamily="34" charset="0"/>
              </a:rPr>
              <a:t> </a:t>
            </a:r>
            <a:r>
              <a:rPr lang="el-GR" b="1" dirty="0">
                <a:latin typeface="Calibri" panose="020F0502020204030204" pitchFamily="34" charset="0"/>
                <a:cs typeface="Calibri" panose="020F0502020204030204" pitchFamily="34" charset="0"/>
              </a:rPr>
              <a:t>δαπανών</a:t>
            </a:r>
            <a:r>
              <a:rPr lang="el-GR" dirty="0">
                <a:latin typeface="Calibri" panose="020F0502020204030204" pitchFamily="34" charset="0"/>
                <a:cs typeface="Calibri" panose="020F0502020204030204" pitchFamily="34" charset="0"/>
              </a:rPr>
              <a:t> </a:t>
            </a:r>
            <a:r>
              <a:rPr lang="el-GR" b="1" dirty="0">
                <a:latin typeface="Calibri" panose="020F0502020204030204" pitchFamily="34" charset="0"/>
                <a:cs typeface="Calibri" panose="020F0502020204030204" pitchFamily="34" charset="0"/>
              </a:rPr>
              <a:t>απλοποιημένου κόστους</a:t>
            </a:r>
            <a:r>
              <a:rPr lang="el-GR" dirty="0">
                <a:latin typeface="Calibri" panose="020F0502020204030204" pitchFamily="34" charset="0"/>
                <a:cs typeface="Calibri" panose="020F0502020204030204" pitchFamily="34" charset="0"/>
              </a:rPr>
              <a:t> βάσει ποσοστού επί των επιλέξιμων άμεσων δαπανών προσωπικού (40%), (</a:t>
            </a:r>
            <a:r>
              <a:rPr lang="el-GR" dirty="0" err="1">
                <a:latin typeface="Calibri" panose="020F0502020204030204" pitchFamily="34" charset="0"/>
                <a:cs typeface="Calibri" panose="020F0502020204030204" pitchFamily="34" charset="0"/>
              </a:rPr>
              <a:t>Σχετ</a:t>
            </a:r>
            <a:r>
              <a:rPr lang="el-GR" dirty="0">
                <a:latin typeface="Calibri" panose="020F0502020204030204" pitchFamily="34" charset="0"/>
                <a:cs typeface="Calibri" panose="020F0502020204030204" pitchFamily="34" charset="0"/>
              </a:rPr>
              <a:t>. έγγραφο με αριθ. </a:t>
            </a:r>
            <a:r>
              <a:rPr lang="el-GR" dirty="0" err="1">
                <a:latin typeface="Calibri" panose="020F0502020204030204" pitchFamily="34" charset="0"/>
                <a:cs typeface="Calibri" panose="020F0502020204030204" pitchFamily="34" charset="0"/>
              </a:rPr>
              <a:t>πρωτ</a:t>
            </a:r>
            <a:r>
              <a:rPr lang="el-GR" dirty="0">
                <a:latin typeface="Calibri" panose="020F0502020204030204" pitchFamily="34" charset="0"/>
                <a:cs typeface="Calibri" panose="020F0502020204030204" pitchFamily="34" charset="0"/>
              </a:rPr>
              <a:t>. 1644/23-12-2025 της ΕΔΕΥΠΥ), με σκοπό να μειωθεί η οικονομική επιβάρυνση των ΥΠΕ από ίδιες δαπάνες για την λειτουργία των ΤΟΜΥ, και κυρίως να ενισχυθεί με πόρους και διευκολυνθεί η υλοποίηση της δράσης (ενδεικτικά: κάλυψη στεγαστικών και λειτουργικών δαπανών, υλικοτεχνικός εξοπλισμός, δράσεις στην κοινότητα)</a:t>
            </a:r>
            <a:endParaRPr lang="en-US" dirty="0">
              <a:latin typeface="Calibri" panose="020F0502020204030204" pitchFamily="34" charset="0"/>
              <a:cs typeface="Calibri" panose="020F0502020204030204" pitchFamily="34" charset="0"/>
            </a:endParaRPr>
          </a:p>
          <a:p>
            <a:pPr lvl="0" algn="just"/>
            <a:endParaRPr lang="el-GR" dirty="0">
              <a:latin typeface="Calibri" panose="020F0502020204030204" pitchFamily="34" charset="0"/>
              <a:cs typeface="Calibri" panose="020F0502020204030204" pitchFamily="34" charset="0"/>
            </a:endParaRPr>
          </a:p>
          <a:p>
            <a:pPr marL="0" indent="0">
              <a:buNone/>
            </a:pPr>
            <a:endParaRPr lang="el-GR" dirty="0"/>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4287E1CB-94C1-0525-423D-06EC3BF47D0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pic>
        <p:nvPicPr>
          <p:cNvPr id="5" name="Εικόνα 4">
            <a:extLst>
              <a:ext uri="{FF2B5EF4-FFF2-40B4-BE49-F238E27FC236}">
                <a16:creationId xmlns:a16="http://schemas.microsoft.com/office/drawing/2014/main" id="{8EF2F644-37FD-3A80-D4FD-F0B5A1C27BB7}"/>
              </a:ext>
            </a:extLst>
          </p:cNvPr>
          <p:cNvPicPr>
            <a:picLocks noChangeAspect="1"/>
          </p:cNvPicPr>
          <p:nvPr/>
        </p:nvPicPr>
        <p:blipFill>
          <a:blip r:embed="rId3"/>
          <a:stretch>
            <a:fillRect/>
          </a:stretch>
        </p:blipFill>
        <p:spPr>
          <a:xfrm>
            <a:off x="0" y="5808556"/>
            <a:ext cx="4550195" cy="1049444"/>
          </a:xfrm>
          <a:prstGeom prst="rect">
            <a:avLst/>
          </a:prstGeom>
        </p:spPr>
      </p:pic>
    </p:spTree>
    <p:extLst>
      <p:ext uri="{BB962C8B-B14F-4D97-AF65-F5344CB8AC3E}">
        <p14:creationId xmlns:p14="http://schemas.microsoft.com/office/powerpoint/2010/main" val="23491784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videoplayback">
            <a:hlinkClick r:id="" action="ppaction://media"/>
            <a:extLst>
              <a:ext uri="{FF2B5EF4-FFF2-40B4-BE49-F238E27FC236}">
                <a16:creationId xmlns:a16="http://schemas.microsoft.com/office/drawing/2014/main" id="{2472819F-E2DF-0C42-7721-11DAC26C5CD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26337" y="0"/>
            <a:ext cx="11733291" cy="6919124"/>
          </a:xfrm>
          <a:prstGeom prst="rect">
            <a:avLst/>
          </a:prstGeom>
        </p:spPr>
      </p:pic>
    </p:spTree>
    <p:extLst>
      <p:ext uri="{BB962C8B-B14F-4D97-AF65-F5344CB8AC3E}">
        <p14:creationId xmlns:p14="http://schemas.microsoft.com/office/powerpoint/2010/main" val="4553498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8136B88-BCF7-7B96-4ECB-1E5779838FF5}"/>
              </a:ext>
            </a:extLst>
          </p:cNvPr>
          <p:cNvSpPr>
            <a:spLocks noGrp="1"/>
          </p:cNvSpPr>
          <p:nvPr>
            <p:ph type="title"/>
          </p:nvPr>
        </p:nvSpPr>
        <p:spPr>
          <a:xfrm>
            <a:off x="595852" y="437583"/>
            <a:ext cx="8596668" cy="1282575"/>
          </a:xfrm>
        </p:spPr>
        <p:txBody>
          <a:bodyPr>
            <a:normAutofit fontScale="90000"/>
          </a:bodyPr>
          <a:lstStyle/>
          <a:p>
            <a:pPr algn="ctr"/>
            <a:r>
              <a:rPr lang="el-GR" sz="2800" b="1" dirty="0">
                <a:latin typeface="Calibri" panose="020F0502020204030204" pitchFamily="34" charset="0"/>
                <a:cs typeface="Calibri" panose="020F0502020204030204" pitchFamily="34" charset="0"/>
              </a:rPr>
              <a:t>ΚΥΑ «Διαδικασία - Πλαίσιο Εφαρμογής της δράσης «Λειτουργία νέων Τοπικών Ομάδων Υγείας (ΤΟΜΥ)» </a:t>
            </a:r>
            <a:br>
              <a:rPr lang="el-GR" sz="2800" b="1" dirty="0">
                <a:latin typeface="Calibri" panose="020F0502020204030204" pitchFamily="34" charset="0"/>
                <a:cs typeface="Calibri" panose="020F0502020204030204" pitchFamily="34" charset="0"/>
              </a:rPr>
            </a:br>
            <a:r>
              <a:rPr lang="el-GR" sz="2400" b="1" dirty="0" err="1">
                <a:latin typeface="Calibri" panose="020F0502020204030204" pitchFamily="34" charset="0"/>
                <a:cs typeface="Calibri" panose="020F0502020204030204" pitchFamily="34" charset="0"/>
              </a:rPr>
              <a:t>Αρ</a:t>
            </a:r>
            <a:r>
              <a:rPr lang="el-GR" sz="2400" b="1" dirty="0">
                <a:latin typeface="Calibri" panose="020F0502020204030204" pitchFamily="34" charset="0"/>
                <a:cs typeface="Calibri" panose="020F0502020204030204" pitchFamily="34" charset="0"/>
              </a:rPr>
              <a:t>. 27800 ΕΞ 2025 (ΦΕΚ Β’ 666/18-2-2025) </a:t>
            </a:r>
            <a:br>
              <a:rPr lang="en-US" sz="2400" b="1" dirty="0">
                <a:latin typeface="Calibri" panose="020F0502020204030204" pitchFamily="34" charset="0"/>
                <a:cs typeface="Calibri" panose="020F0502020204030204" pitchFamily="34" charset="0"/>
              </a:rPr>
            </a:br>
            <a:br>
              <a:rPr lang="el-GR" sz="2800" b="1" dirty="0">
                <a:latin typeface="Calibri" panose="020F0502020204030204" pitchFamily="34" charset="0"/>
                <a:cs typeface="Calibri" panose="020F0502020204030204" pitchFamily="34" charset="0"/>
              </a:rPr>
            </a:br>
            <a:endParaRPr lang="el-GR" sz="2800" b="1" dirty="0">
              <a:latin typeface="Calibri" panose="020F0502020204030204" pitchFamily="34" charset="0"/>
              <a:cs typeface="Calibri" panose="020F0502020204030204" pitchFamily="34" charset="0"/>
            </a:endParaRPr>
          </a:p>
        </p:txBody>
      </p:sp>
      <p:sp>
        <p:nvSpPr>
          <p:cNvPr id="3" name="Θέση περιεχομένου 2">
            <a:extLst>
              <a:ext uri="{FF2B5EF4-FFF2-40B4-BE49-F238E27FC236}">
                <a16:creationId xmlns:a16="http://schemas.microsoft.com/office/drawing/2014/main" id="{CE18AF35-BFCC-116C-165C-ABD30CD4EE86}"/>
              </a:ext>
            </a:extLst>
          </p:cNvPr>
          <p:cNvSpPr>
            <a:spLocks noGrp="1"/>
          </p:cNvSpPr>
          <p:nvPr>
            <p:ph idx="1"/>
          </p:nvPr>
        </p:nvSpPr>
        <p:spPr>
          <a:xfrm>
            <a:off x="704494" y="1720158"/>
            <a:ext cx="8596668" cy="4176837"/>
          </a:xfrm>
        </p:spPr>
        <p:txBody>
          <a:bodyPr>
            <a:normAutofit fontScale="85000" lnSpcReduction="10000"/>
          </a:bodyPr>
          <a:lstStyle/>
          <a:p>
            <a:pPr marL="0" indent="0">
              <a:buNone/>
            </a:pPr>
            <a:r>
              <a:rPr lang="el-GR" sz="1900" b="1" dirty="0">
                <a:solidFill>
                  <a:schemeClr val="tx1"/>
                </a:solidFill>
                <a:latin typeface="Calibri" panose="020F0502020204030204" pitchFamily="34" charset="0"/>
                <a:cs typeface="Calibri" panose="020F0502020204030204" pitchFamily="34" charset="0"/>
              </a:rPr>
              <a:t>Πλαίσιο ένταξης της δράσης</a:t>
            </a:r>
          </a:p>
          <a:p>
            <a:r>
              <a:rPr lang="el-GR" b="1" dirty="0">
                <a:solidFill>
                  <a:schemeClr val="tx1"/>
                </a:solidFill>
                <a:latin typeface="Calibri" panose="020F0502020204030204" pitchFamily="34" charset="0"/>
                <a:cs typeface="Calibri" panose="020F0502020204030204" pitchFamily="34" charset="0"/>
              </a:rPr>
              <a:t>Η δράση «Λειτουργία νέων Τοπικών Ομάδων Υγείας (ΤΟΜΥ)» εντάσσεται στα 13 Προγράμματα των Περιφερειών 2021-2027</a:t>
            </a:r>
          </a:p>
          <a:p>
            <a:pPr algn="just">
              <a:lnSpc>
                <a:spcPct val="160000"/>
              </a:lnSpc>
            </a:pPr>
            <a:r>
              <a:rPr lang="el-GR" dirty="0">
                <a:solidFill>
                  <a:schemeClr val="tx1"/>
                </a:solidFill>
                <a:latin typeface="Calibri" panose="020F0502020204030204" pitchFamily="34" charset="0"/>
                <a:cs typeface="Calibri" panose="020F0502020204030204" pitchFamily="34" charset="0"/>
              </a:rPr>
              <a:t>Ειδικός στόχος: ESO4.11. «Ενίσχυση της ισότιμης και έγκαιρης πρόσβασης σε ποιοτικές, βιώσιμες και οικονομικά προσιτές υπηρεσίες, συμπεριλαμβανομένων υπηρεσιών που προάγουν την πρόσβαση σε στέγαση και φροντίδα με επίκεντρο τον άνθρωπο, συμπεριλαμβανομένης της υγειονομικής περίθαλψης. Εκσυγχρονισμός των συστημάτων κοινωνικής προστασίας, συμπεριλαμβανομένης της προώθησης της πρόσβασης στην κοινωνική προστασία, με ειδική έμφαση στα παιδιά και στις μειονεκτούσες ομάδες. Βελτίωση της προσβασιμότητας, μεταξύ άλλων για τα άτομα με αναπηρίες, της αποτελεσματικότητας και της ανθεκτικότητας των συστημάτων υγειονομικής περίθαλψης και των υπηρεσιών μακροχρόνιας περίθαλψης (ΕΚΤ+)», με διαδικασίες που εξειδικεύονται στις προσκλήσεις των οικείων Προγραμμάτων.</a:t>
            </a:r>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8879FAF6-4046-F6E4-E8BA-F23091971C5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pic>
        <p:nvPicPr>
          <p:cNvPr id="5" name="Εικόνα 4">
            <a:extLst>
              <a:ext uri="{FF2B5EF4-FFF2-40B4-BE49-F238E27FC236}">
                <a16:creationId xmlns:a16="http://schemas.microsoft.com/office/drawing/2014/main" id="{D372BBE8-0D2D-583D-103B-0E8F85496818}"/>
              </a:ext>
            </a:extLst>
          </p:cNvPr>
          <p:cNvPicPr>
            <a:picLocks noChangeAspect="1"/>
          </p:cNvPicPr>
          <p:nvPr/>
        </p:nvPicPr>
        <p:blipFill>
          <a:blip r:embed="rId4"/>
          <a:stretch>
            <a:fillRect/>
          </a:stretch>
        </p:blipFill>
        <p:spPr>
          <a:xfrm>
            <a:off x="0" y="5808556"/>
            <a:ext cx="4550195" cy="1049444"/>
          </a:xfrm>
          <a:prstGeom prst="rect">
            <a:avLst/>
          </a:prstGeom>
        </p:spPr>
      </p:pic>
    </p:spTree>
    <p:extLst>
      <p:ext uri="{BB962C8B-B14F-4D97-AF65-F5344CB8AC3E}">
        <p14:creationId xmlns:p14="http://schemas.microsoft.com/office/powerpoint/2010/main" val="34088169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9B25960-2F4E-7227-3D0B-16FF0A8963D9}"/>
              </a:ext>
            </a:extLst>
          </p:cNvPr>
          <p:cNvSpPr>
            <a:spLocks noGrp="1"/>
          </p:cNvSpPr>
          <p:nvPr>
            <p:ph type="title"/>
          </p:nvPr>
        </p:nvSpPr>
        <p:spPr>
          <a:xfrm>
            <a:off x="677334" y="221057"/>
            <a:ext cx="8596668" cy="481341"/>
          </a:xfrm>
        </p:spPr>
        <p:txBody>
          <a:bodyPr>
            <a:normAutofit fontScale="90000"/>
          </a:bodyPr>
          <a:lstStyle/>
          <a:p>
            <a:pPr algn="ctr"/>
            <a:r>
              <a:rPr lang="el-GR" sz="2800" b="1" dirty="0">
                <a:latin typeface="Calibri" panose="020F0502020204030204" pitchFamily="34" charset="0"/>
                <a:cs typeface="Calibri" panose="020F0502020204030204" pitchFamily="34" charset="0"/>
              </a:rPr>
              <a:t>Εμπλεκόμενοι φορείς</a:t>
            </a:r>
          </a:p>
        </p:txBody>
      </p:sp>
      <p:sp>
        <p:nvSpPr>
          <p:cNvPr id="3" name="Θέση περιεχομένου 2">
            <a:extLst>
              <a:ext uri="{FF2B5EF4-FFF2-40B4-BE49-F238E27FC236}">
                <a16:creationId xmlns:a16="http://schemas.microsoft.com/office/drawing/2014/main" id="{A2F2D5E9-D762-F0F5-EC97-AD4B99B4460D}"/>
              </a:ext>
            </a:extLst>
          </p:cNvPr>
          <p:cNvSpPr>
            <a:spLocks noGrp="1"/>
          </p:cNvSpPr>
          <p:nvPr>
            <p:ph idx="1"/>
          </p:nvPr>
        </p:nvSpPr>
        <p:spPr>
          <a:xfrm>
            <a:off x="514371" y="909262"/>
            <a:ext cx="8596668" cy="5405530"/>
          </a:xfrm>
        </p:spPr>
        <p:txBody>
          <a:bodyPr>
            <a:noAutofit/>
          </a:bodyPr>
          <a:lstStyle/>
          <a:p>
            <a:pPr algn="just">
              <a:lnSpc>
                <a:spcPct val="150000"/>
              </a:lnSpc>
            </a:pPr>
            <a:r>
              <a:rPr lang="el-GR" sz="1600" b="1" dirty="0">
                <a:solidFill>
                  <a:schemeClr val="tx1"/>
                </a:solidFill>
                <a:latin typeface="Calibri" panose="020F0502020204030204" pitchFamily="34" charset="0"/>
                <a:cs typeface="Calibri" panose="020F0502020204030204" pitchFamily="34" charset="0"/>
              </a:rPr>
              <a:t>Φορείς διαχείρισης </a:t>
            </a:r>
            <a:r>
              <a:rPr lang="el-GR" sz="1600" dirty="0">
                <a:solidFill>
                  <a:schemeClr val="tx1"/>
                </a:solidFill>
                <a:latin typeface="Calibri" panose="020F0502020204030204" pitchFamily="34" charset="0"/>
                <a:cs typeface="Calibri" panose="020F0502020204030204" pitchFamily="34" charset="0"/>
              </a:rPr>
              <a:t>της δράσης είναι οι Ειδικές Υπηρεσίες Διαχείρισης των Περιφερειακών Προγραμμάτων του ΕΣΠΑ 2021 - 2027</a:t>
            </a:r>
          </a:p>
          <a:p>
            <a:pPr algn="just">
              <a:lnSpc>
                <a:spcPct val="150000"/>
              </a:lnSpc>
            </a:pPr>
            <a:r>
              <a:rPr lang="el-GR" sz="1600" b="1" dirty="0">
                <a:solidFill>
                  <a:schemeClr val="tx1"/>
                </a:solidFill>
                <a:latin typeface="Calibri" panose="020F0502020204030204" pitchFamily="34" charset="0"/>
                <a:cs typeface="Calibri" panose="020F0502020204030204" pitchFamily="34" charset="0"/>
              </a:rPr>
              <a:t>Κύριος Δικαιούχος (Επικεφαλής Εταίρος) </a:t>
            </a:r>
            <a:r>
              <a:rPr lang="el-GR" sz="1600" dirty="0">
                <a:solidFill>
                  <a:schemeClr val="tx1"/>
                </a:solidFill>
                <a:latin typeface="Calibri" panose="020F0502020204030204" pitchFamily="34" charset="0"/>
                <a:cs typeface="Calibri" panose="020F0502020204030204" pitchFamily="34" charset="0"/>
              </a:rPr>
              <a:t>των πράξεων στα Περιφερειακά Προγράμματα του ΕΣΠΑ 2021-2027 ορίζεται η </a:t>
            </a:r>
            <a:r>
              <a:rPr lang="el-GR" sz="1600" b="1" dirty="0">
                <a:solidFill>
                  <a:schemeClr val="tx1"/>
                </a:solidFill>
                <a:latin typeface="Calibri" panose="020F0502020204030204" pitchFamily="34" charset="0"/>
                <a:cs typeface="Calibri" panose="020F0502020204030204" pitchFamily="34" charset="0"/>
              </a:rPr>
              <a:t>Επιτελική Δομή ΕΣΠΑ του Υπουργείου Υγείας (ΕΔΕΥΠΥ)</a:t>
            </a:r>
          </a:p>
          <a:p>
            <a:pPr algn="just">
              <a:lnSpc>
                <a:spcPct val="150000"/>
              </a:lnSpc>
            </a:pPr>
            <a:r>
              <a:rPr lang="el-GR" sz="1600" b="1" dirty="0">
                <a:solidFill>
                  <a:schemeClr val="tx1"/>
                </a:solidFill>
                <a:latin typeface="Calibri" panose="020F0502020204030204" pitchFamily="34" charset="0"/>
                <a:cs typeface="Calibri" panose="020F0502020204030204" pitchFamily="34" charset="0"/>
              </a:rPr>
              <a:t>Συν-δικαιούχοι (Εταίροι) </a:t>
            </a:r>
            <a:r>
              <a:rPr lang="el-GR" sz="1600" dirty="0">
                <a:solidFill>
                  <a:schemeClr val="tx1"/>
                </a:solidFill>
                <a:latin typeface="Calibri" panose="020F0502020204030204" pitchFamily="34" charset="0"/>
                <a:cs typeface="Calibri" panose="020F0502020204030204" pitchFamily="34" charset="0"/>
              </a:rPr>
              <a:t>των πράξεων κατά την αρμοδιότητα της διοίκησης των Μονάδων ΠΦΥ στην περιοχή ευθύνης τους είναι οι </a:t>
            </a:r>
            <a:r>
              <a:rPr lang="el-GR" sz="1600" b="1" dirty="0">
                <a:solidFill>
                  <a:schemeClr val="tx1"/>
                </a:solidFill>
                <a:latin typeface="Calibri" panose="020F0502020204030204" pitchFamily="34" charset="0"/>
                <a:cs typeface="Calibri" panose="020F0502020204030204" pitchFamily="34" charset="0"/>
              </a:rPr>
              <a:t>Υγειονομικές Περιφέρειες </a:t>
            </a:r>
            <a:r>
              <a:rPr lang="el-GR" sz="1600" dirty="0">
                <a:solidFill>
                  <a:schemeClr val="tx1"/>
                </a:solidFill>
                <a:latin typeface="Calibri" panose="020F0502020204030204" pitchFamily="34" charset="0"/>
                <a:cs typeface="Calibri" panose="020F0502020204030204" pitchFamily="34" charset="0"/>
              </a:rPr>
              <a:t>(Υ.ΠΕ.)</a:t>
            </a:r>
          </a:p>
          <a:p>
            <a:pPr algn="just">
              <a:lnSpc>
                <a:spcPct val="150000"/>
              </a:lnSpc>
            </a:pPr>
            <a:r>
              <a:rPr lang="el-GR" sz="1600" b="1" dirty="0">
                <a:solidFill>
                  <a:schemeClr val="tx1"/>
                </a:solidFill>
                <a:latin typeface="Calibri" panose="020F0502020204030204" pitchFamily="34" charset="0"/>
                <a:cs typeface="Calibri" panose="020F0502020204030204" pitchFamily="34" charset="0"/>
              </a:rPr>
              <a:t>Κύριος</a:t>
            </a:r>
            <a:r>
              <a:rPr lang="el-GR" sz="1600" dirty="0">
                <a:solidFill>
                  <a:schemeClr val="tx1"/>
                </a:solidFill>
                <a:latin typeface="Calibri" panose="020F0502020204030204" pitchFamily="34" charset="0"/>
                <a:cs typeface="Calibri" panose="020F0502020204030204" pitchFamily="34" charset="0"/>
              </a:rPr>
              <a:t> των πράξεων είναι η </a:t>
            </a:r>
            <a:r>
              <a:rPr lang="el-GR" sz="1600" b="1" dirty="0">
                <a:solidFill>
                  <a:schemeClr val="tx1"/>
                </a:solidFill>
                <a:latin typeface="Calibri" panose="020F0502020204030204" pitchFamily="34" charset="0"/>
                <a:cs typeface="Calibri" panose="020F0502020204030204" pitchFamily="34" charset="0"/>
              </a:rPr>
              <a:t>Κεντρική Υπηρεσία του Υπουργείου Υγείας</a:t>
            </a:r>
          </a:p>
          <a:p>
            <a:pPr algn="just">
              <a:lnSpc>
                <a:spcPct val="150000"/>
              </a:lnSpc>
            </a:pPr>
            <a:r>
              <a:rPr lang="el-GR" sz="1600" dirty="0">
                <a:solidFill>
                  <a:schemeClr val="tx1"/>
                </a:solidFill>
                <a:latin typeface="Calibri" panose="020F0502020204030204" pitchFamily="34" charset="0"/>
                <a:cs typeface="Calibri" panose="020F0502020204030204" pitchFamily="34" charset="0"/>
              </a:rPr>
              <a:t>Οι Πράξεις που συγχρηματοδοτούνται από τα Περιφερειακά Προγράμματα του ΕΣΠΑ 2021-2027 αφορούν τη </a:t>
            </a:r>
            <a:r>
              <a:rPr lang="el-GR" sz="1600" b="1" dirty="0">
                <a:solidFill>
                  <a:schemeClr val="tx1"/>
                </a:solidFill>
                <a:latin typeface="Calibri" panose="020F0502020204030204" pitchFamily="34" charset="0"/>
                <a:cs typeface="Calibri" panose="020F0502020204030204" pitchFamily="34" charset="0"/>
              </a:rPr>
              <a:t>συγχρηματοδότηση</a:t>
            </a:r>
            <a:r>
              <a:rPr lang="el-GR" sz="1600" dirty="0">
                <a:solidFill>
                  <a:schemeClr val="tx1"/>
                </a:solidFill>
                <a:latin typeface="Calibri" panose="020F0502020204030204" pitchFamily="34" charset="0"/>
                <a:cs typeface="Calibri" panose="020F0502020204030204" pitchFamily="34" charset="0"/>
              </a:rPr>
              <a:t> της λειτουργίας των Νέων Τοπικών Ομάδων Υγείας (ΤΟΜΥ), και </a:t>
            </a:r>
            <a:r>
              <a:rPr lang="el-GR" sz="1600" b="1" dirty="0">
                <a:solidFill>
                  <a:schemeClr val="tx1"/>
                </a:solidFill>
                <a:latin typeface="Calibri" panose="020F0502020204030204" pitchFamily="34" charset="0"/>
                <a:cs typeface="Calibri" panose="020F0502020204030204" pitchFamily="34" charset="0"/>
              </a:rPr>
              <a:t>μέχρι την ανάληψη της χρηματοδότησής τους από τον Τακτικό Προϋπολογισμό </a:t>
            </a:r>
            <a:r>
              <a:rPr lang="el-GR" sz="1600" dirty="0">
                <a:solidFill>
                  <a:schemeClr val="tx1"/>
                </a:solidFill>
                <a:latin typeface="Calibri" panose="020F0502020204030204" pitchFamily="34" charset="0"/>
                <a:cs typeface="Calibri" panose="020F0502020204030204" pitchFamily="34" charset="0"/>
              </a:rPr>
              <a:t>του Υπουργείου Υγείας στο πλαίσιο της επίτευξης της </a:t>
            </a:r>
            <a:r>
              <a:rPr lang="el-GR" sz="1600" b="1" dirty="0" err="1">
                <a:solidFill>
                  <a:schemeClr val="tx1"/>
                </a:solidFill>
                <a:latin typeface="Calibri" panose="020F0502020204030204" pitchFamily="34" charset="0"/>
                <a:cs typeface="Calibri" panose="020F0502020204030204" pitchFamily="34" charset="0"/>
              </a:rPr>
              <a:t>διατηρησιμότητας</a:t>
            </a:r>
            <a:r>
              <a:rPr lang="el-GR" sz="1600" dirty="0">
                <a:solidFill>
                  <a:schemeClr val="tx1"/>
                </a:solidFill>
                <a:latin typeface="Calibri" panose="020F0502020204030204" pitchFamily="34" charset="0"/>
                <a:cs typeface="Calibri" panose="020F0502020204030204" pitchFamily="34" charset="0"/>
              </a:rPr>
              <a:t> αυτών</a:t>
            </a:r>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DE294B3D-6DC5-A2FF-309C-CD3A367BDE5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pic>
        <p:nvPicPr>
          <p:cNvPr id="5" name="Εικόνα 4">
            <a:extLst>
              <a:ext uri="{FF2B5EF4-FFF2-40B4-BE49-F238E27FC236}">
                <a16:creationId xmlns:a16="http://schemas.microsoft.com/office/drawing/2014/main" id="{B5135298-F654-0534-39C2-C767C6B1A2D0}"/>
              </a:ext>
            </a:extLst>
          </p:cNvPr>
          <p:cNvPicPr>
            <a:picLocks noChangeAspect="1"/>
          </p:cNvPicPr>
          <p:nvPr/>
        </p:nvPicPr>
        <p:blipFill>
          <a:blip r:embed="rId4"/>
          <a:stretch>
            <a:fillRect/>
          </a:stretch>
        </p:blipFill>
        <p:spPr>
          <a:xfrm>
            <a:off x="0" y="6047104"/>
            <a:ext cx="4550195" cy="810895"/>
          </a:xfrm>
          <a:prstGeom prst="rect">
            <a:avLst/>
          </a:prstGeom>
        </p:spPr>
      </p:pic>
    </p:spTree>
    <p:extLst>
      <p:ext uri="{BB962C8B-B14F-4D97-AF65-F5344CB8AC3E}">
        <p14:creationId xmlns:p14="http://schemas.microsoft.com/office/powerpoint/2010/main" val="22847994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CC51A22-0481-A758-9D88-7109812856C6}"/>
              </a:ext>
            </a:extLst>
          </p:cNvPr>
          <p:cNvSpPr>
            <a:spLocks noGrp="1"/>
          </p:cNvSpPr>
          <p:nvPr>
            <p:ph type="title"/>
          </p:nvPr>
        </p:nvSpPr>
        <p:spPr>
          <a:xfrm>
            <a:off x="677334" y="609600"/>
            <a:ext cx="8596668" cy="703152"/>
          </a:xfrm>
        </p:spPr>
        <p:txBody>
          <a:bodyPr/>
          <a:lstStyle/>
          <a:p>
            <a:pPr algn="ctr"/>
            <a:r>
              <a:rPr lang="el-GR" b="1" dirty="0">
                <a:latin typeface="Calibri" panose="020F0502020204030204" pitchFamily="34" charset="0"/>
                <a:cs typeface="Calibri" panose="020F0502020204030204" pitchFamily="34" charset="0"/>
              </a:rPr>
              <a:t>Αντικείμενο δράσης</a:t>
            </a:r>
          </a:p>
        </p:txBody>
      </p:sp>
      <p:sp>
        <p:nvSpPr>
          <p:cNvPr id="3" name="Θέση περιεχομένου 2">
            <a:extLst>
              <a:ext uri="{FF2B5EF4-FFF2-40B4-BE49-F238E27FC236}">
                <a16:creationId xmlns:a16="http://schemas.microsoft.com/office/drawing/2014/main" id="{4A9F2718-8DCC-F571-FAF9-82E1645B1C1A}"/>
              </a:ext>
            </a:extLst>
          </p:cNvPr>
          <p:cNvSpPr>
            <a:spLocks noGrp="1"/>
          </p:cNvSpPr>
          <p:nvPr>
            <p:ph idx="1"/>
          </p:nvPr>
        </p:nvSpPr>
        <p:spPr>
          <a:xfrm>
            <a:off x="677334" y="1825611"/>
            <a:ext cx="8596668" cy="2366143"/>
          </a:xfrm>
        </p:spPr>
        <p:txBody>
          <a:bodyPr>
            <a:noAutofit/>
          </a:bodyPr>
          <a:lstStyle/>
          <a:p>
            <a:pPr marL="0" indent="0" algn="ctr">
              <a:lnSpc>
                <a:spcPct val="150000"/>
              </a:lnSpc>
              <a:buNone/>
            </a:pPr>
            <a:r>
              <a:rPr lang="el-GR" sz="2200" b="1" dirty="0">
                <a:latin typeface="Calibri" panose="020F0502020204030204" pitchFamily="34" charset="0"/>
                <a:cs typeface="Calibri" panose="020F0502020204030204" pitchFamily="34" charset="0"/>
              </a:rPr>
              <a:t>Αντικείμενο</a:t>
            </a:r>
            <a:r>
              <a:rPr lang="el-GR" sz="2200" dirty="0">
                <a:latin typeface="Calibri" panose="020F0502020204030204" pitchFamily="34" charset="0"/>
                <a:cs typeface="Calibri" panose="020F0502020204030204" pitchFamily="34" charset="0"/>
              </a:rPr>
              <a:t> της δράσης αποτελεί η </a:t>
            </a:r>
            <a:r>
              <a:rPr lang="el-GR" sz="2200" b="1" dirty="0">
                <a:latin typeface="Calibri" panose="020F0502020204030204" pitchFamily="34" charset="0"/>
                <a:cs typeface="Calibri" panose="020F0502020204030204" pitchFamily="34" charset="0"/>
              </a:rPr>
              <a:t>λειτουργία των Νέων Τοπικών Ομάδων Υγείας (ΤΟΜΥ) </a:t>
            </a:r>
            <a:r>
              <a:rPr lang="el-GR" sz="2200" dirty="0">
                <a:latin typeface="Calibri" panose="020F0502020204030204" pitchFamily="34" charset="0"/>
                <a:cs typeface="Calibri" panose="020F0502020204030204" pitchFamily="34" charset="0"/>
              </a:rPr>
              <a:t>που συγκροτούνται και λειτουργούν από τις Υ.ΠΕ. για την παροχή υπηρεσιών </a:t>
            </a:r>
            <a:r>
              <a:rPr lang="el-GR" sz="2200" b="1" dirty="0">
                <a:latin typeface="Calibri" panose="020F0502020204030204" pitchFamily="34" charset="0"/>
                <a:cs typeface="Calibri" panose="020F0502020204030204" pitchFamily="34" charset="0"/>
              </a:rPr>
              <a:t>Πρωτοβάθμιας Φροντίδας Υγείας </a:t>
            </a:r>
            <a:r>
              <a:rPr lang="el-GR" sz="2200" dirty="0">
                <a:latin typeface="Calibri" panose="020F0502020204030204" pitchFamily="34" charset="0"/>
                <a:cs typeface="Calibri" panose="020F0502020204030204" pitchFamily="34" charset="0"/>
              </a:rPr>
              <a:t>στον ωφελούμενο πληθυσμό</a:t>
            </a:r>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015F9BE4-19DA-3167-6D28-1E5E0BA476D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pic>
        <p:nvPicPr>
          <p:cNvPr id="5" name="Εικόνα 4">
            <a:extLst>
              <a:ext uri="{FF2B5EF4-FFF2-40B4-BE49-F238E27FC236}">
                <a16:creationId xmlns:a16="http://schemas.microsoft.com/office/drawing/2014/main" id="{A638CA3A-6CB1-9F6D-3617-9E8723805453}"/>
              </a:ext>
            </a:extLst>
          </p:cNvPr>
          <p:cNvPicPr>
            <a:picLocks noChangeAspect="1"/>
          </p:cNvPicPr>
          <p:nvPr/>
        </p:nvPicPr>
        <p:blipFill>
          <a:blip r:embed="rId4"/>
          <a:stretch>
            <a:fillRect/>
          </a:stretch>
        </p:blipFill>
        <p:spPr>
          <a:xfrm>
            <a:off x="425473" y="5670796"/>
            <a:ext cx="4550195" cy="1049444"/>
          </a:xfrm>
          <a:prstGeom prst="rect">
            <a:avLst/>
          </a:prstGeom>
        </p:spPr>
      </p:pic>
    </p:spTree>
    <p:extLst>
      <p:ext uri="{BB962C8B-B14F-4D97-AF65-F5344CB8AC3E}">
        <p14:creationId xmlns:p14="http://schemas.microsoft.com/office/powerpoint/2010/main" val="494039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7681A054-96E6-76F8-46EC-0527019B7805}"/>
              </a:ext>
            </a:extLst>
          </p:cNvPr>
          <p:cNvSpPr>
            <a:spLocks noGrp="1"/>
          </p:cNvSpPr>
          <p:nvPr>
            <p:ph type="title"/>
          </p:nvPr>
        </p:nvSpPr>
        <p:spPr>
          <a:xfrm>
            <a:off x="677334" y="609600"/>
            <a:ext cx="8596668" cy="643059"/>
          </a:xfrm>
        </p:spPr>
        <p:txBody>
          <a:bodyPr/>
          <a:lstStyle/>
          <a:p>
            <a:pPr algn="ctr"/>
            <a:r>
              <a:rPr lang="el-GR" b="1" dirty="0">
                <a:latin typeface="Calibri" panose="020F0502020204030204" pitchFamily="34" charset="0"/>
                <a:cs typeface="Calibri" panose="020F0502020204030204" pitchFamily="34" charset="0"/>
              </a:rPr>
              <a:t>Ωφελούμενοι</a:t>
            </a:r>
          </a:p>
        </p:txBody>
      </p:sp>
      <p:sp>
        <p:nvSpPr>
          <p:cNvPr id="3" name="Θέση περιεχομένου 2">
            <a:extLst>
              <a:ext uri="{FF2B5EF4-FFF2-40B4-BE49-F238E27FC236}">
                <a16:creationId xmlns:a16="http://schemas.microsoft.com/office/drawing/2014/main" id="{A06EA4EA-1387-B537-3088-0729C7378C6A}"/>
              </a:ext>
            </a:extLst>
          </p:cNvPr>
          <p:cNvSpPr>
            <a:spLocks noGrp="1"/>
          </p:cNvSpPr>
          <p:nvPr>
            <p:ph idx="1"/>
          </p:nvPr>
        </p:nvSpPr>
        <p:spPr>
          <a:xfrm>
            <a:off x="776922" y="1590221"/>
            <a:ext cx="8596668" cy="3880773"/>
          </a:xfrm>
        </p:spPr>
        <p:txBody>
          <a:bodyPr/>
          <a:lstStyle/>
          <a:p>
            <a:pPr algn="just">
              <a:lnSpc>
                <a:spcPct val="150000"/>
              </a:lnSpc>
            </a:pPr>
            <a:r>
              <a:rPr lang="el-GR" dirty="0">
                <a:latin typeface="Calibri" panose="020F0502020204030204" pitchFamily="34" charset="0"/>
                <a:cs typeface="Calibri" panose="020F0502020204030204" pitchFamily="34" charset="0"/>
              </a:rPr>
              <a:t>Οι ΤΟΜΥ παρέχουν τις υπηρεσίες ΠΦΥ στον </a:t>
            </a:r>
            <a:r>
              <a:rPr lang="el-GR" b="1" dirty="0">
                <a:latin typeface="Calibri" panose="020F0502020204030204" pitchFamily="34" charset="0"/>
                <a:cs typeface="Calibri" panose="020F0502020204030204" pitchFamily="34" charset="0"/>
              </a:rPr>
              <a:t>γενικό πληθυσμό </a:t>
            </a:r>
            <a:r>
              <a:rPr lang="el-GR" dirty="0">
                <a:latin typeface="Calibri" panose="020F0502020204030204" pitchFamily="34" charset="0"/>
                <a:cs typeface="Calibri" panose="020F0502020204030204" pitchFamily="34" charset="0"/>
              </a:rPr>
              <a:t>που κατοικεί στις οριζόμενες περιοχές, σύμφωνα με την απόφαση Συγκρότησης εκάστης εξ αυτών, όπως ισχύει.</a:t>
            </a:r>
          </a:p>
          <a:p>
            <a:pPr algn="just">
              <a:lnSpc>
                <a:spcPct val="150000"/>
              </a:lnSpc>
            </a:pPr>
            <a:r>
              <a:rPr lang="el-GR" dirty="0">
                <a:latin typeface="Calibri" panose="020F0502020204030204" pitchFamily="34" charset="0"/>
                <a:cs typeface="Calibri" panose="020F0502020204030204" pitchFamily="34" charset="0"/>
              </a:rPr>
              <a:t>Στο πλαίσιο της συγχρηματοδότησης της δράσης από τα Περιφερειακά Προγράμματα του ΕΣΠΑ 2021-2027, οι δείκτες στις παρεμβάσεις των νέων ΤΟΜΥ καλύπτουν το σύνολο των ωφελούμενων που λαμβάνουν υπηρεσίες ΠΦΥ από τις ΤΟΜΥ.</a:t>
            </a:r>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BCB8F57E-292C-7672-9498-FBA348EA43D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pic>
        <p:nvPicPr>
          <p:cNvPr id="5" name="Εικόνα 4">
            <a:extLst>
              <a:ext uri="{FF2B5EF4-FFF2-40B4-BE49-F238E27FC236}">
                <a16:creationId xmlns:a16="http://schemas.microsoft.com/office/drawing/2014/main" id="{05DCBDC0-4A2A-14A7-4E78-EEE236D616D9}"/>
              </a:ext>
            </a:extLst>
          </p:cNvPr>
          <p:cNvPicPr>
            <a:picLocks noChangeAspect="1"/>
          </p:cNvPicPr>
          <p:nvPr/>
        </p:nvPicPr>
        <p:blipFill>
          <a:blip r:embed="rId4"/>
          <a:stretch>
            <a:fillRect/>
          </a:stretch>
        </p:blipFill>
        <p:spPr>
          <a:xfrm>
            <a:off x="0" y="5808556"/>
            <a:ext cx="4550195" cy="1049444"/>
          </a:xfrm>
          <a:prstGeom prst="rect">
            <a:avLst/>
          </a:prstGeom>
        </p:spPr>
      </p:pic>
    </p:spTree>
    <p:extLst>
      <p:ext uri="{BB962C8B-B14F-4D97-AF65-F5344CB8AC3E}">
        <p14:creationId xmlns:p14="http://schemas.microsoft.com/office/powerpoint/2010/main" val="41080990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672C618-A45F-C89E-8AE9-17DC525464D9}"/>
              </a:ext>
            </a:extLst>
          </p:cNvPr>
          <p:cNvSpPr>
            <a:spLocks noGrp="1"/>
          </p:cNvSpPr>
          <p:nvPr>
            <p:ph type="title"/>
          </p:nvPr>
        </p:nvSpPr>
        <p:spPr/>
        <p:txBody>
          <a:bodyPr>
            <a:normAutofit/>
          </a:bodyPr>
          <a:lstStyle/>
          <a:p>
            <a:pPr algn="ctr"/>
            <a:r>
              <a:rPr lang="el-GR" b="1" dirty="0">
                <a:latin typeface="Calibri" panose="020F0502020204030204" pitchFamily="34" charset="0"/>
                <a:cs typeface="Calibri" panose="020F0502020204030204" pitchFamily="34" charset="0"/>
              </a:rPr>
              <a:t>Έναρξη </a:t>
            </a:r>
            <a:r>
              <a:rPr lang="el-GR" b="1" dirty="0" err="1">
                <a:latin typeface="Calibri" panose="020F0502020204030204" pitchFamily="34" charset="0"/>
                <a:cs typeface="Calibri" panose="020F0502020204030204" pitchFamily="34" charset="0"/>
              </a:rPr>
              <a:t>επιλεξιμότητας</a:t>
            </a:r>
            <a:r>
              <a:rPr lang="el-GR" b="1" dirty="0">
                <a:latin typeface="Calibri" panose="020F0502020204030204" pitchFamily="34" charset="0"/>
                <a:cs typeface="Calibri" panose="020F0502020204030204" pitchFamily="34" charset="0"/>
              </a:rPr>
              <a:t> δαπανών της δράσης στο ΕΣΠΑ 2021-2027</a:t>
            </a:r>
          </a:p>
        </p:txBody>
      </p:sp>
      <p:sp>
        <p:nvSpPr>
          <p:cNvPr id="3" name="Θέση περιεχομένου 2">
            <a:extLst>
              <a:ext uri="{FF2B5EF4-FFF2-40B4-BE49-F238E27FC236}">
                <a16:creationId xmlns:a16="http://schemas.microsoft.com/office/drawing/2014/main" id="{435321C3-3011-C149-9D17-5C61AA36654E}"/>
              </a:ext>
            </a:extLst>
          </p:cNvPr>
          <p:cNvSpPr>
            <a:spLocks noGrp="1"/>
          </p:cNvSpPr>
          <p:nvPr>
            <p:ph idx="1"/>
          </p:nvPr>
        </p:nvSpPr>
        <p:spPr/>
        <p:txBody>
          <a:bodyPr/>
          <a:lstStyle/>
          <a:p>
            <a:pPr algn="just">
              <a:lnSpc>
                <a:spcPct val="150000"/>
              </a:lnSpc>
            </a:pPr>
            <a:r>
              <a:rPr lang="el-GR" dirty="0"/>
              <a:t>H </a:t>
            </a:r>
            <a:r>
              <a:rPr lang="el-GR" b="1" dirty="0"/>
              <a:t>έναρξη</a:t>
            </a:r>
            <a:r>
              <a:rPr lang="el-GR" dirty="0"/>
              <a:t> </a:t>
            </a:r>
            <a:r>
              <a:rPr lang="el-GR" b="1" dirty="0" err="1"/>
              <a:t>επιλεξιμότητας</a:t>
            </a:r>
            <a:r>
              <a:rPr lang="el-GR" dirty="0"/>
              <a:t> </a:t>
            </a:r>
            <a:r>
              <a:rPr lang="el-GR" b="1" dirty="0"/>
              <a:t>δαπανών</a:t>
            </a:r>
            <a:r>
              <a:rPr lang="el-GR" dirty="0"/>
              <a:t> εκάστης ΤΟΜΥ από τα Περιφερειακά Προγράμματα του ΕΣΠΑ 2021-2027, είναι αναδρομική για τις 10 νέες συγκροτημένες ΤΟΜΥ, αλλά σε κάθε περίπτωση μετά την 1η Ιανουαρίου 2021 και ορίζεται στη Δήλωση</a:t>
            </a:r>
          </a:p>
          <a:p>
            <a:pPr algn="just">
              <a:lnSpc>
                <a:spcPct val="150000"/>
              </a:lnSpc>
            </a:pPr>
            <a:r>
              <a:rPr lang="el-GR" dirty="0"/>
              <a:t>Έναρξης της λειτουργίας κάθε ΤΟΜΥ, σύμφωνα με τους όρους και τις προϋποθέσεις του άρθρου 4 του Ν.4461/2017 και σύμφωνα με τα προβλεπόμενα στις προσκλήσεις των οικείων Περιφερειακών Προγραμμάτων του ΕΣΠΑ 2021-2027</a:t>
            </a:r>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6AD3C442-B90D-10BC-1F85-ECBA44C693E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pic>
        <p:nvPicPr>
          <p:cNvPr id="5" name="Εικόνα 4">
            <a:extLst>
              <a:ext uri="{FF2B5EF4-FFF2-40B4-BE49-F238E27FC236}">
                <a16:creationId xmlns:a16="http://schemas.microsoft.com/office/drawing/2014/main" id="{81762659-16C2-3A3E-652F-5F9BF0118E11}"/>
              </a:ext>
            </a:extLst>
          </p:cNvPr>
          <p:cNvPicPr>
            <a:picLocks noChangeAspect="1"/>
          </p:cNvPicPr>
          <p:nvPr/>
        </p:nvPicPr>
        <p:blipFill>
          <a:blip r:embed="rId4"/>
          <a:stretch>
            <a:fillRect/>
          </a:stretch>
        </p:blipFill>
        <p:spPr>
          <a:xfrm>
            <a:off x="0" y="5808556"/>
            <a:ext cx="4550195" cy="1049444"/>
          </a:xfrm>
          <a:prstGeom prst="rect">
            <a:avLst/>
          </a:prstGeom>
        </p:spPr>
      </p:pic>
    </p:spTree>
    <p:extLst>
      <p:ext uri="{BB962C8B-B14F-4D97-AF65-F5344CB8AC3E}">
        <p14:creationId xmlns:p14="http://schemas.microsoft.com/office/powerpoint/2010/main" val="26237467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BE13ED6-6C79-C57B-AD9B-208832C8050D}"/>
              </a:ext>
            </a:extLst>
          </p:cNvPr>
          <p:cNvSpPr>
            <a:spLocks noGrp="1"/>
          </p:cNvSpPr>
          <p:nvPr>
            <p:ph type="title"/>
          </p:nvPr>
        </p:nvSpPr>
        <p:spPr>
          <a:xfrm>
            <a:off x="677334" y="609600"/>
            <a:ext cx="8596668" cy="697379"/>
          </a:xfrm>
        </p:spPr>
        <p:txBody>
          <a:bodyPr>
            <a:noAutofit/>
          </a:bodyPr>
          <a:lstStyle/>
          <a:p>
            <a:pPr algn="ctr"/>
            <a:r>
              <a:rPr lang="el-GR" b="1" dirty="0">
                <a:latin typeface="Calibri" panose="020F0502020204030204" pitchFamily="34" charset="0"/>
                <a:cs typeface="Calibri" panose="020F0502020204030204" pitchFamily="34" charset="0"/>
              </a:rPr>
              <a:t>Επιλέξιμες ενέργειες</a:t>
            </a:r>
            <a:br>
              <a:rPr lang="el-GR" b="1" dirty="0">
                <a:latin typeface="Calibri" panose="020F0502020204030204" pitchFamily="34" charset="0"/>
                <a:cs typeface="Calibri" panose="020F0502020204030204" pitchFamily="34" charset="0"/>
              </a:rPr>
            </a:br>
            <a:endParaRPr lang="el-GR" b="1" dirty="0">
              <a:latin typeface="Calibri" panose="020F0502020204030204" pitchFamily="34" charset="0"/>
              <a:cs typeface="Calibri" panose="020F0502020204030204" pitchFamily="34" charset="0"/>
            </a:endParaRPr>
          </a:p>
        </p:txBody>
      </p:sp>
      <p:sp>
        <p:nvSpPr>
          <p:cNvPr id="3" name="Θέση περιεχομένου 2">
            <a:extLst>
              <a:ext uri="{FF2B5EF4-FFF2-40B4-BE49-F238E27FC236}">
                <a16:creationId xmlns:a16="http://schemas.microsoft.com/office/drawing/2014/main" id="{1780C93D-4E87-70B3-593A-274ABAB50A93}"/>
              </a:ext>
            </a:extLst>
          </p:cNvPr>
          <p:cNvSpPr>
            <a:spLocks noGrp="1"/>
          </p:cNvSpPr>
          <p:nvPr>
            <p:ph idx="1"/>
          </p:nvPr>
        </p:nvSpPr>
        <p:spPr>
          <a:xfrm>
            <a:off x="677334" y="1403287"/>
            <a:ext cx="8596668" cy="4094867"/>
          </a:xfrm>
        </p:spPr>
        <p:txBody>
          <a:bodyPr>
            <a:normAutofit/>
          </a:bodyPr>
          <a:lstStyle/>
          <a:p>
            <a:pPr algn="just">
              <a:lnSpc>
                <a:spcPct val="150000"/>
              </a:lnSpc>
            </a:pPr>
            <a:r>
              <a:rPr lang="el-GR" dirty="0">
                <a:latin typeface="Calibri" panose="020F0502020204030204" pitchFamily="34" charset="0"/>
                <a:cs typeface="Calibri" panose="020F0502020204030204" pitchFamily="34" charset="0"/>
              </a:rPr>
              <a:t>Στο πλαίσιο των Περιφερειακών Προγραμμάτων του ΕΣΠΑ 2021 - 2027, ως </a:t>
            </a:r>
            <a:r>
              <a:rPr lang="el-GR" b="1" dirty="0">
                <a:latin typeface="Calibri" panose="020F0502020204030204" pitchFamily="34" charset="0"/>
                <a:cs typeface="Calibri" panose="020F0502020204030204" pitchFamily="34" charset="0"/>
              </a:rPr>
              <a:t>επιλέξιμη ενέργεια </a:t>
            </a:r>
            <a:r>
              <a:rPr lang="el-GR" dirty="0">
                <a:latin typeface="Calibri" panose="020F0502020204030204" pitchFamily="34" charset="0"/>
                <a:cs typeface="Calibri" panose="020F0502020204030204" pitchFamily="34" charset="0"/>
              </a:rPr>
              <a:t>ορίζεται η </a:t>
            </a:r>
            <a:r>
              <a:rPr lang="el-GR" b="1" dirty="0">
                <a:latin typeface="Calibri" panose="020F0502020204030204" pitchFamily="34" charset="0"/>
                <a:cs typeface="Calibri" panose="020F0502020204030204" pitchFamily="34" charset="0"/>
              </a:rPr>
              <a:t>λειτουργία</a:t>
            </a:r>
            <a:r>
              <a:rPr lang="el-GR" dirty="0">
                <a:latin typeface="Calibri" panose="020F0502020204030204" pitchFamily="34" charset="0"/>
                <a:cs typeface="Calibri" panose="020F0502020204030204" pitchFamily="34" charset="0"/>
              </a:rPr>
              <a:t> των ΤΟΜΥ </a:t>
            </a:r>
            <a:r>
              <a:rPr lang="el-GR" b="1" dirty="0">
                <a:latin typeface="Calibri" panose="020F0502020204030204" pitchFamily="34" charset="0"/>
                <a:cs typeface="Calibri" panose="020F0502020204030204" pitchFamily="34" charset="0"/>
              </a:rPr>
              <a:t>μόνον εφόσον πληρούνται οι ελάχιστες</a:t>
            </a:r>
            <a:r>
              <a:rPr lang="el-GR" dirty="0">
                <a:latin typeface="Calibri" panose="020F0502020204030204" pitchFamily="34" charset="0"/>
                <a:cs typeface="Calibri" panose="020F0502020204030204" pitchFamily="34" charset="0"/>
              </a:rPr>
              <a:t> </a:t>
            </a:r>
            <a:r>
              <a:rPr lang="el-GR" b="1" dirty="0">
                <a:latin typeface="Calibri" panose="020F0502020204030204" pitchFamily="34" charset="0"/>
                <a:cs typeface="Calibri" panose="020F0502020204030204" pitchFamily="34" charset="0"/>
              </a:rPr>
              <a:t>προϋποθέσεις</a:t>
            </a:r>
            <a:r>
              <a:rPr lang="el-GR" dirty="0">
                <a:latin typeface="Calibri" panose="020F0502020204030204" pitchFamily="34" charset="0"/>
                <a:cs typeface="Calibri" panose="020F0502020204030204" pitchFamily="34" charset="0"/>
              </a:rPr>
              <a:t> </a:t>
            </a:r>
            <a:r>
              <a:rPr lang="el-GR" b="1" dirty="0">
                <a:latin typeface="Calibri" panose="020F0502020204030204" pitchFamily="34" charset="0"/>
                <a:cs typeface="Calibri" panose="020F0502020204030204" pitchFamily="34" charset="0"/>
              </a:rPr>
              <a:t>στελέχωσης</a:t>
            </a:r>
            <a:r>
              <a:rPr lang="el-GR" dirty="0">
                <a:latin typeface="Calibri" panose="020F0502020204030204" pitchFamily="34" charset="0"/>
                <a:cs typeface="Calibri" panose="020F0502020204030204" pitchFamily="34" charset="0"/>
              </a:rPr>
              <a:t> για τη λειτουργία και την παροχή υπηρεσιών σύμφωνα με το εθνικό θεσμικό πλαίσιο</a:t>
            </a:r>
          </a:p>
          <a:p>
            <a:pPr algn="just">
              <a:lnSpc>
                <a:spcPct val="150000"/>
              </a:lnSpc>
            </a:pPr>
            <a:r>
              <a:rPr lang="el-GR" dirty="0">
                <a:latin typeface="Calibri" panose="020F0502020204030204" pitchFamily="34" charset="0"/>
                <a:cs typeface="Calibri" panose="020F0502020204030204" pitchFamily="34" charset="0"/>
              </a:rPr>
              <a:t>Στο πλαίσιο των Περιφερειακών Προγραμμάτων του ΕΣΠΑ 2021 - 2027, είναι </a:t>
            </a:r>
            <a:r>
              <a:rPr lang="el-GR" b="1" dirty="0">
                <a:latin typeface="Calibri" panose="020F0502020204030204" pitchFamily="34" charset="0"/>
                <a:cs typeface="Calibri" panose="020F0502020204030204" pitchFamily="34" charset="0"/>
              </a:rPr>
              <a:t>επιλέξιμη</a:t>
            </a:r>
            <a:r>
              <a:rPr lang="el-GR" dirty="0">
                <a:latin typeface="Calibri" panose="020F0502020204030204" pitchFamily="34" charset="0"/>
                <a:cs typeface="Calibri" panose="020F0502020204030204" pitchFamily="34" charset="0"/>
              </a:rPr>
              <a:t> και η </a:t>
            </a:r>
            <a:r>
              <a:rPr lang="el-GR" b="1" dirty="0">
                <a:latin typeface="Calibri" panose="020F0502020204030204" pitchFamily="34" charset="0"/>
                <a:cs typeface="Calibri" panose="020F0502020204030204" pitchFamily="34" charset="0"/>
              </a:rPr>
              <a:t>διεύρυνση</a:t>
            </a:r>
            <a:r>
              <a:rPr lang="el-GR" dirty="0">
                <a:latin typeface="Calibri" panose="020F0502020204030204" pitchFamily="34" charset="0"/>
                <a:cs typeface="Calibri" panose="020F0502020204030204" pitchFamily="34" charset="0"/>
              </a:rPr>
              <a:t> της </a:t>
            </a:r>
            <a:r>
              <a:rPr lang="el-GR" b="1" dirty="0">
                <a:latin typeface="Calibri" panose="020F0502020204030204" pitchFamily="34" charset="0"/>
                <a:cs typeface="Calibri" panose="020F0502020204030204" pitchFamily="34" charset="0"/>
              </a:rPr>
              <a:t>στελέχωσης</a:t>
            </a:r>
            <a:r>
              <a:rPr lang="el-GR" dirty="0">
                <a:latin typeface="Calibri" panose="020F0502020204030204" pitchFamily="34" charset="0"/>
                <a:cs typeface="Calibri" panose="020F0502020204030204" pitchFamily="34" charset="0"/>
              </a:rPr>
              <a:t> εκάστης ΤΟΜΥ (σε οποιαδήποτε χρονική στιγμή από την ημερομηνία έναρξης έως την ημερομηνία λήξης της </a:t>
            </a:r>
            <a:r>
              <a:rPr lang="el-GR" dirty="0" err="1">
                <a:latin typeface="Calibri" panose="020F0502020204030204" pitchFamily="34" charset="0"/>
                <a:cs typeface="Calibri" panose="020F0502020204030204" pitchFamily="34" charset="0"/>
              </a:rPr>
              <a:t>επιλεξιμότητας</a:t>
            </a:r>
            <a:r>
              <a:rPr lang="el-GR" dirty="0">
                <a:latin typeface="Calibri" panose="020F0502020204030204" pitchFamily="34" charset="0"/>
                <a:cs typeface="Calibri" panose="020F0502020204030204" pitchFamily="34" charset="0"/>
              </a:rPr>
              <a:t> δαπανών της δράσης) έως τον μέγιστο αριθμό προσωπικού που προβλέπει το σχετικό νομοθετικό πλαίσιο για τις ΤΟΜΥ (ν. 4461/2017, ν. 4486/2017, ν. 4931/2022).</a:t>
            </a:r>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1FBDB65A-E1B5-9583-24EF-F0406669999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pic>
        <p:nvPicPr>
          <p:cNvPr id="5" name="Εικόνα 4">
            <a:extLst>
              <a:ext uri="{FF2B5EF4-FFF2-40B4-BE49-F238E27FC236}">
                <a16:creationId xmlns:a16="http://schemas.microsoft.com/office/drawing/2014/main" id="{8019F8A0-3673-8BB0-339A-11854D246132}"/>
              </a:ext>
            </a:extLst>
          </p:cNvPr>
          <p:cNvPicPr>
            <a:picLocks noChangeAspect="1"/>
          </p:cNvPicPr>
          <p:nvPr/>
        </p:nvPicPr>
        <p:blipFill>
          <a:blip r:embed="rId4"/>
          <a:stretch>
            <a:fillRect/>
          </a:stretch>
        </p:blipFill>
        <p:spPr>
          <a:xfrm>
            <a:off x="0" y="5808556"/>
            <a:ext cx="4550195" cy="1049444"/>
          </a:xfrm>
          <a:prstGeom prst="rect">
            <a:avLst/>
          </a:prstGeom>
        </p:spPr>
      </p:pic>
    </p:spTree>
    <p:extLst>
      <p:ext uri="{BB962C8B-B14F-4D97-AF65-F5344CB8AC3E}">
        <p14:creationId xmlns:p14="http://schemas.microsoft.com/office/powerpoint/2010/main" val="27064880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7D2FED1C-0DE2-1F56-0E8E-17A607A56518}"/>
              </a:ext>
            </a:extLst>
          </p:cNvPr>
          <p:cNvSpPr>
            <a:spLocks noGrp="1"/>
          </p:cNvSpPr>
          <p:nvPr>
            <p:ph type="title"/>
          </p:nvPr>
        </p:nvSpPr>
        <p:spPr>
          <a:xfrm>
            <a:off x="677334" y="365156"/>
            <a:ext cx="8596668" cy="648832"/>
          </a:xfrm>
        </p:spPr>
        <p:txBody>
          <a:bodyPr>
            <a:normAutofit/>
          </a:bodyPr>
          <a:lstStyle/>
          <a:p>
            <a:pPr algn="ctr"/>
            <a:r>
              <a:rPr lang="el-GR" b="1" dirty="0">
                <a:latin typeface="Calibri" panose="020F0502020204030204" pitchFamily="34" charset="0"/>
                <a:cs typeface="Calibri" panose="020F0502020204030204" pitchFamily="34" charset="0"/>
              </a:rPr>
              <a:t>Συγκρότηση ΤΟΜΥ και όροι λειτουργίας</a:t>
            </a:r>
          </a:p>
        </p:txBody>
      </p:sp>
      <p:sp>
        <p:nvSpPr>
          <p:cNvPr id="3" name="Θέση περιεχομένου 2">
            <a:extLst>
              <a:ext uri="{FF2B5EF4-FFF2-40B4-BE49-F238E27FC236}">
                <a16:creationId xmlns:a16="http://schemas.microsoft.com/office/drawing/2014/main" id="{B26E77A4-3821-7ED6-3BFC-0C9F03638D64}"/>
              </a:ext>
            </a:extLst>
          </p:cNvPr>
          <p:cNvSpPr>
            <a:spLocks noGrp="1"/>
          </p:cNvSpPr>
          <p:nvPr>
            <p:ph idx="1"/>
          </p:nvPr>
        </p:nvSpPr>
        <p:spPr>
          <a:xfrm>
            <a:off x="677334" y="1122631"/>
            <a:ext cx="8596668" cy="4685925"/>
          </a:xfrm>
        </p:spPr>
        <p:txBody>
          <a:bodyPr>
            <a:normAutofit/>
          </a:bodyPr>
          <a:lstStyle/>
          <a:p>
            <a:pPr algn="just">
              <a:lnSpc>
                <a:spcPct val="150000"/>
              </a:lnSpc>
            </a:pPr>
            <a:r>
              <a:rPr lang="el-GR" dirty="0">
                <a:latin typeface="Calibri" panose="020F0502020204030204" pitchFamily="34" charset="0"/>
                <a:cs typeface="Calibri" panose="020F0502020204030204" pitchFamily="34" charset="0"/>
              </a:rPr>
              <a:t>Για τα θέματα συγκρότησης και όρων λειτουργίας των ΤΟΜΥ ισχύουν όσα προβλέπονται στους ν. 4461/2017, ν. 4486/2017, ν. 4931/2022 και στις αποφάσεις που εκδόθηκαν κατ’ εξουσιοδότηση αυτών</a:t>
            </a:r>
          </a:p>
          <a:p>
            <a:pPr algn="just">
              <a:lnSpc>
                <a:spcPct val="150000"/>
              </a:lnSpc>
            </a:pPr>
            <a:r>
              <a:rPr lang="el-GR" dirty="0">
                <a:latin typeface="Calibri" panose="020F0502020204030204" pitchFamily="34" charset="0"/>
                <a:cs typeface="Calibri" panose="020F0502020204030204" pitchFamily="34" charset="0"/>
              </a:rPr>
              <a:t>Η έναρξη της λειτουργίας των ΤΟΜΥ συντελείται κατά χρονικές περιόδους (φάσεις), όταν καθίσταται εφικτή και </a:t>
            </a:r>
            <a:r>
              <a:rPr lang="el-GR" b="1" dirty="0">
                <a:latin typeface="Calibri" panose="020F0502020204030204" pitchFamily="34" charset="0"/>
                <a:cs typeface="Calibri" panose="020F0502020204030204" pitchFamily="34" charset="0"/>
              </a:rPr>
              <a:t>συντρέχουν</a:t>
            </a:r>
            <a:r>
              <a:rPr lang="el-GR" dirty="0">
                <a:latin typeface="Calibri" panose="020F0502020204030204" pitchFamily="34" charset="0"/>
                <a:cs typeface="Calibri" panose="020F0502020204030204" pitchFamily="34" charset="0"/>
              </a:rPr>
              <a:t> για εκάστη ΤΟΜΥ </a:t>
            </a:r>
            <a:r>
              <a:rPr lang="el-GR" b="1" dirty="0">
                <a:latin typeface="Calibri" panose="020F0502020204030204" pitchFamily="34" charset="0"/>
                <a:cs typeface="Calibri" panose="020F0502020204030204" pitchFamily="34" charset="0"/>
              </a:rPr>
              <a:t>σωρευτικά</a:t>
            </a:r>
            <a:r>
              <a:rPr lang="el-GR" dirty="0">
                <a:latin typeface="Calibri" panose="020F0502020204030204" pitchFamily="34" charset="0"/>
                <a:cs typeface="Calibri" panose="020F0502020204030204" pitchFamily="34" charset="0"/>
              </a:rPr>
              <a:t> οι εξής προϋποθέσεις:</a:t>
            </a:r>
          </a:p>
          <a:p>
            <a:pPr algn="just">
              <a:lnSpc>
                <a:spcPct val="150000"/>
              </a:lnSpc>
            </a:pPr>
            <a:r>
              <a:rPr lang="el-GR" b="1" dirty="0">
                <a:latin typeface="Calibri" panose="020F0502020204030204" pitchFamily="34" charset="0"/>
                <a:cs typeface="Calibri" panose="020F0502020204030204" pitchFamily="34" charset="0"/>
              </a:rPr>
              <a:t>α) Ύπαρξη λειτουργικής υποδομής στέγασης </a:t>
            </a:r>
            <a:r>
              <a:rPr lang="el-GR" dirty="0">
                <a:latin typeface="Calibri" panose="020F0502020204030204" pitchFamily="34" charset="0"/>
                <a:cs typeface="Calibri" panose="020F0502020204030204" pitchFamily="34" charset="0"/>
              </a:rPr>
              <a:t>υπηρεσιών</a:t>
            </a:r>
          </a:p>
          <a:p>
            <a:pPr algn="just">
              <a:lnSpc>
                <a:spcPct val="150000"/>
              </a:lnSpc>
            </a:pPr>
            <a:r>
              <a:rPr lang="el-GR" b="1" dirty="0">
                <a:latin typeface="Calibri" panose="020F0502020204030204" pitchFamily="34" charset="0"/>
                <a:cs typeface="Calibri" panose="020F0502020204030204" pitchFamily="34" charset="0"/>
              </a:rPr>
              <a:t>β) Διασφάλιση του ελάχιστου αριθμού σύνθεσης προσωπικού </a:t>
            </a:r>
            <a:r>
              <a:rPr lang="el-GR" dirty="0">
                <a:latin typeface="Calibri" panose="020F0502020204030204" pitchFamily="34" charset="0"/>
                <a:cs typeface="Calibri" panose="020F0502020204030204" pitchFamily="34" charset="0"/>
              </a:rPr>
              <a:t>που τις συγκροτεί</a:t>
            </a:r>
          </a:p>
          <a:p>
            <a:pPr algn="just">
              <a:lnSpc>
                <a:spcPct val="150000"/>
              </a:lnSpc>
            </a:pPr>
            <a:r>
              <a:rPr lang="el-GR" b="1" dirty="0">
                <a:latin typeface="Calibri" panose="020F0502020204030204" pitchFamily="34" charset="0"/>
                <a:cs typeface="Calibri" panose="020F0502020204030204" pitchFamily="34" charset="0"/>
              </a:rPr>
              <a:t>γ) Ενημέρωση της κοινότητας </a:t>
            </a:r>
            <a:r>
              <a:rPr lang="el-GR" dirty="0">
                <a:latin typeface="Calibri" panose="020F0502020204030204" pitchFamily="34" charset="0"/>
                <a:cs typeface="Calibri" panose="020F0502020204030204" pitchFamily="34" charset="0"/>
              </a:rPr>
              <a:t>για την ημερομηνία έναρξης παροχής υπηρεσιών</a:t>
            </a:r>
          </a:p>
          <a:p>
            <a:pPr marL="0" indent="0" algn="just">
              <a:lnSpc>
                <a:spcPct val="150000"/>
              </a:lnSpc>
              <a:buNone/>
            </a:pPr>
            <a:endParaRPr lang="el-GR" dirty="0">
              <a:latin typeface="Calibri" panose="020F0502020204030204" pitchFamily="34" charset="0"/>
              <a:cs typeface="Calibri" panose="020F0502020204030204" pitchFamily="34" charset="0"/>
            </a:endParaRPr>
          </a:p>
        </p:txBody>
      </p:sp>
      <p:pic>
        <p:nvPicPr>
          <p:cNvPr id="4" name="Εικόνα 3">
            <a:extLst>
              <a:ext uri="{FF2B5EF4-FFF2-40B4-BE49-F238E27FC236}">
                <a16:creationId xmlns:a16="http://schemas.microsoft.com/office/drawing/2014/main" id="{C6BB6AC3-06B8-568D-52B1-BA2F3AE03742}"/>
              </a:ext>
            </a:extLst>
          </p:cNvPr>
          <p:cNvPicPr>
            <a:picLocks noChangeAspect="1"/>
          </p:cNvPicPr>
          <p:nvPr/>
        </p:nvPicPr>
        <p:blipFill>
          <a:blip r:embed="rId3"/>
          <a:stretch>
            <a:fillRect/>
          </a:stretch>
        </p:blipFill>
        <p:spPr>
          <a:xfrm>
            <a:off x="0" y="5808556"/>
            <a:ext cx="4550195" cy="1049444"/>
          </a:xfrm>
          <a:prstGeom prst="rect">
            <a:avLst/>
          </a:prstGeom>
        </p:spPr>
      </p:pic>
      <p:pic>
        <p:nvPicPr>
          <p:cNvPr id="5" name="Εικόνα 4"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73426DEB-C5B7-F14E-4B52-626F5C2D1E2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spTree>
    <p:extLst>
      <p:ext uri="{BB962C8B-B14F-4D97-AF65-F5344CB8AC3E}">
        <p14:creationId xmlns:p14="http://schemas.microsoft.com/office/powerpoint/2010/main" val="17472062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DCA0A90-605D-F4B0-5744-FB992B9D8E40}"/>
              </a:ext>
            </a:extLst>
          </p:cNvPr>
          <p:cNvSpPr>
            <a:spLocks noGrp="1"/>
          </p:cNvSpPr>
          <p:nvPr>
            <p:ph type="title"/>
          </p:nvPr>
        </p:nvSpPr>
        <p:spPr>
          <a:xfrm>
            <a:off x="677334" y="609600"/>
            <a:ext cx="8596668" cy="594511"/>
          </a:xfrm>
        </p:spPr>
        <p:txBody>
          <a:bodyPr>
            <a:noAutofit/>
          </a:bodyPr>
          <a:lstStyle/>
          <a:p>
            <a:pPr algn="ctr"/>
            <a:r>
              <a:rPr lang="el-GR" b="1" dirty="0">
                <a:latin typeface="Calibri" panose="020F0502020204030204" pitchFamily="34" charset="0"/>
                <a:cs typeface="Calibri" panose="020F0502020204030204" pitchFamily="34" charset="0"/>
              </a:rPr>
              <a:t>Στελέχωση ΤΟΜΥ </a:t>
            </a:r>
            <a:endParaRPr lang="el-GR" dirty="0"/>
          </a:p>
        </p:txBody>
      </p:sp>
      <p:sp>
        <p:nvSpPr>
          <p:cNvPr id="3" name="Θέση περιεχομένου 2">
            <a:extLst>
              <a:ext uri="{FF2B5EF4-FFF2-40B4-BE49-F238E27FC236}">
                <a16:creationId xmlns:a16="http://schemas.microsoft.com/office/drawing/2014/main" id="{C8DA8C42-2608-EDA3-37A5-1F4B2A3364EC}"/>
              </a:ext>
            </a:extLst>
          </p:cNvPr>
          <p:cNvSpPr>
            <a:spLocks noGrp="1"/>
          </p:cNvSpPr>
          <p:nvPr>
            <p:ph idx="1"/>
          </p:nvPr>
        </p:nvSpPr>
        <p:spPr>
          <a:xfrm>
            <a:off x="441944" y="1786175"/>
            <a:ext cx="8596668" cy="3440317"/>
          </a:xfrm>
        </p:spPr>
        <p:txBody>
          <a:bodyPr>
            <a:normAutofit/>
          </a:bodyPr>
          <a:lstStyle/>
          <a:p>
            <a:pPr marL="0" indent="0">
              <a:buNone/>
            </a:pPr>
            <a:r>
              <a:rPr lang="el-GR" sz="2200" b="1" dirty="0">
                <a:latin typeface="Calibri" panose="020F0502020204030204" pitchFamily="34" charset="0"/>
                <a:cs typeface="Calibri" panose="020F0502020204030204" pitchFamily="34" charset="0"/>
              </a:rPr>
              <a:t>Θεσμικό πλαίσιο</a:t>
            </a:r>
            <a:endParaRPr lang="el-GR" sz="2200" dirty="0">
              <a:latin typeface="Calibri" panose="020F0502020204030204" pitchFamily="34" charset="0"/>
              <a:cs typeface="Calibri" panose="020F0502020204030204" pitchFamily="34" charset="0"/>
            </a:endParaRPr>
          </a:p>
          <a:p>
            <a:pPr lvl="0"/>
            <a:r>
              <a:rPr lang="el-GR" sz="2200" dirty="0">
                <a:latin typeface="Calibri" panose="020F0502020204030204" pitchFamily="34" charset="0"/>
                <a:cs typeface="Calibri" panose="020F0502020204030204" pitchFamily="34" charset="0"/>
              </a:rPr>
              <a:t>Ν. 4461/2017, άρθρο 106 παράγραφος 3 , 4 και 5</a:t>
            </a:r>
          </a:p>
          <a:p>
            <a:pPr lvl="0"/>
            <a:r>
              <a:rPr lang="el-GR" sz="2200" dirty="0">
                <a:latin typeface="Calibri" panose="020F0502020204030204" pitchFamily="34" charset="0"/>
                <a:cs typeface="Calibri" panose="020F0502020204030204" pitchFamily="34" charset="0"/>
              </a:rPr>
              <a:t>Ν. 5216/2025, άρθρο 53 </a:t>
            </a:r>
          </a:p>
          <a:p>
            <a:pPr lvl="0"/>
            <a:r>
              <a:rPr lang="el-GR" sz="2200" dirty="0">
                <a:latin typeface="Calibri" panose="020F0502020204030204" pitchFamily="34" charset="0"/>
                <a:cs typeface="Calibri" panose="020F0502020204030204" pitchFamily="34" charset="0"/>
              </a:rPr>
              <a:t>Ν. 4058/2012, άρθρο 41, ως ισχύει</a:t>
            </a:r>
          </a:p>
          <a:p>
            <a:endParaRPr lang="el-GR" dirty="0"/>
          </a:p>
        </p:txBody>
      </p:sp>
      <p:pic>
        <p:nvPicPr>
          <p:cNvPr id="4" name="Εικόνα 3">
            <a:extLst>
              <a:ext uri="{FF2B5EF4-FFF2-40B4-BE49-F238E27FC236}">
                <a16:creationId xmlns:a16="http://schemas.microsoft.com/office/drawing/2014/main" id="{CF808B88-89BC-EB7F-0CC7-862085DAD842}"/>
              </a:ext>
            </a:extLst>
          </p:cNvPr>
          <p:cNvPicPr>
            <a:picLocks noChangeAspect="1"/>
          </p:cNvPicPr>
          <p:nvPr/>
        </p:nvPicPr>
        <p:blipFill>
          <a:blip r:embed="rId2"/>
          <a:stretch>
            <a:fillRect/>
          </a:stretch>
        </p:blipFill>
        <p:spPr>
          <a:xfrm>
            <a:off x="0" y="5808556"/>
            <a:ext cx="4550195" cy="1049444"/>
          </a:xfrm>
          <a:prstGeom prst="rect">
            <a:avLst/>
          </a:prstGeom>
        </p:spPr>
      </p:pic>
      <p:pic>
        <p:nvPicPr>
          <p:cNvPr id="5" name="Εικόνα 4"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3DB0A36C-771D-E527-D53C-53C2181113C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spTree>
    <p:extLst>
      <p:ext uri="{BB962C8B-B14F-4D97-AF65-F5344CB8AC3E}">
        <p14:creationId xmlns:p14="http://schemas.microsoft.com/office/powerpoint/2010/main" val="23158511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2B1822F7-424B-2243-679E-FBC76D54AE1D}"/>
              </a:ext>
            </a:extLst>
          </p:cNvPr>
          <p:cNvSpPr>
            <a:spLocks noGrp="1"/>
          </p:cNvSpPr>
          <p:nvPr>
            <p:ph type="title"/>
          </p:nvPr>
        </p:nvSpPr>
        <p:spPr>
          <a:xfrm>
            <a:off x="677334" y="383263"/>
            <a:ext cx="8596668" cy="639778"/>
          </a:xfrm>
        </p:spPr>
        <p:txBody>
          <a:bodyPr>
            <a:noAutofit/>
          </a:bodyPr>
          <a:lstStyle/>
          <a:p>
            <a:pPr algn="ctr"/>
            <a:r>
              <a:rPr lang="el-GR" b="1" dirty="0">
                <a:latin typeface="Calibri" panose="020F0502020204030204" pitchFamily="34" charset="0"/>
                <a:cs typeface="Calibri" panose="020F0502020204030204" pitchFamily="34" charset="0"/>
              </a:rPr>
              <a:t>Στελέχωση ΤΟΜΥ </a:t>
            </a:r>
            <a:endParaRPr lang="el-GR" dirty="0"/>
          </a:p>
        </p:txBody>
      </p:sp>
      <p:sp>
        <p:nvSpPr>
          <p:cNvPr id="3" name="Θέση περιεχομένου 2">
            <a:extLst>
              <a:ext uri="{FF2B5EF4-FFF2-40B4-BE49-F238E27FC236}">
                <a16:creationId xmlns:a16="http://schemas.microsoft.com/office/drawing/2014/main" id="{14D66EAF-BA33-A2C6-88AF-2D537239DF8B}"/>
              </a:ext>
            </a:extLst>
          </p:cNvPr>
          <p:cNvSpPr>
            <a:spLocks noGrp="1"/>
          </p:cNvSpPr>
          <p:nvPr>
            <p:ph idx="1"/>
          </p:nvPr>
        </p:nvSpPr>
        <p:spPr>
          <a:xfrm>
            <a:off x="677334" y="1131683"/>
            <a:ext cx="8596668" cy="4843604"/>
          </a:xfrm>
        </p:spPr>
        <p:txBody>
          <a:bodyPr>
            <a:normAutofit fontScale="92500" lnSpcReduction="10000"/>
          </a:bodyPr>
          <a:lstStyle/>
          <a:p>
            <a:pPr marL="0" indent="0" algn="just">
              <a:buNone/>
            </a:pPr>
            <a:r>
              <a:rPr lang="el-GR" sz="2400" b="1" dirty="0">
                <a:latin typeface="Calibri" panose="020F0502020204030204" pitchFamily="34" charset="0"/>
                <a:ea typeface="+mj-ea"/>
                <a:cs typeface="Calibri" panose="020F0502020204030204" pitchFamily="34" charset="0"/>
              </a:rPr>
              <a:t>Ειδικότητες</a:t>
            </a:r>
            <a:r>
              <a:rPr lang="el-GR" sz="2400" dirty="0">
                <a:latin typeface="Calibri" panose="020F0502020204030204" pitchFamily="34" charset="0"/>
                <a:cs typeface="Calibri" panose="020F0502020204030204" pitchFamily="34" charset="0"/>
              </a:rPr>
              <a:t> </a:t>
            </a:r>
          </a:p>
          <a:p>
            <a:pPr algn="just"/>
            <a:r>
              <a:rPr lang="el-GR" sz="1700" dirty="0">
                <a:latin typeface="Calibri" panose="020F0502020204030204" pitchFamily="34" charset="0"/>
                <a:cs typeface="Calibri" panose="020F0502020204030204" pitchFamily="34" charset="0"/>
              </a:rPr>
              <a:t>Οι ΤΟΜΥ στελεχώνονται (άρθρο 106 παρ. 3 Ν. 4461/2017, ως ισχύει) από επαγγελματίες υγείας και λοιπό προσωπικό, των παρακάτω ειδικοτήτων και κλάδων, με συμβάσεις εργασίας ορισμένου χρόνου:</a:t>
            </a:r>
          </a:p>
          <a:p>
            <a:pPr lvl="0"/>
            <a:r>
              <a:rPr lang="el-GR" sz="1700" dirty="0">
                <a:latin typeface="Calibri" panose="020F0502020204030204" pitchFamily="34" charset="0"/>
                <a:cs typeface="Calibri" panose="020F0502020204030204" pitchFamily="34" charset="0"/>
              </a:rPr>
              <a:t>Ιατροί με ειδικότητα Γενικής Ιατρικής, Παθολογίας και Παιδιατρικής</a:t>
            </a:r>
          </a:p>
          <a:p>
            <a:pPr lvl="0"/>
            <a:r>
              <a:rPr lang="el-GR" sz="1700" dirty="0">
                <a:latin typeface="Calibri" panose="020F0502020204030204" pitchFamily="34" charset="0"/>
                <a:cs typeface="Calibri" panose="020F0502020204030204" pitchFamily="34" charset="0"/>
              </a:rPr>
              <a:t>ΠΕ Νοσηλευτικής</a:t>
            </a:r>
          </a:p>
          <a:p>
            <a:pPr lvl="0"/>
            <a:r>
              <a:rPr lang="el-GR" sz="1700" dirty="0">
                <a:latin typeface="Calibri" panose="020F0502020204030204" pitchFamily="34" charset="0"/>
                <a:cs typeface="Calibri" panose="020F0502020204030204" pitchFamily="34" charset="0"/>
              </a:rPr>
              <a:t>ΠΕ Κοινωνικών Λειτουργών</a:t>
            </a:r>
          </a:p>
          <a:p>
            <a:pPr lvl="0"/>
            <a:r>
              <a:rPr lang="el-GR" sz="1700" dirty="0">
                <a:latin typeface="Calibri" panose="020F0502020204030204" pitchFamily="34" charset="0"/>
                <a:cs typeface="Calibri" panose="020F0502020204030204" pitchFamily="34" charset="0"/>
              </a:rPr>
              <a:t>ΠΕ Διοικητικού/ Οικονομικού</a:t>
            </a:r>
          </a:p>
          <a:p>
            <a:pPr lvl="0"/>
            <a:r>
              <a:rPr lang="el-GR" sz="1700" dirty="0">
                <a:latin typeface="Calibri" panose="020F0502020204030204" pitchFamily="34" charset="0"/>
                <a:cs typeface="Calibri" panose="020F0502020204030204" pitchFamily="34" charset="0"/>
              </a:rPr>
              <a:t>ΤΕ Νοσηλευτικής </a:t>
            </a:r>
          </a:p>
          <a:p>
            <a:pPr lvl="0"/>
            <a:r>
              <a:rPr lang="el-GR" sz="1700" dirty="0">
                <a:latin typeface="Calibri" panose="020F0502020204030204" pitchFamily="34" charset="0"/>
                <a:cs typeface="Calibri" panose="020F0502020204030204" pitchFamily="34" charset="0"/>
              </a:rPr>
              <a:t>ΤΕ Κοινωνικών Λειτουργών</a:t>
            </a:r>
          </a:p>
          <a:p>
            <a:pPr lvl="0"/>
            <a:r>
              <a:rPr lang="el-GR" sz="1700" dirty="0">
                <a:latin typeface="Calibri" panose="020F0502020204030204" pitchFamily="34" charset="0"/>
                <a:cs typeface="Calibri" panose="020F0502020204030204" pitchFamily="34" charset="0"/>
              </a:rPr>
              <a:t>ΤΕ Επισκεπτών/τριών Υγείας</a:t>
            </a:r>
          </a:p>
          <a:p>
            <a:pPr lvl="0"/>
            <a:r>
              <a:rPr lang="el-GR" sz="1700" dirty="0">
                <a:latin typeface="Calibri" panose="020F0502020204030204" pitchFamily="34" charset="0"/>
                <a:cs typeface="Calibri" panose="020F0502020204030204" pitchFamily="34" charset="0"/>
              </a:rPr>
              <a:t>ΤΕ Διοίκησης Μονάδων Υγείας και Πρόνοιας</a:t>
            </a:r>
          </a:p>
          <a:p>
            <a:pPr lvl="0"/>
            <a:r>
              <a:rPr lang="el-GR" sz="1700" dirty="0">
                <a:latin typeface="Calibri" panose="020F0502020204030204" pitchFamily="34" charset="0"/>
                <a:cs typeface="Calibri" panose="020F0502020204030204" pitchFamily="34" charset="0"/>
              </a:rPr>
              <a:t>ΔΕ Βοηθών Νοσηλευτών</a:t>
            </a:r>
          </a:p>
          <a:p>
            <a:pPr lvl="0"/>
            <a:r>
              <a:rPr lang="el-GR" sz="1700" dirty="0">
                <a:latin typeface="Calibri" panose="020F0502020204030204" pitchFamily="34" charset="0"/>
                <a:cs typeface="Calibri" panose="020F0502020204030204" pitchFamily="34" charset="0"/>
              </a:rPr>
              <a:t>ΔΕ Διοικητικών Γραμματέων</a:t>
            </a:r>
          </a:p>
          <a:p>
            <a:endParaRPr lang="el-GR" dirty="0"/>
          </a:p>
        </p:txBody>
      </p:sp>
      <p:pic>
        <p:nvPicPr>
          <p:cNvPr id="4" name="Εικόνα 3">
            <a:extLst>
              <a:ext uri="{FF2B5EF4-FFF2-40B4-BE49-F238E27FC236}">
                <a16:creationId xmlns:a16="http://schemas.microsoft.com/office/drawing/2014/main" id="{ECB8AA8D-45A0-D1BA-FE79-9A8B7828C24E}"/>
              </a:ext>
            </a:extLst>
          </p:cNvPr>
          <p:cNvPicPr>
            <a:picLocks noChangeAspect="1"/>
          </p:cNvPicPr>
          <p:nvPr/>
        </p:nvPicPr>
        <p:blipFill>
          <a:blip r:embed="rId2"/>
          <a:stretch>
            <a:fillRect/>
          </a:stretch>
        </p:blipFill>
        <p:spPr>
          <a:xfrm>
            <a:off x="0" y="5808556"/>
            <a:ext cx="4550195" cy="1049444"/>
          </a:xfrm>
          <a:prstGeom prst="rect">
            <a:avLst/>
          </a:prstGeom>
        </p:spPr>
      </p:pic>
      <p:pic>
        <p:nvPicPr>
          <p:cNvPr id="5" name="Εικόνα 4"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3AB0BB25-BDB4-5AEE-065B-C2D927E465A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spTree>
    <p:extLst>
      <p:ext uri="{BB962C8B-B14F-4D97-AF65-F5344CB8AC3E}">
        <p14:creationId xmlns:p14="http://schemas.microsoft.com/office/powerpoint/2010/main" val="6518799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F8E8733-2F3C-E378-2D99-B6C5534132A5}"/>
              </a:ext>
            </a:extLst>
          </p:cNvPr>
          <p:cNvSpPr>
            <a:spLocks noGrp="1"/>
          </p:cNvSpPr>
          <p:nvPr>
            <p:ph type="title"/>
          </p:nvPr>
        </p:nvSpPr>
        <p:spPr>
          <a:xfrm>
            <a:off x="713548" y="498777"/>
            <a:ext cx="8596668" cy="660068"/>
          </a:xfrm>
        </p:spPr>
        <p:txBody>
          <a:bodyPr>
            <a:normAutofit/>
          </a:bodyPr>
          <a:lstStyle/>
          <a:p>
            <a:pPr algn="ctr"/>
            <a:r>
              <a:rPr lang="el-GR" b="1" dirty="0">
                <a:latin typeface="Calibri" panose="020F0502020204030204" pitchFamily="34" charset="0"/>
                <a:cs typeface="Calibri" panose="020F0502020204030204" pitchFamily="34" charset="0"/>
              </a:rPr>
              <a:t>Στελέχωση ΤΟΜΥ  </a:t>
            </a:r>
            <a:endParaRPr lang="el-GR" sz="3100" b="1" dirty="0">
              <a:latin typeface="Calibri" panose="020F0502020204030204" pitchFamily="34" charset="0"/>
              <a:cs typeface="Calibri" panose="020F0502020204030204" pitchFamily="34" charset="0"/>
            </a:endParaRPr>
          </a:p>
        </p:txBody>
      </p:sp>
      <p:sp>
        <p:nvSpPr>
          <p:cNvPr id="3" name="Θέση περιεχομένου 2">
            <a:extLst>
              <a:ext uri="{FF2B5EF4-FFF2-40B4-BE49-F238E27FC236}">
                <a16:creationId xmlns:a16="http://schemas.microsoft.com/office/drawing/2014/main" id="{40444976-C6F4-994F-CCE9-EAE99A47354E}"/>
              </a:ext>
            </a:extLst>
          </p:cNvPr>
          <p:cNvSpPr>
            <a:spLocks noGrp="1"/>
          </p:cNvSpPr>
          <p:nvPr>
            <p:ph idx="1"/>
          </p:nvPr>
        </p:nvSpPr>
        <p:spPr>
          <a:xfrm>
            <a:off x="414784" y="1298576"/>
            <a:ext cx="8596668" cy="4260847"/>
          </a:xfrm>
        </p:spPr>
        <p:txBody>
          <a:bodyPr>
            <a:normAutofit/>
          </a:bodyPr>
          <a:lstStyle/>
          <a:p>
            <a:pPr marL="0" indent="0" algn="just">
              <a:lnSpc>
                <a:spcPct val="150000"/>
              </a:lnSpc>
              <a:buNone/>
            </a:pPr>
            <a:r>
              <a:rPr lang="el-GR" b="1" dirty="0">
                <a:latin typeface="Calibri" panose="020F0502020204030204" pitchFamily="34" charset="0"/>
                <a:cs typeface="Calibri" panose="020F0502020204030204" pitchFamily="34" charset="0"/>
              </a:rPr>
              <a:t>Ελάχιστη σύνθεση</a:t>
            </a:r>
            <a:endParaRPr lang="el-GR" dirty="0">
              <a:latin typeface="Calibri" panose="020F0502020204030204" pitchFamily="34" charset="0"/>
              <a:cs typeface="Calibri" panose="020F0502020204030204" pitchFamily="34" charset="0"/>
            </a:endParaRPr>
          </a:p>
          <a:p>
            <a:pPr marL="0" indent="0" algn="just">
              <a:lnSpc>
                <a:spcPct val="150000"/>
              </a:lnSpc>
              <a:buNone/>
            </a:pPr>
            <a:r>
              <a:rPr lang="el-GR" dirty="0">
                <a:latin typeface="Calibri" panose="020F0502020204030204" pitchFamily="34" charset="0"/>
                <a:cs typeface="Calibri" panose="020F0502020204030204" pitchFamily="34" charset="0"/>
              </a:rPr>
              <a:t>Κάθε Τ.ΟΜ.Υ. αποτελείται </a:t>
            </a:r>
            <a:r>
              <a:rPr lang="el-GR" b="1" dirty="0">
                <a:latin typeface="Calibri" panose="020F0502020204030204" pitchFamily="34" charset="0"/>
                <a:cs typeface="Calibri" panose="020F0502020204030204" pitchFamily="34" charset="0"/>
              </a:rPr>
              <a:t>κατ’ ελάχιστον </a:t>
            </a:r>
            <a:r>
              <a:rPr lang="el-GR" dirty="0">
                <a:latin typeface="Calibri" panose="020F0502020204030204" pitchFamily="34" charset="0"/>
                <a:cs typeface="Calibri" panose="020F0502020204030204" pitchFamily="34" charset="0"/>
              </a:rPr>
              <a:t>από: </a:t>
            </a:r>
          </a:p>
          <a:p>
            <a:pPr algn="just">
              <a:lnSpc>
                <a:spcPct val="150000"/>
              </a:lnSpc>
            </a:pPr>
            <a:r>
              <a:rPr lang="el-GR" dirty="0">
                <a:latin typeface="Calibri" panose="020F0502020204030204" pitchFamily="34" charset="0"/>
                <a:cs typeface="Calibri" panose="020F0502020204030204" pitchFamily="34" charset="0"/>
              </a:rPr>
              <a:t>1 ιατρό Γενικής Ιατρικής ή Παθολογίας ή Παιδιατρικής</a:t>
            </a:r>
          </a:p>
          <a:p>
            <a:pPr algn="just">
              <a:lnSpc>
                <a:spcPct val="150000"/>
              </a:lnSpc>
            </a:pPr>
            <a:r>
              <a:rPr lang="el-GR" dirty="0">
                <a:latin typeface="Calibri" panose="020F0502020204030204" pitchFamily="34" charset="0"/>
                <a:cs typeface="Calibri" panose="020F0502020204030204" pitchFamily="34" charset="0"/>
              </a:rPr>
              <a:t>1 Νοσηλευτή ή Επισκέπτη Υγείας</a:t>
            </a:r>
          </a:p>
          <a:p>
            <a:pPr algn="just">
              <a:lnSpc>
                <a:spcPct val="150000"/>
              </a:lnSpc>
            </a:pPr>
            <a:r>
              <a:rPr lang="el-GR" dirty="0">
                <a:latin typeface="Calibri" panose="020F0502020204030204" pitchFamily="34" charset="0"/>
                <a:cs typeface="Calibri" panose="020F0502020204030204" pitchFamily="34" charset="0"/>
              </a:rPr>
              <a:t>1 απασχολούμενο ως διοικητικό προσωπικό</a:t>
            </a:r>
          </a:p>
          <a:p>
            <a:pPr marL="0" indent="0">
              <a:buNone/>
            </a:pPr>
            <a:endParaRPr lang="en-US" dirty="0">
              <a:latin typeface="Calibri" panose="020F0502020204030204" pitchFamily="34" charset="0"/>
              <a:cs typeface="Calibri" panose="020F0502020204030204" pitchFamily="34" charset="0"/>
            </a:endParaRPr>
          </a:p>
          <a:p>
            <a:pPr marL="0" indent="0" algn="just">
              <a:buNone/>
            </a:pPr>
            <a:r>
              <a:rPr lang="el-GR" dirty="0">
                <a:latin typeface="Calibri" panose="020F0502020204030204" pitchFamily="34" charset="0"/>
                <a:cs typeface="Calibri" panose="020F0502020204030204" pitchFamily="34" charset="0"/>
              </a:rPr>
              <a:t>Κάθε ΤΟΜΥ συγκροτείται με απόφαση Διοικητή Υ.ΠΕ., σύμφωνα με το άρθρο 106 του ν. 4461/2017 και με έκδοση Δήλωσης Έναρξης της λειτουργίας της από την οικεία ΔΥ.ΠΕ..</a:t>
            </a:r>
          </a:p>
          <a:p>
            <a:pPr marL="0" indent="0">
              <a:buNone/>
            </a:pPr>
            <a:endParaRPr lang="el-GR" dirty="0"/>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AE95D380-DD1B-7F2A-6F39-667F4FD18CE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pic>
        <p:nvPicPr>
          <p:cNvPr id="5" name="Εικόνα 4">
            <a:extLst>
              <a:ext uri="{FF2B5EF4-FFF2-40B4-BE49-F238E27FC236}">
                <a16:creationId xmlns:a16="http://schemas.microsoft.com/office/drawing/2014/main" id="{7C49DAF6-843F-C4C4-1334-D3E8F69E59A7}"/>
              </a:ext>
            </a:extLst>
          </p:cNvPr>
          <p:cNvPicPr>
            <a:picLocks noChangeAspect="1"/>
          </p:cNvPicPr>
          <p:nvPr/>
        </p:nvPicPr>
        <p:blipFill>
          <a:blip r:embed="rId4"/>
          <a:stretch>
            <a:fillRect/>
          </a:stretch>
        </p:blipFill>
        <p:spPr>
          <a:xfrm>
            <a:off x="0" y="5808556"/>
            <a:ext cx="4550195" cy="1049444"/>
          </a:xfrm>
          <a:prstGeom prst="rect">
            <a:avLst/>
          </a:prstGeom>
        </p:spPr>
      </p:pic>
    </p:spTree>
    <p:extLst>
      <p:ext uri="{BB962C8B-B14F-4D97-AF65-F5344CB8AC3E}">
        <p14:creationId xmlns:p14="http://schemas.microsoft.com/office/powerpoint/2010/main" val="2654812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CCC85DA7-4198-B31A-EA60-808D4AF79431}"/>
              </a:ext>
            </a:extLst>
          </p:cNvPr>
          <p:cNvSpPr>
            <a:spLocks noGrp="1"/>
          </p:cNvSpPr>
          <p:nvPr>
            <p:ph type="ctrTitle"/>
          </p:nvPr>
        </p:nvSpPr>
        <p:spPr>
          <a:xfrm>
            <a:off x="1524000" y="470781"/>
            <a:ext cx="9144000" cy="3131258"/>
          </a:xfrm>
        </p:spPr>
        <p:txBody>
          <a:bodyPr>
            <a:normAutofit fontScale="90000"/>
          </a:bodyPr>
          <a:lstStyle/>
          <a:p>
            <a:pPr algn="ctr"/>
            <a:br>
              <a:rPr lang="el-GR" b="1" dirty="0"/>
            </a:br>
            <a:br>
              <a:rPr lang="el-GR" b="1" dirty="0"/>
            </a:br>
            <a:r>
              <a:rPr lang="el-GR" b="1" dirty="0">
                <a:latin typeface="Calibri" panose="020F0502020204030204" pitchFamily="34" charset="0"/>
                <a:cs typeface="Calibri" panose="020F0502020204030204" pitchFamily="34" charset="0"/>
              </a:rPr>
              <a:t>Οδηγός Εκπαίδευσης Δικαιούχων </a:t>
            </a:r>
            <a:br>
              <a:rPr lang="el-GR" b="1" dirty="0">
                <a:latin typeface="Calibri" panose="020F0502020204030204" pitchFamily="34" charset="0"/>
                <a:cs typeface="Calibri" panose="020F0502020204030204" pitchFamily="34" charset="0"/>
              </a:rPr>
            </a:br>
            <a:r>
              <a:rPr lang="el-GR" b="1" dirty="0">
                <a:latin typeface="Calibri" panose="020F0502020204030204" pitchFamily="34" charset="0"/>
                <a:cs typeface="Calibri" panose="020F0502020204030204" pitchFamily="34" charset="0"/>
              </a:rPr>
              <a:t>ΕΣΠΑ 2021-2027</a:t>
            </a:r>
            <a:br>
              <a:rPr lang="el-GR" dirty="0">
                <a:latin typeface="Calibri" panose="020F0502020204030204" pitchFamily="34" charset="0"/>
                <a:cs typeface="Calibri" panose="020F0502020204030204" pitchFamily="34" charset="0"/>
              </a:rPr>
            </a:br>
            <a:endParaRPr lang="el-GR" dirty="0">
              <a:latin typeface="Calibri" panose="020F0502020204030204" pitchFamily="34" charset="0"/>
              <a:cs typeface="Calibri" panose="020F0502020204030204" pitchFamily="34" charset="0"/>
            </a:endParaRPr>
          </a:p>
        </p:txBody>
      </p:sp>
      <p:sp>
        <p:nvSpPr>
          <p:cNvPr id="3" name="Υπότιτλος 2">
            <a:extLst>
              <a:ext uri="{FF2B5EF4-FFF2-40B4-BE49-F238E27FC236}">
                <a16:creationId xmlns:a16="http://schemas.microsoft.com/office/drawing/2014/main" id="{3D0CAFC3-7CD7-33C7-1B4F-FE6E549C9554}"/>
              </a:ext>
            </a:extLst>
          </p:cNvPr>
          <p:cNvSpPr>
            <a:spLocks noGrp="1"/>
          </p:cNvSpPr>
          <p:nvPr>
            <p:ph type="subTitle" idx="1"/>
          </p:nvPr>
        </p:nvSpPr>
        <p:spPr>
          <a:xfrm>
            <a:off x="1507067" y="3602039"/>
            <a:ext cx="7766936" cy="1545694"/>
          </a:xfrm>
        </p:spPr>
        <p:txBody>
          <a:bodyPr>
            <a:normAutofit/>
          </a:bodyPr>
          <a:lstStyle/>
          <a:p>
            <a:pPr algn="ctr"/>
            <a:r>
              <a:rPr lang="el-GR" sz="2000" b="1" dirty="0">
                <a:solidFill>
                  <a:schemeClr val="accent1">
                    <a:lumMod val="50000"/>
                  </a:schemeClr>
                </a:solidFill>
                <a:latin typeface="Calibri" panose="020F0502020204030204" pitchFamily="34" charset="0"/>
                <a:cs typeface="Calibri" panose="020F0502020204030204" pitchFamily="34" charset="0"/>
              </a:rPr>
              <a:t>Μονάδα Β1</a:t>
            </a:r>
            <a:br>
              <a:rPr lang="el-GR" sz="2000" b="1" dirty="0">
                <a:solidFill>
                  <a:schemeClr val="accent1">
                    <a:lumMod val="50000"/>
                  </a:schemeClr>
                </a:solidFill>
                <a:latin typeface="Calibri" panose="020F0502020204030204" pitchFamily="34" charset="0"/>
                <a:cs typeface="Calibri" panose="020F0502020204030204" pitchFamily="34" charset="0"/>
              </a:rPr>
            </a:br>
            <a:r>
              <a:rPr lang="el-GR" sz="2000" b="1" dirty="0">
                <a:solidFill>
                  <a:schemeClr val="accent1">
                    <a:lumMod val="50000"/>
                  </a:schemeClr>
                </a:solidFill>
                <a:latin typeface="Calibri" panose="020F0502020204030204" pitchFamily="34" charset="0"/>
                <a:cs typeface="Calibri" panose="020F0502020204030204" pitchFamily="34" charset="0"/>
              </a:rPr>
              <a:t>«Υποστήριξης Δικαιούχων Πράξεων ΕΚΤ»</a:t>
            </a:r>
          </a:p>
          <a:p>
            <a:pPr algn="ctr"/>
            <a:endParaRPr lang="el-GR" sz="2000" b="1" dirty="0">
              <a:solidFill>
                <a:schemeClr val="accent1">
                  <a:lumMod val="50000"/>
                </a:schemeClr>
              </a:solidFill>
              <a:latin typeface="Calibri" panose="020F0502020204030204" pitchFamily="34" charset="0"/>
              <a:cs typeface="Calibri" panose="020F0502020204030204" pitchFamily="34" charset="0"/>
            </a:endParaRPr>
          </a:p>
        </p:txBody>
      </p:sp>
      <p:pic>
        <p:nvPicPr>
          <p:cNvPr id="5" name="Εικόνα 4">
            <a:extLst>
              <a:ext uri="{FF2B5EF4-FFF2-40B4-BE49-F238E27FC236}">
                <a16:creationId xmlns:a16="http://schemas.microsoft.com/office/drawing/2014/main" id="{FCF97743-4B4E-F081-7DD7-DF925A77BCD6}"/>
              </a:ext>
            </a:extLst>
          </p:cNvPr>
          <p:cNvPicPr>
            <a:picLocks noChangeAspect="1"/>
          </p:cNvPicPr>
          <p:nvPr/>
        </p:nvPicPr>
        <p:blipFill>
          <a:blip r:embed="rId4"/>
          <a:stretch>
            <a:fillRect/>
          </a:stretch>
        </p:blipFill>
        <p:spPr>
          <a:xfrm>
            <a:off x="0" y="5808556"/>
            <a:ext cx="4550195" cy="1049444"/>
          </a:xfrm>
          <a:prstGeom prst="rect">
            <a:avLst/>
          </a:prstGeom>
        </p:spPr>
      </p:pic>
      <p:pic>
        <p:nvPicPr>
          <p:cNvPr id="7" name="Εικόνα 6"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1CD8333F-EE10-268F-B0AB-C4628E89A7A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641629" y="5808556"/>
            <a:ext cx="2401570" cy="810895"/>
          </a:xfrm>
          <a:prstGeom prst="rect">
            <a:avLst/>
          </a:prstGeom>
          <a:noFill/>
          <a:ln>
            <a:noFill/>
          </a:ln>
        </p:spPr>
      </p:pic>
    </p:spTree>
    <p:extLst>
      <p:ext uri="{BB962C8B-B14F-4D97-AF65-F5344CB8AC3E}">
        <p14:creationId xmlns:p14="http://schemas.microsoft.com/office/powerpoint/2010/main" val="340126331"/>
      </p:ext>
    </p:extLst>
  </p:cSld>
  <p:clrMapOvr>
    <a:overrideClrMapping bg1="lt1" tx1="dk1" bg2="lt2" tx2="dk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82B2ADC-D328-39F6-C120-85243DFDEF65}"/>
              </a:ext>
            </a:extLst>
          </p:cNvPr>
          <p:cNvSpPr>
            <a:spLocks noGrp="1"/>
          </p:cNvSpPr>
          <p:nvPr>
            <p:ph type="title"/>
          </p:nvPr>
        </p:nvSpPr>
        <p:spPr>
          <a:xfrm>
            <a:off x="677334" y="422496"/>
            <a:ext cx="8596668" cy="745401"/>
          </a:xfrm>
        </p:spPr>
        <p:txBody>
          <a:bodyPr>
            <a:normAutofit/>
          </a:bodyPr>
          <a:lstStyle/>
          <a:p>
            <a:pPr algn="ctr"/>
            <a:r>
              <a:rPr lang="el-GR" b="1" dirty="0">
                <a:latin typeface="Calibri" panose="020F0502020204030204" pitchFamily="34" charset="0"/>
                <a:cs typeface="Calibri" panose="020F0502020204030204" pitchFamily="34" charset="0"/>
              </a:rPr>
              <a:t>Διαδικασίες στελέχωσης Νέων ΤΟΜΥ </a:t>
            </a:r>
          </a:p>
        </p:txBody>
      </p:sp>
      <p:sp>
        <p:nvSpPr>
          <p:cNvPr id="3" name="Θέση περιεχομένου 2">
            <a:extLst>
              <a:ext uri="{FF2B5EF4-FFF2-40B4-BE49-F238E27FC236}">
                <a16:creationId xmlns:a16="http://schemas.microsoft.com/office/drawing/2014/main" id="{42F151B6-B29C-7C3D-6CF0-1A435B0A32AE}"/>
              </a:ext>
            </a:extLst>
          </p:cNvPr>
          <p:cNvSpPr>
            <a:spLocks noGrp="1"/>
          </p:cNvSpPr>
          <p:nvPr>
            <p:ph idx="1"/>
          </p:nvPr>
        </p:nvSpPr>
        <p:spPr>
          <a:xfrm>
            <a:off x="677334" y="1256168"/>
            <a:ext cx="8596668" cy="5407182"/>
          </a:xfrm>
        </p:spPr>
        <p:txBody>
          <a:bodyPr>
            <a:normAutofit fontScale="47500" lnSpcReduction="20000"/>
          </a:bodyPr>
          <a:lstStyle/>
          <a:p>
            <a:pPr marL="742950" indent="-742950" algn="just">
              <a:lnSpc>
                <a:spcPct val="150000"/>
              </a:lnSpc>
              <a:buAutoNum type="arabicPeriod"/>
            </a:pPr>
            <a:r>
              <a:rPr lang="el-GR" sz="4000" b="1" dirty="0">
                <a:solidFill>
                  <a:schemeClr val="tx1"/>
                </a:solidFill>
                <a:latin typeface="Calibri" panose="020F0502020204030204" pitchFamily="34" charset="0"/>
                <a:cs typeface="Calibri" panose="020F0502020204030204" pitchFamily="34" charset="0"/>
              </a:rPr>
              <a:t>Προκήρυξη θέσεων </a:t>
            </a:r>
            <a:r>
              <a:rPr lang="el-GR" sz="4000" dirty="0">
                <a:latin typeface="Calibri" panose="020F0502020204030204" pitchFamily="34" charset="0"/>
                <a:cs typeface="Calibri" panose="020F0502020204030204" pitchFamily="34" charset="0"/>
              </a:rPr>
              <a:t>για την πρόσληψη του προσωπικού, η οποία εκδίδεται από το Υπουργείο Υγείας και εγκρίνεται από το Ανώτατο Συμβούλιο Επιλογής Προσωπικού (Α.Σ.Ε.Π.).  Συμβάσεις εργασίας ορισμένου χρόνου (ΙΔΟΧ)</a:t>
            </a:r>
          </a:p>
          <a:p>
            <a:pPr marL="742950" indent="-742950" algn="just">
              <a:lnSpc>
                <a:spcPct val="150000"/>
              </a:lnSpc>
              <a:buAutoNum type="arabicPeriod"/>
            </a:pPr>
            <a:r>
              <a:rPr lang="el-GR" sz="4000" b="1" dirty="0">
                <a:solidFill>
                  <a:schemeClr val="tx1"/>
                </a:solidFill>
                <a:latin typeface="Calibri" panose="020F0502020204030204" pitchFamily="34" charset="0"/>
                <a:cs typeface="Calibri" panose="020F0502020204030204" pitchFamily="34" charset="0"/>
              </a:rPr>
              <a:t>Άντληση</a:t>
            </a:r>
            <a:r>
              <a:rPr lang="el-GR" sz="4000" dirty="0">
                <a:solidFill>
                  <a:schemeClr val="tx1"/>
                </a:solidFill>
                <a:latin typeface="Calibri" panose="020F0502020204030204" pitchFamily="34" charset="0"/>
                <a:cs typeface="Calibri" panose="020F0502020204030204" pitchFamily="34" charset="0"/>
              </a:rPr>
              <a:t> </a:t>
            </a:r>
            <a:r>
              <a:rPr lang="el-GR" sz="4000" dirty="0">
                <a:latin typeface="Calibri" panose="020F0502020204030204" pitchFamily="34" charset="0"/>
                <a:cs typeface="Calibri" panose="020F0502020204030204" pitchFamily="34" charset="0"/>
              </a:rPr>
              <a:t>προσωπικού από τους </a:t>
            </a:r>
            <a:r>
              <a:rPr lang="el-GR" sz="4000" b="1" dirty="0">
                <a:solidFill>
                  <a:schemeClr val="tx1"/>
                </a:solidFill>
                <a:latin typeface="Calibri" panose="020F0502020204030204" pitchFamily="34" charset="0"/>
                <a:cs typeface="Calibri" panose="020F0502020204030204" pitchFamily="34" charset="0"/>
              </a:rPr>
              <a:t>καταλόγους επικουρικών ιατρών</a:t>
            </a:r>
            <a:r>
              <a:rPr lang="el-GR" sz="4000" dirty="0">
                <a:solidFill>
                  <a:schemeClr val="tx1"/>
                </a:solidFill>
                <a:latin typeface="Calibri" panose="020F0502020204030204" pitchFamily="34" charset="0"/>
                <a:cs typeface="Calibri" panose="020F0502020204030204" pitchFamily="34" charset="0"/>
              </a:rPr>
              <a:t>, </a:t>
            </a:r>
            <a:r>
              <a:rPr lang="el-GR" sz="4000" dirty="0">
                <a:latin typeface="Calibri" panose="020F0502020204030204" pitchFamily="34" charset="0"/>
                <a:cs typeface="Calibri" panose="020F0502020204030204" pitchFamily="34" charset="0"/>
              </a:rPr>
              <a:t>όπως ορίζονται στο άρθρο 21 του ν. 3580/2007 και λοιπού, πλην ιατρών, επικουρικού προσωπικού, όπως ορίζονται στο άρθρο 10 του ν. 3329/2005 </a:t>
            </a:r>
          </a:p>
          <a:p>
            <a:pPr marL="742950" indent="-742950" algn="just">
              <a:lnSpc>
                <a:spcPct val="150000"/>
              </a:lnSpc>
              <a:buAutoNum type="arabicPeriod"/>
            </a:pPr>
            <a:r>
              <a:rPr lang="el-GR" sz="4000" b="1" dirty="0">
                <a:solidFill>
                  <a:schemeClr val="tx1"/>
                </a:solidFill>
                <a:latin typeface="Calibri" panose="020F0502020204030204" pitchFamily="34" charset="0"/>
                <a:cs typeface="Calibri" panose="020F0502020204030204" pitchFamily="34" charset="0"/>
              </a:rPr>
              <a:t>Πρόσληψη</a:t>
            </a:r>
            <a:r>
              <a:rPr lang="el-GR" sz="4000" dirty="0">
                <a:solidFill>
                  <a:schemeClr val="tx1"/>
                </a:solidFill>
                <a:latin typeface="Calibri" panose="020F0502020204030204" pitchFamily="34" charset="0"/>
                <a:cs typeface="Calibri" panose="020F0502020204030204" pitchFamily="34" charset="0"/>
              </a:rPr>
              <a:t> </a:t>
            </a:r>
            <a:r>
              <a:rPr lang="el-GR" sz="4000" dirty="0">
                <a:latin typeface="Calibri" panose="020F0502020204030204" pitchFamily="34" charset="0"/>
                <a:cs typeface="Calibri" panose="020F0502020204030204" pitchFamily="34" charset="0"/>
              </a:rPr>
              <a:t>προσωπικού</a:t>
            </a:r>
            <a:r>
              <a:rPr lang="el-GR" sz="4000" dirty="0">
                <a:solidFill>
                  <a:schemeClr val="tx1"/>
                </a:solidFill>
                <a:latin typeface="Calibri" panose="020F0502020204030204" pitchFamily="34" charset="0"/>
                <a:cs typeface="Calibri" panose="020F0502020204030204" pitchFamily="34" charset="0"/>
              </a:rPr>
              <a:t> </a:t>
            </a:r>
            <a:r>
              <a:rPr lang="el-GR" sz="4000" b="1" dirty="0">
                <a:solidFill>
                  <a:schemeClr val="tx1"/>
                </a:solidFill>
                <a:latin typeface="Calibri" panose="020F0502020204030204" pitchFamily="34" charset="0"/>
                <a:cs typeface="Calibri" panose="020F0502020204030204" pitchFamily="34" charset="0"/>
              </a:rPr>
              <a:t>με δελτίο παροχής υπηρεσιών</a:t>
            </a:r>
            <a:r>
              <a:rPr lang="el-GR" sz="4000" dirty="0">
                <a:latin typeface="Calibri" panose="020F0502020204030204" pitchFamily="34" charset="0"/>
                <a:cs typeface="Calibri" panose="020F0502020204030204" pitchFamily="34" charset="0"/>
              </a:rPr>
              <a:t>, σύμφωνα με τη διαδικασία του άρθρου 41 του ν. 4058/2012, ως ισχύει</a:t>
            </a:r>
          </a:p>
          <a:p>
            <a:pPr marL="742950" indent="-742950" algn="just">
              <a:lnSpc>
                <a:spcPct val="150000"/>
              </a:lnSpc>
              <a:buAutoNum type="arabicPeriod"/>
            </a:pPr>
            <a:r>
              <a:rPr lang="el-GR" sz="4000" b="1" dirty="0">
                <a:solidFill>
                  <a:schemeClr val="tx1"/>
                </a:solidFill>
                <a:latin typeface="Calibri" panose="020F0502020204030204" pitchFamily="34" charset="0"/>
                <a:cs typeface="Calibri" panose="020F0502020204030204" pitchFamily="34" charset="0"/>
              </a:rPr>
              <a:t>Επιπλέον</a:t>
            </a:r>
            <a:r>
              <a:rPr lang="el-GR" sz="4000" dirty="0">
                <a:latin typeface="Calibri" panose="020F0502020204030204" pitchFamily="34" charset="0"/>
                <a:cs typeface="Calibri" panose="020F0502020204030204" pitchFamily="34" charset="0"/>
              </a:rPr>
              <a:t>, δύναται η </a:t>
            </a:r>
            <a:r>
              <a:rPr lang="el-GR" sz="4000" b="1" dirty="0">
                <a:solidFill>
                  <a:schemeClr val="tx1"/>
                </a:solidFill>
                <a:latin typeface="Calibri" panose="020F0502020204030204" pitchFamily="34" charset="0"/>
                <a:cs typeface="Calibri" panose="020F0502020204030204" pitchFamily="34" charset="0"/>
              </a:rPr>
              <a:t>μετακίνηση ιατρών ή λοιπού προσωπικού </a:t>
            </a:r>
            <a:r>
              <a:rPr lang="el-GR" sz="4000" dirty="0">
                <a:latin typeface="Calibri" panose="020F0502020204030204" pitchFamily="34" charset="0"/>
                <a:cs typeface="Calibri" panose="020F0502020204030204" pitchFamily="34" charset="0"/>
              </a:rPr>
              <a:t>από ΚΥ ή άλλους εποπτευόμενους φορείς της ΥΠΕ, ειδικά σε περιπτώσεις μη πλήρωσης ελάχιστης σύνθεσης, αποχωρήσεων προσωπικού κ.ά. </a:t>
            </a:r>
          </a:p>
          <a:p>
            <a:pPr marL="0" indent="0">
              <a:lnSpc>
                <a:spcPct val="150000"/>
              </a:lnSpc>
              <a:buNone/>
            </a:pPr>
            <a:endParaRPr lang="el-GR" sz="2300" dirty="0">
              <a:latin typeface="Calibri" panose="020F0502020204030204" pitchFamily="34" charset="0"/>
              <a:cs typeface="Calibri" panose="020F0502020204030204" pitchFamily="34" charset="0"/>
            </a:endParaRPr>
          </a:p>
          <a:p>
            <a:pPr>
              <a:buFont typeface="Wingdings" panose="05000000000000000000" pitchFamily="2" charset="2"/>
              <a:buChar char="ü"/>
            </a:pPr>
            <a:endParaRPr lang="el-GR" dirty="0"/>
          </a:p>
          <a:p>
            <a:pPr>
              <a:buFont typeface="Wingdings" panose="05000000000000000000" pitchFamily="2" charset="2"/>
              <a:buChar char="ü"/>
            </a:pPr>
            <a:endParaRPr lang="el-GR" b="1" dirty="0">
              <a:latin typeface="Calibri" panose="020F0502020204030204" pitchFamily="34" charset="0"/>
              <a:cs typeface="Calibri" panose="020F0502020204030204" pitchFamily="34" charset="0"/>
            </a:endParaRPr>
          </a:p>
          <a:p>
            <a:pPr>
              <a:buFont typeface="Wingdings" panose="05000000000000000000" pitchFamily="2" charset="2"/>
              <a:buChar char="ü"/>
            </a:pPr>
            <a:endParaRPr lang="el-GR" dirty="0"/>
          </a:p>
          <a:p>
            <a:pPr>
              <a:buFont typeface="Wingdings" panose="05000000000000000000" pitchFamily="2" charset="2"/>
              <a:buChar char="ü"/>
            </a:pPr>
            <a:endParaRPr lang="el-GR" dirty="0">
              <a:latin typeface="Calibri" panose="020F0502020204030204" pitchFamily="34" charset="0"/>
              <a:cs typeface="Calibri" panose="020F0502020204030204" pitchFamily="34" charset="0"/>
            </a:endParaRPr>
          </a:p>
          <a:p>
            <a:endParaRPr lang="el-GR" dirty="0"/>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AE96A4D9-7E26-7C3F-3F23-37BE4D3DBBC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pic>
        <p:nvPicPr>
          <p:cNvPr id="5" name="Εικόνα 4">
            <a:extLst>
              <a:ext uri="{FF2B5EF4-FFF2-40B4-BE49-F238E27FC236}">
                <a16:creationId xmlns:a16="http://schemas.microsoft.com/office/drawing/2014/main" id="{2ECA076C-F419-3E3E-65F9-078B5BD46C90}"/>
              </a:ext>
            </a:extLst>
          </p:cNvPr>
          <p:cNvPicPr>
            <a:picLocks noChangeAspect="1"/>
          </p:cNvPicPr>
          <p:nvPr/>
        </p:nvPicPr>
        <p:blipFill>
          <a:blip r:embed="rId4"/>
          <a:stretch>
            <a:fillRect/>
          </a:stretch>
        </p:blipFill>
        <p:spPr>
          <a:xfrm>
            <a:off x="0" y="5808556"/>
            <a:ext cx="4550195" cy="1049444"/>
          </a:xfrm>
          <a:prstGeom prst="rect">
            <a:avLst/>
          </a:prstGeom>
        </p:spPr>
      </p:pic>
    </p:spTree>
    <p:extLst>
      <p:ext uri="{BB962C8B-B14F-4D97-AF65-F5344CB8AC3E}">
        <p14:creationId xmlns:p14="http://schemas.microsoft.com/office/powerpoint/2010/main" val="774863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ADACBDC-58B7-DEA4-1119-AFBC96E33BBE}"/>
              </a:ext>
            </a:extLst>
          </p:cNvPr>
          <p:cNvSpPr>
            <a:spLocks noGrp="1"/>
          </p:cNvSpPr>
          <p:nvPr>
            <p:ph type="title"/>
          </p:nvPr>
        </p:nvSpPr>
        <p:spPr>
          <a:xfrm>
            <a:off x="677334" y="609600"/>
            <a:ext cx="8596668" cy="639778"/>
          </a:xfrm>
        </p:spPr>
        <p:txBody>
          <a:bodyPr>
            <a:normAutofit fontScale="90000"/>
          </a:bodyPr>
          <a:lstStyle/>
          <a:p>
            <a:pPr algn="ctr"/>
            <a:r>
              <a:rPr lang="el-GR" b="1" dirty="0">
                <a:latin typeface="Calibri" panose="020F0502020204030204" pitchFamily="34" charset="0"/>
                <a:cs typeface="Calibri" panose="020F0502020204030204" pitchFamily="34" charset="0"/>
              </a:rPr>
              <a:t>Διαδικασίες στελέχωσης Νέων ΤΟΜΥ </a:t>
            </a:r>
            <a:endParaRPr lang="el-GR" dirty="0"/>
          </a:p>
        </p:txBody>
      </p:sp>
      <p:sp>
        <p:nvSpPr>
          <p:cNvPr id="3" name="Θέση περιεχομένου 2">
            <a:extLst>
              <a:ext uri="{FF2B5EF4-FFF2-40B4-BE49-F238E27FC236}">
                <a16:creationId xmlns:a16="http://schemas.microsoft.com/office/drawing/2014/main" id="{6EE86653-F51D-B4C0-A397-AA9979FB0E9D}"/>
              </a:ext>
            </a:extLst>
          </p:cNvPr>
          <p:cNvSpPr>
            <a:spLocks noGrp="1"/>
          </p:cNvSpPr>
          <p:nvPr>
            <p:ph idx="1"/>
          </p:nvPr>
        </p:nvSpPr>
        <p:spPr>
          <a:xfrm>
            <a:off x="441944" y="1493519"/>
            <a:ext cx="8596668" cy="4219218"/>
          </a:xfrm>
        </p:spPr>
        <p:txBody>
          <a:bodyPr>
            <a:normAutofit/>
          </a:bodyPr>
          <a:lstStyle/>
          <a:p>
            <a:pPr algn="just">
              <a:lnSpc>
                <a:spcPct val="150000"/>
              </a:lnSpc>
              <a:buFont typeface="Wingdings" panose="05000000000000000000" pitchFamily="2" charset="2"/>
              <a:buChar char="v"/>
            </a:pPr>
            <a:r>
              <a:rPr lang="el-GR" dirty="0">
                <a:latin typeface="Calibri" panose="020F0502020204030204" pitchFamily="34" charset="0"/>
                <a:cs typeface="Calibri" panose="020F0502020204030204" pitchFamily="34" charset="0"/>
              </a:rPr>
              <a:t>Η πρόσληψη του προσωπικού της ΤΟΜΥ γίνεται με απόφαση του Διοικητή της οικείας Υγειονομικής Περιφέρειας</a:t>
            </a:r>
          </a:p>
          <a:p>
            <a:pPr algn="just">
              <a:lnSpc>
                <a:spcPct val="150000"/>
              </a:lnSpc>
              <a:buFont typeface="Wingdings" panose="05000000000000000000" pitchFamily="2" charset="2"/>
              <a:buChar char="v"/>
            </a:pPr>
            <a:r>
              <a:rPr lang="el-GR" b="1" dirty="0">
                <a:latin typeface="Calibri" panose="020F0502020204030204" pitchFamily="34" charset="0"/>
                <a:cs typeface="Calibri" panose="020F0502020204030204" pitchFamily="34" charset="0"/>
              </a:rPr>
              <a:t>Το προσωπικό των ΤΟΜΥ που προσλαμβάνεται με τις ανωτέρω διαδικασίες (περιπτώσεις 1, 2 και 3) συνάπτει με τη Διοίκηση της οικείας ΥΠΕ Σύμβαση διετούς διάρκειας</a:t>
            </a:r>
            <a:r>
              <a:rPr lang="en-US" b="1" dirty="0">
                <a:latin typeface="Calibri" panose="020F0502020204030204" pitchFamily="34" charset="0"/>
                <a:cs typeface="Calibri" panose="020F0502020204030204" pitchFamily="34" charset="0"/>
              </a:rPr>
              <a:t>, </a:t>
            </a:r>
            <a:r>
              <a:rPr lang="el-GR" b="1" dirty="0">
                <a:latin typeface="Calibri" panose="020F0502020204030204" pitchFamily="34" charset="0"/>
                <a:cs typeface="Calibri" panose="020F0502020204030204" pitchFamily="34" charset="0"/>
              </a:rPr>
              <a:t>με δυνατότητα παράτασης μέχρι το τέλος της ΠΠ</a:t>
            </a:r>
          </a:p>
          <a:p>
            <a:pPr algn="just">
              <a:lnSpc>
                <a:spcPct val="150000"/>
              </a:lnSpc>
              <a:buFont typeface="Wingdings" panose="05000000000000000000" pitchFamily="2" charset="2"/>
              <a:buChar char="v"/>
            </a:pPr>
            <a:r>
              <a:rPr lang="el-GR" sz="2000" b="1" dirty="0">
                <a:latin typeface="Calibri" panose="020F0502020204030204" pitchFamily="34" charset="0"/>
                <a:cs typeface="Calibri" panose="020F0502020204030204" pitchFamily="34" charset="0"/>
              </a:rPr>
              <a:t>Για την </a:t>
            </a:r>
            <a:r>
              <a:rPr lang="el-GR" sz="2000" b="1" dirty="0" err="1">
                <a:latin typeface="Calibri" panose="020F0502020204030204" pitchFamily="34" charset="0"/>
                <a:cs typeface="Calibri" panose="020F0502020204030204" pitchFamily="34" charset="0"/>
              </a:rPr>
              <a:t>επιλεξιμότητα</a:t>
            </a:r>
            <a:r>
              <a:rPr lang="el-GR" sz="2000" b="1" dirty="0">
                <a:latin typeface="Calibri" panose="020F0502020204030204" pitchFamily="34" charset="0"/>
                <a:cs typeface="Calibri" panose="020F0502020204030204" pitchFamily="34" charset="0"/>
              </a:rPr>
              <a:t> των δαπανών στα προγράμματα των Περιφερειών ΕΣΠΑ 2021-2027, απαιτείται διακριτή διαδρομή ελέγχου όπου θα αποτυπώνονται τα στάδια και οι διαδικασίες επιλογής του προσωπικού. </a:t>
            </a:r>
          </a:p>
          <a:p>
            <a:pPr algn="just">
              <a:lnSpc>
                <a:spcPct val="150000"/>
              </a:lnSpc>
              <a:buFont typeface="Wingdings" panose="05000000000000000000" pitchFamily="2" charset="2"/>
              <a:buChar char="v"/>
            </a:pPr>
            <a:endParaRPr lang="el-GR" b="1" dirty="0">
              <a:solidFill>
                <a:schemeClr val="tx1"/>
              </a:solidFill>
              <a:latin typeface="Calibri" panose="020F0502020204030204" pitchFamily="34" charset="0"/>
              <a:cs typeface="Calibri" panose="020F0502020204030204" pitchFamily="34" charset="0"/>
            </a:endParaRPr>
          </a:p>
          <a:p>
            <a:endParaRPr lang="el-GR" dirty="0"/>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CFF69C2B-1B14-3069-AF5D-F84766CEDCD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pic>
        <p:nvPicPr>
          <p:cNvPr id="5" name="Εικόνα 4">
            <a:extLst>
              <a:ext uri="{FF2B5EF4-FFF2-40B4-BE49-F238E27FC236}">
                <a16:creationId xmlns:a16="http://schemas.microsoft.com/office/drawing/2014/main" id="{51BA34C8-9114-ABE4-5B61-E66C93D2EC19}"/>
              </a:ext>
            </a:extLst>
          </p:cNvPr>
          <p:cNvPicPr>
            <a:picLocks noChangeAspect="1"/>
          </p:cNvPicPr>
          <p:nvPr/>
        </p:nvPicPr>
        <p:blipFill>
          <a:blip r:embed="rId4"/>
          <a:stretch>
            <a:fillRect/>
          </a:stretch>
        </p:blipFill>
        <p:spPr>
          <a:xfrm>
            <a:off x="0" y="5808556"/>
            <a:ext cx="4550195" cy="1049444"/>
          </a:xfrm>
          <a:prstGeom prst="rect">
            <a:avLst/>
          </a:prstGeom>
        </p:spPr>
      </p:pic>
    </p:spTree>
    <p:extLst>
      <p:ext uri="{BB962C8B-B14F-4D97-AF65-F5344CB8AC3E}">
        <p14:creationId xmlns:p14="http://schemas.microsoft.com/office/powerpoint/2010/main" val="6855350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88756A1-7A73-005B-EB5A-B9D43FE8E3B1}"/>
              </a:ext>
            </a:extLst>
          </p:cNvPr>
          <p:cNvSpPr>
            <a:spLocks noGrp="1"/>
          </p:cNvSpPr>
          <p:nvPr>
            <p:ph type="title"/>
          </p:nvPr>
        </p:nvSpPr>
        <p:spPr>
          <a:xfrm>
            <a:off x="740709" y="310835"/>
            <a:ext cx="8596668" cy="1083397"/>
          </a:xfrm>
        </p:spPr>
        <p:txBody>
          <a:bodyPr>
            <a:noAutofit/>
          </a:bodyPr>
          <a:lstStyle/>
          <a:p>
            <a:pPr algn="ctr"/>
            <a:r>
              <a:rPr lang="el-GR" sz="3200" b="1" dirty="0">
                <a:latin typeface="Calibri" panose="020F0502020204030204" pitchFamily="34" charset="0"/>
                <a:cs typeface="Calibri" panose="020F0502020204030204" pitchFamily="34" charset="0"/>
              </a:rPr>
              <a:t>Στελέχωση Νέων ΤΟΜΥ</a:t>
            </a:r>
            <a:br>
              <a:rPr lang="el-GR" sz="3200" b="1" dirty="0">
                <a:latin typeface="Calibri" panose="020F0502020204030204" pitchFamily="34" charset="0"/>
                <a:cs typeface="Calibri" panose="020F0502020204030204" pitchFamily="34" charset="0"/>
              </a:rPr>
            </a:br>
            <a:r>
              <a:rPr lang="el-GR" sz="3200" b="1" dirty="0">
                <a:latin typeface="Calibri" panose="020F0502020204030204" pitchFamily="34" charset="0"/>
                <a:cs typeface="Calibri" panose="020F0502020204030204" pitchFamily="34" charset="0"/>
              </a:rPr>
              <a:t>Α) Κατάλογοι επικουρικών ιατρών</a:t>
            </a:r>
          </a:p>
        </p:txBody>
      </p:sp>
      <p:sp>
        <p:nvSpPr>
          <p:cNvPr id="3" name="Θέση περιεχομένου 2">
            <a:extLst>
              <a:ext uri="{FF2B5EF4-FFF2-40B4-BE49-F238E27FC236}">
                <a16:creationId xmlns:a16="http://schemas.microsoft.com/office/drawing/2014/main" id="{BD2345AC-DE1B-3C49-A3B8-C2B00B28E738}"/>
              </a:ext>
            </a:extLst>
          </p:cNvPr>
          <p:cNvSpPr>
            <a:spLocks noGrp="1"/>
          </p:cNvSpPr>
          <p:nvPr>
            <p:ph idx="1"/>
          </p:nvPr>
        </p:nvSpPr>
        <p:spPr>
          <a:xfrm>
            <a:off x="740709" y="1394233"/>
            <a:ext cx="8596668" cy="4515111"/>
          </a:xfrm>
        </p:spPr>
        <p:txBody>
          <a:bodyPr>
            <a:normAutofit fontScale="25000" lnSpcReduction="20000"/>
          </a:bodyPr>
          <a:lstStyle/>
          <a:p>
            <a:pPr marL="0" indent="0">
              <a:lnSpc>
                <a:spcPct val="170000"/>
              </a:lnSpc>
              <a:buNone/>
            </a:pPr>
            <a:r>
              <a:rPr lang="el-GR" sz="7200" b="1" dirty="0">
                <a:latin typeface="Calibri" panose="020F0502020204030204" pitchFamily="34" charset="0"/>
                <a:cs typeface="Calibri" panose="020F0502020204030204" pitchFamily="34" charset="0"/>
              </a:rPr>
              <a:t>Ν.5216/2025 - Άρθρο 53</a:t>
            </a:r>
            <a:endParaRPr lang="el-GR" sz="7200" dirty="0">
              <a:latin typeface="Calibri" panose="020F0502020204030204" pitchFamily="34" charset="0"/>
              <a:cs typeface="Calibri" panose="020F0502020204030204" pitchFamily="34" charset="0"/>
            </a:endParaRPr>
          </a:p>
          <a:p>
            <a:pPr algn="just">
              <a:lnSpc>
                <a:spcPct val="120000"/>
              </a:lnSpc>
            </a:pPr>
            <a:r>
              <a:rPr lang="el-GR" sz="6400" b="1" dirty="0">
                <a:latin typeface="Calibri" panose="020F0502020204030204" pitchFamily="34" charset="0"/>
                <a:cs typeface="Calibri" panose="020F0502020204030204" pitchFamily="34" charset="0"/>
              </a:rPr>
              <a:t>Δυνατότητα στελέχωσης των Τοπικών Ομάδων Υγείας με επικουρικό προσωπικό - Τροποποίηση παρ. 4 άρθρου 106 Ν. 4461/2017</a:t>
            </a:r>
          </a:p>
          <a:p>
            <a:pPr algn="just">
              <a:lnSpc>
                <a:spcPct val="170000"/>
              </a:lnSpc>
            </a:pPr>
            <a:r>
              <a:rPr lang="el-GR" sz="5500" dirty="0">
                <a:latin typeface="Calibri" panose="020F0502020204030204" pitchFamily="34" charset="0"/>
                <a:cs typeface="Calibri" panose="020F0502020204030204" pitchFamily="34" charset="0"/>
              </a:rPr>
              <a:t>«Το προσωπικό της παρ. 3 δύναται να αντλείται από τους </a:t>
            </a:r>
            <a:r>
              <a:rPr lang="el-GR" sz="5500" b="1" dirty="0">
                <a:latin typeface="Calibri" panose="020F0502020204030204" pitchFamily="34" charset="0"/>
                <a:cs typeface="Calibri" panose="020F0502020204030204" pitchFamily="34" charset="0"/>
              </a:rPr>
              <a:t>καταλόγους επικουρικών ιατρών</a:t>
            </a:r>
            <a:r>
              <a:rPr lang="el-GR" sz="5500" dirty="0">
                <a:latin typeface="Calibri" panose="020F0502020204030204" pitchFamily="34" charset="0"/>
                <a:cs typeface="Calibri" panose="020F0502020204030204" pitchFamily="34" charset="0"/>
              </a:rPr>
              <a:t>, όπως ορίζονται στο άρθρο 21 του ν. 3580/2007 (Α' 134), </a:t>
            </a:r>
            <a:r>
              <a:rPr lang="el-GR" sz="5500" b="1" dirty="0">
                <a:latin typeface="Calibri" panose="020F0502020204030204" pitchFamily="34" charset="0"/>
                <a:cs typeface="Calibri" panose="020F0502020204030204" pitchFamily="34" charset="0"/>
              </a:rPr>
              <a:t>και λοιπού, πλην ιατρών, επικουρικού προσωπικού</a:t>
            </a:r>
            <a:r>
              <a:rPr lang="el-GR" sz="5500" dirty="0">
                <a:latin typeface="Calibri" panose="020F0502020204030204" pitchFamily="34" charset="0"/>
                <a:cs typeface="Calibri" panose="020F0502020204030204" pitchFamily="34" charset="0"/>
              </a:rPr>
              <a:t>, όπως ορίζονται στο άρθρο 10 του ν. 3329/2005 (Α'81)</a:t>
            </a:r>
            <a:r>
              <a:rPr lang="el-GR" sz="5500" b="1" dirty="0">
                <a:latin typeface="Calibri" panose="020F0502020204030204" pitchFamily="34" charset="0"/>
                <a:cs typeface="Calibri" panose="020F0502020204030204" pitchFamily="34" charset="0"/>
              </a:rPr>
              <a:t> </a:t>
            </a:r>
          </a:p>
          <a:p>
            <a:pPr algn="just">
              <a:lnSpc>
                <a:spcPct val="170000"/>
              </a:lnSpc>
            </a:pPr>
            <a:r>
              <a:rPr lang="el-GR" sz="5500" b="1" dirty="0">
                <a:latin typeface="Calibri" panose="020F0502020204030204" pitchFamily="34" charset="0"/>
                <a:cs typeface="Calibri" panose="020F0502020204030204" pitchFamily="34" charset="0"/>
              </a:rPr>
              <a:t>Είτε για τη στελέχωση των ΤΟΜΥ που δεν έχουν συγκροτηθεί από την προκήρυξη </a:t>
            </a:r>
          </a:p>
          <a:p>
            <a:pPr algn="just">
              <a:lnSpc>
                <a:spcPct val="170000"/>
              </a:lnSpc>
            </a:pPr>
            <a:r>
              <a:rPr lang="el-GR" sz="5500" b="1" dirty="0">
                <a:latin typeface="Calibri" panose="020F0502020204030204" pitchFamily="34" charset="0"/>
                <a:cs typeface="Calibri" panose="020F0502020204030204" pitchFamily="34" charset="0"/>
              </a:rPr>
              <a:t>Είτε για την αναπλήρωση στελεχών συγκροτημένων ΤΟΜΥ,</a:t>
            </a:r>
            <a:r>
              <a:rPr lang="el-GR" sz="5500" dirty="0">
                <a:latin typeface="Calibri" panose="020F0502020204030204" pitchFamily="34" charset="0"/>
                <a:cs typeface="Calibri" panose="020F0502020204030204" pitchFamily="34" charset="0"/>
              </a:rPr>
              <a:t> εφόσον στη σχετική αίτηση δεν δηλωθεί καμία προτίμηση ή δηλωθεί ως φορέας αρμοδιότητας Κέντρο Υγείας που αποτελεί Κέντρο Υγείας Αναφοράς συγκροτημένης ή μη συγκροτημένης </a:t>
            </a:r>
            <a:r>
              <a:rPr lang="el-GR" sz="5500" b="1" dirty="0">
                <a:latin typeface="Calibri" panose="020F0502020204030204" pitchFamily="34" charset="0"/>
                <a:cs typeface="Calibri" panose="020F0502020204030204" pitchFamily="34" charset="0"/>
              </a:rPr>
              <a:t>ΤΟΜΥ</a:t>
            </a:r>
            <a:endParaRPr lang="el-GR" sz="5500" dirty="0">
              <a:latin typeface="Calibri" panose="020F0502020204030204" pitchFamily="34" charset="0"/>
              <a:cs typeface="Calibri" panose="020F0502020204030204" pitchFamily="34" charset="0"/>
            </a:endParaRPr>
          </a:p>
          <a:p>
            <a:pPr algn="just">
              <a:lnSpc>
                <a:spcPct val="170000"/>
              </a:lnSpc>
            </a:pPr>
            <a:endParaRPr lang="el-GR" sz="5500" dirty="0">
              <a:latin typeface="Calibri" panose="020F0502020204030204" pitchFamily="34" charset="0"/>
              <a:cs typeface="Calibri" panose="020F0502020204030204" pitchFamily="34" charset="0"/>
            </a:endParaRPr>
          </a:p>
          <a:p>
            <a:pPr algn="just">
              <a:lnSpc>
                <a:spcPct val="170000"/>
              </a:lnSpc>
            </a:pPr>
            <a:endParaRPr lang="el-GR" sz="5500" b="1" dirty="0">
              <a:latin typeface="Calibri" panose="020F0502020204030204" pitchFamily="34" charset="0"/>
              <a:cs typeface="Calibri" panose="020F0502020204030204" pitchFamily="34" charset="0"/>
            </a:endParaRPr>
          </a:p>
          <a:p>
            <a:endParaRPr lang="el-GR" dirty="0"/>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38946F06-4902-AF65-1A46-244C2EA395F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pic>
        <p:nvPicPr>
          <p:cNvPr id="6" name="Εικόνα 5">
            <a:extLst>
              <a:ext uri="{FF2B5EF4-FFF2-40B4-BE49-F238E27FC236}">
                <a16:creationId xmlns:a16="http://schemas.microsoft.com/office/drawing/2014/main" id="{5DB382BE-ED8F-56C8-49F9-70A2C8DA6AC6}"/>
              </a:ext>
            </a:extLst>
          </p:cNvPr>
          <p:cNvPicPr>
            <a:picLocks noChangeAspect="1"/>
          </p:cNvPicPr>
          <p:nvPr/>
        </p:nvPicPr>
        <p:blipFill>
          <a:blip r:embed="rId4"/>
          <a:stretch>
            <a:fillRect/>
          </a:stretch>
        </p:blipFill>
        <p:spPr>
          <a:xfrm>
            <a:off x="0" y="6047104"/>
            <a:ext cx="4550195" cy="810895"/>
          </a:xfrm>
          <a:prstGeom prst="rect">
            <a:avLst/>
          </a:prstGeom>
        </p:spPr>
      </p:pic>
    </p:spTree>
    <p:extLst>
      <p:ext uri="{BB962C8B-B14F-4D97-AF65-F5344CB8AC3E}">
        <p14:creationId xmlns:p14="http://schemas.microsoft.com/office/powerpoint/2010/main" val="15634318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5D743CA-E832-F187-8EF3-B9D233F45936}"/>
              </a:ext>
            </a:extLst>
          </p:cNvPr>
          <p:cNvSpPr>
            <a:spLocks noGrp="1"/>
          </p:cNvSpPr>
          <p:nvPr>
            <p:ph type="title"/>
          </p:nvPr>
        </p:nvSpPr>
        <p:spPr/>
        <p:txBody>
          <a:bodyPr>
            <a:normAutofit/>
          </a:bodyPr>
          <a:lstStyle/>
          <a:p>
            <a:pPr algn="ctr"/>
            <a:r>
              <a:rPr lang="el-GR" sz="3200" b="1" dirty="0">
                <a:latin typeface="Calibri" panose="020F0502020204030204" pitchFamily="34" charset="0"/>
                <a:cs typeface="Calibri" panose="020F0502020204030204" pitchFamily="34" charset="0"/>
              </a:rPr>
              <a:t>Στελέχωση Νέων ΤΟΜΥ</a:t>
            </a:r>
            <a:br>
              <a:rPr lang="el-GR" sz="3200" b="1" dirty="0">
                <a:latin typeface="Calibri" panose="020F0502020204030204" pitchFamily="34" charset="0"/>
                <a:cs typeface="Calibri" panose="020F0502020204030204" pitchFamily="34" charset="0"/>
              </a:rPr>
            </a:br>
            <a:r>
              <a:rPr lang="el-GR" sz="3200" b="1" dirty="0">
                <a:latin typeface="Calibri" panose="020F0502020204030204" pitchFamily="34" charset="0"/>
                <a:cs typeface="Calibri" panose="020F0502020204030204" pitchFamily="34" charset="0"/>
              </a:rPr>
              <a:t>Α) Κατάλογοι επικουρικών ιατρών</a:t>
            </a:r>
            <a:endParaRPr lang="el-GR" sz="3200" dirty="0"/>
          </a:p>
        </p:txBody>
      </p:sp>
      <p:sp>
        <p:nvSpPr>
          <p:cNvPr id="3" name="Θέση περιεχομένου 2">
            <a:extLst>
              <a:ext uri="{FF2B5EF4-FFF2-40B4-BE49-F238E27FC236}">
                <a16:creationId xmlns:a16="http://schemas.microsoft.com/office/drawing/2014/main" id="{8FED439E-0D90-93A9-67F1-81532C567203}"/>
              </a:ext>
            </a:extLst>
          </p:cNvPr>
          <p:cNvSpPr>
            <a:spLocks noGrp="1"/>
          </p:cNvSpPr>
          <p:nvPr>
            <p:ph idx="1"/>
          </p:nvPr>
        </p:nvSpPr>
        <p:spPr/>
        <p:txBody>
          <a:bodyPr/>
          <a:lstStyle/>
          <a:p>
            <a:pPr algn="just"/>
            <a:r>
              <a:rPr lang="el-GR" dirty="0">
                <a:latin typeface="Calibri" panose="020F0502020204030204" pitchFamily="34" charset="0"/>
                <a:cs typeface="Calibri" panose="020F0502020204030204" pitchFamily="34" charset="0"/>
              </a:rPr>
              <a:t>Αν η άντληση προσωπικού διενεργείται για την αναπλήρωση στελεχών συγκροτημένων ΤΟΜΥ, οι συμβάσεις εργασίας του προσωπικού που προσλαμβάνεται συνάπτονται για το υπόλοιπο της διάρκειας των συμβάσεων εργασίας των στελεχών που αναπληρώνονται</a:t>
            </a:r>
            <a:endParaRPr lang="en-US" dirty="0">
              <a:latin typeface="Calibri" panose="020F0502020204030204" pitchFamily="34" charset="0"/>
              <a:cs typeface="Calibri" panose="020F0502020204030204" pitchFamily="34" charset="0"/>
            </a:endParaRPr>
          </a:p>
          <a:p>
            <a:pPr algn="just"/>
            <a:endParaRPr lang="el-GR" dirty="0">
              <a:latin typeface="Calibri" panose="020F0502020204030204" pitchFamily="34" charset="0"/>
              <a:cs typeface="Calibri" panose="020F0502020204030204" pitchFamily="34" charset="0"/>
            </a:endParaRPr>
          </a:p>
          <a:p>
            <a:pPr algn="just"/>
            <a:r>
              <a:rPr lang="el-GR" dirty="0">
                <a:latin typeface="Calibri" panose="020F0502020204030204" pitchFamily="34" charset="0"/>
                <a:cs typeface="Calibri" panose="020F0502020204030204" pitchFamily="34" charset="0"/>
              </a:rPr>
              <a:t>Οι διατάξεις περί επικουρικού προσωπικού, ιατρών και λοιπού, εφαρμόζονται για τις ΤΟΜΥ μόνο κατά το μέρος κατά το οποίο ρυθμίζουν τη διαδικασία πρόσληψης</a:t>
            </a:r>
          </a:p>
          <a:p>
            <a:endParaRPr lang="el-GR" dirty="0">
              <a:latin typeface="Calibri" panose="020F0502020204030204" pitchFamily="34" charset="0"/>
              <a:cs typeface="Calibri" panose="020F0502020204030204" pitchFamily="34" charset="0"/>
            </a:endParaRPr>
          </a:p>
          <a:p>
            <a:endParaRPr lang="el-GR" dirty="0"/>
          </a:p>
        </p:txBody>
      </p:sp>
    </p:spTree>
    <p:extLst>
      <p:ext uri="{BB962C8B-B14F-4D97-AF65-F5344CB8AC3E}">
        <p14:creationId xmlns:p14="http://schemas.microsoft.com/office/powerpoint/2010/main" val="39724734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Τίτλος 4">
            <a:extLst>
              <a:ext uri="{FF2B5EF4-FFF2-40B4-BE49-F238E27FC236}">
                <a16:creationId xmlns:a16="http://schemas.microsoft.com/office/drawing/2014/main" id="{03488214-4860-E0F0-8263-6D5602F32CEE}"/>
              </a:ext>
            </a:extLst>
          </p:cNvPr>
          <p:cNvSpPr>
            <a:spLocks noGrp="1"/>
          </p:cNvSpPr>
          <p:nvPr>
            <p:ph type="title"/>
          </p:nvPr>
        </p:nvSpPr>
        <p:spPr>
          <a:xfrm>
            <a:off x="677332" y="110149"/>
            <a:ext cx="8596668" cy="1057747"/>
          </a:xfrm>
        </p:spPr>
        <p:txBody>
          <a:bodyPr>
            <a:noAutofit/>
          </a:bodyPr>
          <a:lstStyle/>
          <a:p>
            <a:pPr algn="ctr"/>
            <a:r>
              <a:rPr lang="el-GR" sz="3200" b="1" dirty="0">
                <a:latin typeface="Calibri" panose="020F0502020204030204" pitchFamily="34" charset="0"/>
                <a:cs typeface="Calibri" panose="020F0502020204030204" pitchFamily="34" charset="0"/>
              </a:rPr>
              <a:t>Στελέχωση Νέων ΤΟΜΥ </a:t>
            </a:r>
            <a:br>
              <a:rPr lang="el-GR" sz="3200" b="1" dirty="0">
                <a:latin typeface="Calibri" panose="020F0502020204030204" pitchFamily="34" charset="0"/>
                <a:cs typeface="Calibri" panose="020F0502020204030204" pitchFamily="34" charset="0"/>
              </a:rPr>
            </a:br>
            <a:r>
              <a:rPr lang="el-GR" sz="3200" b="1" dirty="0">
                <a:latin typeface="Calibri" panose="020F0502020204030204" pitchFamily="34" charset="0"/>
                <a:cs typeface="Calibri" panose="020F0502020204030204" pitchFamily="34" charset="0"/>
              </a:rPr>
              <a:t>Β) Δελτίο παροχής υπηρεσιών</a:t>
            </a:r>
            <a:endParaRPr lang="el-GR" sz="3200" dirty="0"/>
          </a:p>
        </p:txBody>
      </p:sp>
      <p:sp>
        <p:nvSpPr>
          <p:cNvPr id="3" name="Θέση περιεχομένου 2">
            <a:extLst>
              <a:ext uri="{FF2B5EF4-FFF2-40B4-BE49-F238E27FC236}">
                <a16:creationId xmlns:a16="http://schemas.microsoft.com/office/drawing/2014/main" id="{B1BD4540-C408-BC28-1C87-4794269BEF3B}"/>
              </a:ext>
            </a:extLst>
          </p:cNvPr>
          <p:cNvSpPr>
            <a:spLocks noGrp="1"/>
          </p:cNvSpPr>
          <p:nvPr>
            <p:ph idx="1"/>
          </p:nvPr>
        </p:nvSpPr>
        <p:spPr>
          <a:xfrm>
            <a:off x="677332" y="930998"/>
            <a:ext cx="9444441" cy="4899434"/>
          </a:xfrm>
        </p:spPr>
        <p:txBody>
          <a:bodyPr>
            <a:noAutofit/>
          </a:bodyPr>
          <a:lstStyle/>
          <a:p>
            <a:pPr algn="just">
              <a:lnSpc>
                <a:spcPct val="150000"/>
              </a:lnSpc>
            </a:pPr>
            <a:endParaRPr lang="el-GR" sz="1500" b="1" dirty="0">
              <a:solidFill>
                <a:srgbClr val="FF0000"/>
              </a:solidFill>
              <a:latin typeface="Calibri" panose="020F0502020204030204" pitchFamily="34" charset="0"/>
              <a:cs typeface="Calibri" panose="020F0502020204030204" pitchFamily="34" charset="0"/>
            </a:endParaRPr>
          </a:p>
          <a:p>
            <a:pPr algn="just">
              <a:lnSpc>
                <a:spcPct val="150000"/>
              </a:lnSpc>
            </a:pPr>
            <a:r>
              <a:rPr lang="el-GR" sz="1500" dirty="0">
                <a:solidFill>
                  <a:schemeClr val="tx1"/>
                </a:solidFill>
                <a:latin typeface="Calibri" panose="020F0502020204030204" pitchFamily="34" charset="0"/>
                <a:cs typeface="Calibri" panose="020F0502020204030204" pitchFamily="34" charset="0"/>
              </a:rPr>
              <a:t>Αν εξαντληθεί το επικουρικό προσωπικό, ιατρών και λοιπό, από τον αντίστοιχο κατάλογο, το προσωπικό της παρ. 3 δύναται να προσλαμβάνεται με δελτίο παροχής υπηρεσιών σύμφωνα με τη διαδικασία του άρθρου 41 του ν. 4058/2012 (Α' 63). </a:t>
            </a:r>
          </a:p>
          <a:p>
            <a:pPr algn="just">
              <a:lnSpc>
                <a:spcPct val="150000"/>
              </a:lnSpc>
            </a:pPr>
            <a:r>
              <a:rPr lang="el-GR" sz="1500" dirty="0">
                <a:latin typeface="Calibri" panose="020F0502020204030204" pitchFamily="34" charset="0"/>
                <a:cs typeface="Calibri" panose="020F0502020204030204" pitchFamily="34" charset="0"/>
              </a:rPr>
              <a:t>Στην περίπτωση αυτή απαιτείται αιτιολογημένη έκθεση του φορέα και απόφαση του Υπουργού Υγεία. </a:t>
            </a:r>
          </a:p>
          <a:p>
            <a:pPr algn="just">
              <a:lnSpc>
                <a:spcPct val="150000"/>
              </a:lnSpc>
            </a:pPr>
            <a:r>
              <a:rPr lang="el-GR" sz="1500" dirty="0">
                <a:latin typeface="Calibri" panose="020F0502020204030204" pitchFamily="34" charset="0"/>
                <a:cs typeface="Calibri" panose="020F0502020204030204" pitchFamily="34" charset="0"/>
              </a:rPr>
              <a:t>Η </a:t>
            </a:r>
            <a:r>
              <a:rPr lang="el-GR" sz="1500" dirty="0">
                <a:solidFill>
                  <a:schemeClr val="tx1"/>
                </a:solidFill>
                <a:latin typeface="Calibri" panose="020F0502020204030204" pitchFamily="34" charset="0"/>
                <a:cs typeface="Calibri" panose="020F0502020204030204" pitchFamily="34" charset="0"/>
              </a:rPr>
              <a:t>πρόσληψη</a:t>
            </a:r>
            <a:r>
              <a:rPr lang="el-GR" sz="1500" dirty="0">
                <a:latin typeface="Calibri" panose="020F0502020204030204" pitchFamily="34" charset="0"/>
                <a:cs typeface="Calibri" panose="020F0502020204030204" pitchFamily="34" charset="0"/>
              </a:rPr>
              <a:t> γίνεται με τη έκδοση από την αρμόδια ΥΠΕ Πρόσκλησης Εκδήλωσης Ενδιαφέροντος για </a:t>
            </a:r>
            <a:r>
              <a:rPr lang="el-GR" sz="1500" b="1" dirty="0">
                <a:latin typeface="Calibri" panose="020F0502020204030204" pitchFamily="34" charset="0"/>
                <a:cs typeface="Calibri" panose="020F0502020204030204" pitchFamily="34" charset="0"/>
              </a:rPr>
              <a:t>σύναψη Σύμβασης Μίσθωσης Έργου </a:t>
            </a:r>
            <a:r>
              <a:rPr lang="el-GR" sz="1500" dirty="0">
                <a:latin typeface="Calibri" panose="020F0502020204030204" pitchFamily="34" charset="0"/>
                <a:cs typeface="Calibri" panose="020F0502020204030204" pitchFamily="34" charset="0"/>
              </a:rPr>
              <a:t>στην οποία περιγράφονται τα απαιτούμενα και υποχρεωτικά προσόντα της θέση, τα κριτήρια και η διαδικασία αξιολόγησης από ορισμένη από τη Διοίκησή της Επιτροπή Αξιολόγησης. </a:t>
            </a:r>
          </a:p>
          <a:p>
            <a:pPr algn="just">
              <a:lnSpc>
                <a:spcPct val="150000"/>
              </a:lnSpc>
            </a:pPr>
            <a:r>
              <a:rPr lang="el-GR" sz="1500" dirty="0">
                <a:latin typeface="Calibri" panose="020F0502020204030204" pitchFamily="34" charset="0"/>
                <a:cs typeface="Calibri" panose="020F0502020204030204" pitchFamily="34" charset="0"/>
              </a:rPr>
              <a:t>Επιπλέον υπάρχει η </a:t>
            </a:r>
            <a:r>
              <a:rPr lang="el-GR" sz="1500" b="1" dirty="0">
                <a:latin typeface="Calibri" panose="020F0502020204030204" pitchFamily="34" charset="0"/>
                <a:cs typeface="Calibri" panose="020F0502020204030204" pitchFamily="34" charset="0"/>
              </a:rPr>
              <a:t>δυνατότητα  προσθήκης συνέντευξης </a:t>
            </a:r>
            <a:r>
              <a:rPr lang="el-GR" sz="1500" dirty="0">
                <a:latin typeface="Calibri" panose="020F0502020204030204" pitchFamily="34" charset="0"/>
                <a:cs typeface="Calibri" panose="020F0502020204030204" pitchFamily="34" charset="0"/>
              </a:rPr>
              <a:t>με τους υποψηφίους. </a:t>
            </a:r>
          </a:p>
          <a:p>
            <a:pPr algn="just">
              <a:lnSpc>
                <a:spcPct val="150000"/>
              </a:lnSpc>
            </a:pPr>
            <a:r>
              <a:rPr lang="el-GR" sz="1500" dirty="0">
                <a:latin typeface="Calibri" panose="020F0502020204030204" pitchFamily="34" charset="0"/>
                <a:cs typeface="Calibri" panose="020F0502020204030204" pitchFamily="34" charset="0"/>
              </a:rPr>
              <a:t>Θα σας αποστέλλει υπόδειγμα Πρόσκλησης Εκδήλωσης Ενδιαφέροντος για σύναψη Σύμβασης Μίσθωσης Έργου.</a:t>
            </a:r>
          </a:p>
          <a:p>
            <a:endParaRPr lang="en-US" sz="1500" dirty="0"/>
          </a:p>
        </p:txBody>
      </p:sp>
      <p:pic>
        <p:nvPicPr>
          <p:cNvPr id="6" name="Εικόνα 5"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30944E6B-58CB-EB0B-FBDB-08DC36A5052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pic>
        <p:nvPicPr>
          <p:cNvPr id="2" name="Εικόνα 1">
            <a:extLst>
              <a:ext uri="{FF2B5EF4-FFF2-40B4-BE49-F238E27FC236}">
                <a16:creationId xmlns:a16="http://schemas.microsoft.com/office/drawing/2014/main" id="{17F2858C-B46B-5475-9BF7-1047ABA29F61}"/>
              </a:ext>
            </a:extLst>
          </p:cNvPr>
          <p:cNvPicPr>
            <a:picLocks noChangeAspect="1"/>
          </p:cNvPicPr>
          <p:nvPr/>
        </p:nvPicPr>
        <p:blipFill>
          <a:blip r:embed="rId4"/>
          <a:stretch>
            <a:fillRect/>
          </a:stretch>
        </p:blipFill>
        <p:spPr>
          <a:xfrm>
            <a:off x="0" y="5909345"/>
            <a:ext cx="4550195" cy="948655"/>
          </a:xfrm>
          <a:prstGeom prst="rect">
            <a:avLst/>
          </a:prstGeom>
        </p:spPr>
      </p:pic>
    </p:spTree>
    <p:extLst>
      <p:ext uri="{BB962C8B-B14F-4D97-AF65-F5344CB8AC3E}">
        <p14:creationId xmlns:p14="http://schemas.microsoft.com/office/powerpoint/2010/main" val="2871493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538A8B5-CC99-49AC-7B3A-28385CA19682}"/>
              </a:ext>
            </a:extLst>
          </p:cNvPr>
          <p:cNvSpPr>
            <a:spLocks noGrp="1"/>
          </p:cNvSpPr>
          <p:nvPr>
            <p:ph type="title"/>
          </p:nvPr>
        </p:nvSpPr>
        <p:spPr>
          <a:xfrm>
            <a:off x="650173" y="365156"/>
            <a:ext cx="8596668" cy="848008"/>
          </a:xfrm>
        </p:spPr>
        <p:txBody>
          <a:bodyPr>
            <a:noAutofit/>
          </a:bodyPr>
          <a:lstStyle/>
          <a:p>
            <a:pPr algn="ctr"/>
            <a:r>
              <a:rPr lang="el-GR" b="1" dirty="0">
                <a:latin typeface="Calibri" panose="020F0502020204030204" pitchFamily="34" charset="0"/>
                <a:cs typeface="Calibri" panose="020F0502020204030204" pitchFamily="34" charset="0"/>
              </a:rPr>
              <a:t>Στέγαση ΤΟΜΥ</a:t>
            </a:r>
            <a:br>
              <a:rPr lang="el-GR" sz="3200" b="1" dirty="0">
                <a:latin typeface="Calibri" panose="020F0502020204030204" pitchFamily="34" charset="0"/>
                <a:cs typeface="Calibri" panose="020F0502020204030204" pitchFamily="34" charset="0"/>
              </a:rPr>
            </a:br>
            <a:r>
              <a:rPr lang="el-GR" sz="1800" b="1" dirty="0">
                <a:latin typeface="Calibri" panose="020F0502020204030204" pitchFamily="34" charset="0"/>
                <a:cs typeface="Calibri" panose="020F0502020204030204" pitchFamily="34" charset="0"/>
              </a:rPr>
              <a:t>Αριθ. Γ1α/Γ.Π.οικ.87406/24-11-2017 ΥΑ και το άρθρο 106 του Ν4461/2017</a:t>
            </a:r>
          </a:p>
        </p:txBody>
      </p:sp>
      <p:sp>
        <p:nvSpPr>
          <p:cNvPr id="3" name="Θέση περιεχομένου 2">
            <a:extLst>
              <a:ext uri="{FF2B5EF4-FFF2-40B4-BE49-F238E27FC236}">
                <a16:creationId xmlns:a16="http://schemas.microsoft.com/office/drawing/2014/main" id="{5F7433DC-224A-7AD0-1763-ADB8D7D9AAB5}"/>
              </a:ext>
            </a:extLst>
          </p:cNvPr>
          <p:cNvSpPr>
            <a:spLocks noGrp="1"/>
          </p:cNvSpPr>
          <p:nvPr>
            <p:ph idx="1"/>
          </p:nvPr>
        </p:nvSpPr>
        <p:spPr>
          <a:xfrm>
            <a:off x="414784" y="1444027"/>
            <a:ext cx="8596668" cy="4133666"/>
          </a:xfrm>
        </p:spPr>
        <p:txBody>
          <a:bodyPr>
            <a:normAutofit fontScale="25000" lnSpcReduction="20000"/>
          </a:bodyPr>
          <a:lstStyle/>
          <a:p>
            <a:pPr>
              <a:lnSpc>
                <a:spcPct val="170000"/>
              </a:lnSpc>
            </a:pPr>
            <a:r>
              <a:rPr lang="el-GR" sz="6400" dirty="0">
                <a:latin typeface="Calibri" panose="020F0502020204030204" pitchFamily="34" charset="0"/>
                <a:cs typeface="Calibri" panose="020F0502020204030204" pitchFamily="34" charset="0"/>
              </a:rPr>
              <a:t>Με ευθύνη των οικείων ΔΥΠΕ προβλέπεται η </a:t>
            </a:r>
            <a:r>
              <a:rPr lang="el-GR" sz="6400" b="1" dirty="0">
                <a:latin typeface="Calibri" panose="020F0502020204030204" pitchFamily="34" charset="0"/>
                <a:cs typeface="Calibri" panose="020F0502020204030204" pitchFamily="34" charset="0"/>
              </a:rPr>
              <a:t>εύρεση</a:t>
            </a:r>
            <a:r>
              <a:rPr lang="el-GR" sz="6400" dirty="0">
                <a:latin typeface="Calibri" panose="020F0502020204030204" pitchFamily="34" charset="0"/>
                <a:cs typeface="Calibri" panose="020F0502020204030204" pitchFamily="34" charset="0"/>
              </a:rPr>
              <a:t> και </a:t>
            </a:r>
            <a:r>
              <a:rPr lang="el-GR" sz="6400" b="1" dirty="0">
                <a:latin typeface="Calibri" panose="020F0502020204030204" pitchFamily="34" charset="0"/>
                <a:cs typeface="Calibri" panose="020F0502020204030204" pitchFamily="34" charset="0"/>
              </a:rPr>
              <a:t>διασφάλιση</a:t>
            </a:r>
            <a:r>
              <a:rPr lang="el-GR" sz="6400" dirty="0">
                <a:latin typeface="Calibri" panose="020F0502020204030204" pitchFamily="34" charset="0"/>
                <a:cs typeface="Calibri" panose="020F0502020204030204" pitchFamily="34" charset="0"/>
              </a:rPr>
              <a:t> της </a:t>
            </a:r>
            <a:r>
              <a:rPr lang="el-GR" sz="6400" b="1" dirty="0">
                <a:latin typeface="Calibri" panose="020F0502020204030204" pitchFamily="34" charset="0"/>
                <a:cs typeface="Calibri" panose="020F0502020204030204" pitchFamily="34" charset="0"/>
              </a:rPr>
              <a:t>στέγασης</a:t>
            </a:r>
            <a:r>
              <a:rPr lang="el-GR" sz="6400" dirty="0">
                <a:latin typeface="Calibri" panose="020F0502020204030204" pitchFamily="34" charset="0"/>
                <a:cs typeface="Calibri" panose="020F0502020204030204" pitchFamily="34" charset="0"/>
              </a:rPr>
              <a:t> των ΤΟΜΥ</a:t>
            </a:r>
          </a:p>
          <a:p>
            <a:pPr>
              <a:lnSpc>
                <a:spcPct val="170000"/>
              </a:lnSpc>
            </a:pPr>
            <a:r>
              <a:rPr lang="el-GR" sz="6400" dirty="0">
                <a:latin typeface="Calibri" panose="020F0502020204030204" pitchFamily="34" charset="0"/>
                <a:cs typeface="Calibri" panose="020F0502020204030204" pitchFamily="34" charset="0"/>
              </a:rPr>
              <a:t>Οι ΤΟΜΥ δύνανται να στεγάζονται σε </a:t>
            </a:r>
            <a:r>
              <a:rPr lang="el-GR" sz="6400" b="1" dirty="0">
                <a:latin typeface="Calibri" panose="020F0502020204030204" pitchFamily="34" charset="0"/>
                <a:cs typeface="Calibri" panose="020F0502020204030204" pitchFamily="34" charset="0"/>
              </a:rPr>
              <a:t>ειδικά διαμορφωμένους χώρους </a:t>
            </a:r>
            <a:r>
              <a:rPr lang="el-GR" sz="6400" dirty="0">
                <a:latin typeface="Calibri" panose="020F0502020204030204" pitchFamily="34" charset="0"/>
                <a:cs typeface="Calibri" panose="020F0502020204030204" pitchFamily="34" charset="0"/>
              </a:rPr>
              <a:t>και με διακριτή σήμανση σε: </a:t>
            </a:r>
          </a:p>
          <a:p>
            <a:pPr>
              <a:lnSpc>
                <a:spcPct val="170000"/>
              </a:lnSpc>
              <a:buFont typeface="Wingdings" panose="05000000000000000000" pitchFamily="2" charset="2"/>
              <a:buChar char="ü"/>
            </a:pPr>
            <a:r>
              <a:rPr lang="el-GR" sz="6400" b="1" dirty="0">
                <a:latin typeface="Calibri" panose="020F0502020204030204" pitchFamily="34" charset="0"/>
                <a:cs typeface="Calibri" panose="020F0502020204030204" pitchFamily="34" charset="0"/>
              </a:rPr>
              <a:t>Δημόσιες δομές Π.Φ.Υ. </a:t>
            </a:r>
          </a:p>
          <a:p>
            <a:pPr>
              <a:lnSpc>
                <a:spcPct val="170000"/>
              </a:lnSpc>
              <a:buFont typeface="Wingdings" panose="05000000000000000000" pitchFamily="2" charset="2"/>
              <a:buChar char="ü"/>
            </a:pPr>
            <a:r>
              <a:rPr lang="el-GR" sz="6400" b="1" dirty="0">
                <a:latin typeface="Calibri" panose="020F0502020204030204" pitchFamily="34" charset="0"/>
                <a:cs typeface="Calibri" panose="020F0502020204030204" pitchFamily="34" charset="0"/>
              </a:rPr>
              <a:t>Κτήρια του δημοσίου </a:t>
            </a:r>
          </a:p>
          <a:p>
            <a:pPr>
              <a:lnSpc>
                <a:spcPct val="170000"/>
              </a:lnSpc>
              <a:buFont typeface="Wingdings" panose="05000000000000000000" pitchFamily="2" charset="2"/>
              <a:buChar char="ü"/>
            </a:pPr>
            <a:r>
              <a:rPr lang="el-GR" sz="6400" b="1" dirty="0">
                <a:latin typeface="Calibri" panose="020F0502020204030204" pitchFamily="34" charset="0"/>
                <a:cs typeface="Calibri" panose="020F0502020204030204" pitchFamily="34" charset="0"/>
              </a:rPr>
              <a:t>Κτήρια οργανισμών τοπικής αυτοδιοίκησης (ΟΤΑ)</a:t>
            </a:r>
          </a:p>
          <a:p>
            <a:pPr>
              <a:lnSpc>
                <a:spcPct val="170000"/>
              </a:lnSpc>
              <a:buFont typeface="Wingdings" panose="05000000000000000000" pitchFamily="2" charset="2"/>
              <a:buChar char="ü"/>
            </a:pPr>
            <a:r>
              <a:rPr lang="el-GR" sz="6400" b="1" dirty="0">
                <a:latin typeface="Calibri" panose="020F0502020204030204" pitchFamily="34" charset="0"/>
                <a:cs typeface="Calibri" panose="020F0502020204030204" pitchFamily="34" charset="0"/>
              </a:rPr>
              <a:t>Κτήρια άλλων φορέων που παραχωρούνται για χρήση </a:t>
            </a:r>
          </a:p>
          <a:p>
            <a:pPr algn="just">
              <a:lnSpc>
                <a:spcPct val="170000"/>
              </a:lnSpc>
              <a:buFont typeface="Wingdings" panose="05000000000000000000" pitchFamily="2" charset="2"/>
              <a:buChar char="ü"/>
            </a:pPr>
            <a:r>
              <a:rPr lang="el-GR" sz="6400" dirty="0">
                <a:latin typeface="Calibri" panose="020F0502020204030204" pitchFamily="34" charset="0"/>
                <a:cs typeface="Calibri" panose="020F0502020204030204" pitchFamily="34" charset="0"/>
              </a:rPr>
              <a:t>Ελλείψει των ανωτέρω, οι ΤΟΜΥ μπορούν να στεγάζονται σε </a:t>
            </a:r>
            <a:r>
              <a:rPr lang="el-GR" sz="6400" b="1" dirty="0">
                <a:latin typeface="Calibri" panose="020F0502020204030204" pitchFamily="34" charset="0"/>
                <a:cs typeface="Calibri" panose="020F0502020204030204" pitchFamily="34" charset="0"/>
              </a:rPr>
              <a:t>κτήρια</a:t>
            </a:r>
            <a:r>
              <a:rPr lang="el-GR" sz="6400" dirty="0">
                <a:latin typeface="Calibri" panose="020F0502020204030204" pitchFamily="34" charset="0"/>
                <a:cs typeface="Calibri" panose="020F0502020204030204" pitchFamily="34" charset="0"/>
              </a:rPr>
              <a:t> που </a:t>
            </a:r>
            <a:r>
              <a:rPr lang="el-GR" sz="6400" b="1" dirty="0">
                <a:latin typeface="Calibri" panose="020F0502020204030204" pitchFamily="34" charset="0"/>
                <a:cs typeface="Calibri" panose="020F0502020204030204" pitchFamily="34" charset="0"/>
              </a:rPr>
              <a:t>μισθώνονται</a:t>
            </a:r>
            <a:r>
              <a:rPr lang="el-GR" sz="6400" dirty="0">
                <a:latin typeface="Calibri" panose="020F0502020204030204" pitchFamily="34" charset="0"/>
                <a:cs typeface="Calibri" panose="020F0502020204030204" pitchFamily="34" charset="0"/>
              </a:rPr>
              <a:t> για το σκοπό αυτόν από τις ΥΠΕ</a:t>
            </a:r>
          </a:p>
          <a:p>
            <a:endParaRPr lang="el-GR" dirty="0"/>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5C1A0BDB-380E-D38A-10A2-A15DCF4DA62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pic>
        <p:nvPicPr>
          <p:cNvPr id="5" name="Εικόνα 4">
            <a:extLst>
              <a:ext uri="{FF2B5EF4-FFF2-40B4-BE49-F238E27FC236}">
                <a16:creationId xmlns:a16="http://schemas.microsoft.com/office/drawing/2014/main" id="{B1B38C91-9264-4401-5422-F7F082C1ADFF}"/>
              </a:ext>
            </a:extLst>
          </p:cNvPr>
          <p:cNvPicPr>
            <a:picLocks noChangeAspect="1"/>
          </p:cNvPicPr>
          <p:nvPr/>
        </p:nvPicPr>
        <p:blipFill>
          <a:blip r:embed="rId4"/>
          <a:stretch>
            <a:fillRect/>
          </a:stretch>
        </p:blipFill>
        <p:spPr>
          <a:xfrm>
            <a:off x="0" y="5808556"/>
            <a:ext cx="4550195" cy="1049444"/>
          </a:xfrm>
          <a:prstGeom prst="rect">
            <a:avLst/>
          </a:prstGeom>
        </p:spPr>
      </p:pic>
    </p:spTree>
    <p:extLst>
      <p:ext uri="{BB962C8B-B14F-4D97-AF65-F5344CB8AC3E}">
        <p14:creationId xmlns:p14="http://schemas.microsoft.com/office/powerpoint/2010/main" val="8971405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3">
            <a:extLst>
              <a:ext uri="{FF2B5EF4-FFF2-40B4-BE49-F238E27FC236}">
                <a16:creationId xmlns:a16="http://schemas.microsoft.com/office/drawing/2014/main" id="{2D4DB30F-ACBF-9922-2C46-D41DFF8D728D}"/>
              </a:ext>
            </a:extLst>
          </p:cNvPr>
          <p:cNvSpPr>
            <a:spLocks noGrp="1"/>
          </p:cNvSpPr>
          <p:nvPr>
            <p:ph type="title"/>
          </p:nvPr>
        </p:nvSpPr>
        <p:spPr>
          <a:xfrm>
            <a:off x="677334" y="256515"/>
            <a:ext cx="8596668" cy="866115"/>
          </a:xfrm>
        </p:spPr>
        <p:txBody>
          <a:bodyPr>
            <a:normAutofit fontScale="90000"/>
          </a:bodyPr>
          <a:lstStyle/>
          <a:p>
            <a:pPr algn="ctr"/>
            <a:r>
              <a:rPr lang="el-GR" sz="4000" b="1" dirty="0">
                <a:latin typeface="Calibri" panose="020F0502020204030204" pitchFamily="34" charset="0"/>
                <a:cs typeface="Calibri" panose="020F0502020204030204" pitchFamily="34" charset="0"/>
              </a:rPr>
              <a:t>Στέγαση ΤΟΜΥ </a:t>
            </a:r>
            <a:br>
              <a:rPr lang="el-GR" sz="2200" b="1" dirty="0">
                <a:latin typeface="Calibri" panose="020F0502020204030204" pitchFamily="34" charset="0"/>
                <a:cs typeface="Calibri" panose="020F0502020204030204" pitchFamily="34" charset="0"/>
              </a:rPr>
            </a:br>
            <a:r>
              <a:rPr lang="el-GR" sz="2200" b="1" dirty="0">
                <a:latin typeface="Calibri" panose="020F0502020204030204" pitchFamily="34" charset="0"/>
                <a:cs typeface="Calibri" panose="020F0502020204030204" pitchFamily="34" charset="0"/>
              </a:rPr>
              <a:t>Προδιαγραφές</a:t>
            </a:r>
            <a:r>
              <a:rPr lang="en-US" sz="2200" b="1" dirty="0">
                <a:latin typeface="Calibri" panose="020F0502020204030204" pitchFamily="34" charset="0"/>
                <a:cs typeface="Calibri" panose="020F0502020204030204" pitchFamily="34" charset="0"/>
              </a:rPr>
              <a:t> </a:t>
            </a:r>
            <a:r>
              <a:rPr lang="el-GR" sz="2200" b="1" dirty="0">
                <a:latin typeface="Calibri" panose="020F0502020204030204" pitchFamily="34" charset="0"/>
                <a:cs typeface="Calibri" panose="020F0502020204030204" pitchFamily="34" charset="0"/>
              </a:rPr>
              <a:t>χώρων - εξοπλισμός</a:t>
            </a:r>
          </a:p>
        </p:txBody>
      </p:sp>
      <p:sp>
        <p:nvSpPr>
          <p:cNvPr id="3" name="Θέση περιεχομένου 2">
            <a:extLst>
              <a:ext uri="{FF2B5EF4-FFF2-40B4-BE49-F238E27FC236}">
                <a16:creationId xmlns:a16="http://schemas.microsoft.com/office/drawing/2014/main" id="{8364A29B-2C52-AC7A-1AAE-A5C86A293106}"/>
              </a:ext>
            </a:extLst>
          </p:cNvPr>
          <p:cNvSpPr>
            <a:spLocks noGrp="1"/>
          </p:cNvSpPr>
          <p:nvPr>
            <p:ph idx="1"/>
          </p:nvPr>
        </p:nvSpPr>
        <p:spPr>
          <a:xfrm>
            <a:off x="677334" y="1292078"/>
            <a:ext cx="8596668" cy="4617267"/>
          </a:xfrm>
        </p:spPr>
        <p:txBody>
          <a:bodyPr>
            <a:normAutofit/>
          </a:bodyPr>
          <a:lstStyle/>
          <a:p>
            <a:pPr algn="just">
              <a:lnSpc>
                <a:spcPct val="150000"/>
              </a:lnSpc>
            </a:pPr>
            <a:r>
              <a:rPr lang="el-GR" sz="1700" dirty="0">
                <a:latin typeface="Calibri" panose="020F0502020204030204" pitchFamily="34" charset="0"/>
                <a:cs typeface="Calibri" panose="020F0502020204030204" pitchFamily="34" charset="0"/>
              </a:rPr>
              <a:t>Οι χώροι των ΤΟΜΥ οφείλουν να είναι </a:t>
            </a:r>
            <a:r>
              <a:rPr lang="el-GR" sz="1700" b="1" dirty="0">
                <a:latin typeface="Calibri" panose="020F0502020204030204" pitchFamily="34" charset="0"/>
                <a:cs typeface="Calibri" panose="020F0502020204030204" pitchFamily="34" charset="0"/>
              </a:rPr>
              <a:t>λειτουργικοί</a:t>
            </a:r>
            <a:r>
              <a:rPr lang="el-GR" sz="1700" dirty="0">
                <a:latin typeface="Calibri" panose="020F0502020204030204" pitchFamily="34" charset="0"/>
                <a:cs typeface="Calibri" panose="020F0502020204030204" pitchFamily="34" charset="0"/>
              </a:rPr>
              <a:t>, </a:t>
            </a:r>
            <a:r>
              <a:rPr lang="el-GR" sz="1700" b="1" dirty="0" err="1">
                <a:latin typeface="Calibri" panose="020F0502020204030204" pitchFamily="34" charset="0"/>
                <a:cs typeface="Calibri" panose="020F0502020204030204" pitchFamily="34" charset="0"/>
              </a:rPr>
              <a:t>προσβάσιμοι</a:t>
            </a:r>
            <a:r>
              <a:rPr lang="el-GR" sz="1700" dirty="0">
                <a:latin typeface="Calibri" panose="020F0502020204030204" pitchFamily="34" charset="0"/>
                <a:cs typeface="Calibri" panose="020F0502020204030204" pitchFamily="34" charset="0"/>
              </a:rPr>
              <a:t> για </a:t>
            </a:r>
            <a:r>
              <a:rPr lang="el-GR" sz="1700" b="1" dirty="0">
                <a:latin typeface="Calibri" panose="020F0502020204030204" pitchFamily="34" charset="0"/>
                <a:cs typeface="Calibri" panose="020F0502020204030204" pitchFamily="34" charset="0"/>
              </a:rPr>
              <a:t>οριζόντια</a:t>
            </a:r>
            <a:r>
              <a:rPr lang="el-GR" sz="1700" dirty="0">
                <a:latin typeface="Calibri" panose="020F0502020204030204" pitchFamily="34" charset="0"/>
                <a:cs typeface="Calibri" panose="020F0502020204030204" pitchFamily="34" charset="0"/>
              </a:rPr>
              <a:t> και </a:t>
            </a:r>
            <a:r>
              <a:rPr lang="el-GR" sz="1700" b="1" dirty="0">
                <a:latin typeface="Calibri" panose="020F0502020204030204" pitchFamily="34" charset="0"/>
                <a:cs typeface="Calibri" panose="020F0502020204030204" pitchFamily="34" charset="0"/>
              </a:rPr>
              <a:t>κάθετη</a:t>
            </a:r>
            <a:r>
              <a:rPr lang="el-GR" sz="1700" dirty="0">
                <a:latin typeface="Calibri" panose="020F0502020204030204" pitchFamily="34" charset="0"/>
                <a:cs typeface="Calibri" panose="020F0502020204030204" pitchFamily="34" charset="0"/>
              </a:rPr>
              <a:t> </a:t>
            </a:r>
            <a:r>
              <a:rPr lang="el-GR" sz="1700" b="1" dirty="0">
                <a:latin typeface="Calibri" panose="020F0502020204030204" pitchFamily="34" charset="0"/>
                <a:cs typeface="Calibri" panose="020F0502020204030204" pitchFamily="34" charset="0"/>
              </a:rPr>
              <a:t>κίνηση</a:t>
            </a:r>
            <a:r>
              <a:rPr lang="el-GR" sz="1700" dirty="0">
                <a:latin typeface="Calibri" panose="020F0502020204030204" pitchFamily="34" charset="0"/>
                <a:cs typeface="Calibri" panose="020F0502020204030204" pitchFamily="34" charset="0"/>
              </a:rPr>
              <a:t> για την </a:t>
            </a:r>
            <a:r>
              <a:rPr lang="el-GR" sz="1700" b="1" dirty="0">
                <a:latin typeface="Calibri" panose="020F0502020204030204" pitchFamily="34" charset="0"/>
                <a:cs typeface="Calibri" panose="020F0502020204030204" pitchFamily="34" charset="0"/>
              </a:rPr>
              <a:t>εξασφάλιση</a:t>
            </a:r>
            <a:r>
              <a:rPr lang="el-GR" sz="1700" dirty="0">
                <a:latin typeface="Calibri" panose="020F0502020204030204" pitchFamily="34" charset="0"/>
                <a:cs typeface="Calibri" panose="020F0502020204030204" pitchFamily="34" charset="0"/>
              </a:rPr>
              <a:t> της απρόσκοπτης εισόδου των </a:t>
            </a:r>
            <a:r>
              <a:rPr lang="el-GR" sz="1700" b="1" dirty="0">
                <a:latin typeface="Calibri" panose="020F0502020204030204" pitchFamily="34" charset="0"/>
                <a:cs typeface="Calibri" panose="020F0502020204030204" pitchFamily="34" charset="0"/>
              </a:rPr>
              <a:t>ατόμων με αναπηρία στους χώρους των δομών </a:t>
            </a:r>
            <a:r>
              <a:rPr lang="el-GR" sz="1700" dirty="0">
                <a:latin typeface="Calibri" panose="020F0502020204030204" pitchFamily="34" charset="0"/>
                <a:cs typeface="Calibri" panose="020F0502020204030204" pitchFamily="34" charset="0"/>
              </a:rPr>
              <a:t>που στεγάζουν τις ΤΟΜΥ και κανόνων ασφαλείας για όλες τις κατηγορίες ΑΜΕΑ σύμφωνα με το ισχύον θεσμικό πλαίσιο και όπως αυτό εφαρμόζεται και ισχύει στο εθνικό θεσμικό πλαίσιο για τα υφιστάμενα κτήρια</a:t>
            </a:r>
          </a:p>
          <a:p>
            <a:pPr algn="just">
              <a:lnSpc>
                <a:spcPct val="150000"/>
              </a:lnSpc>
            </a:pPr>
            <a:r>
              <a:rPr lang="el-GR" sz="1700" b="1" dirty="0">
                <a:latin typeface="Calibri" panose="020F0502020204030204" pitchFamily="34" charset="0"/>
                <a:cs typeface="Calibri" panose="020F0502020204030204" pitchFamily="34" charset="0"/>
              </a:rPr>
              <a:t>Αποκλειστική χρήση χώρων ΤΟΜΥ</a:t>
            </a:r>
          </a:p>
          <a:p>
            <a:pPr algn="just">
              <a:lnSpc>
                <a:spcPct val="150000"/>
              </a:lnSpc>
            </a:pPr>
            <a:r>
              <a:rPr lang="el-GR" sz="1700" dirty="0">
                <a:latin typeface="Calibri" panose="020F0502020204030204" pitchFamily="34" charset="0"/>
                <a:cs typeface="Calibri" panose="020F0502020204030204" pitchFamily="34" charset="0"/>
              </a:rPr>
              <a:t>Ο </a:t>
            </a:r>
            <a:r>
              <a:rPr lang="el-GR" sz="1700" dirty="0" err="1">
                <a:latin typeface="Calibri" panose="020F0502020204030204" pitchFamily="34" charset="0"/>
                <a:cs typeface="Calibri" panose="020F0502020204030204" pitchFamily="34" charset="0"/>
              </a:rPr>
              <a:t>ιατροτεχνολογικός</a:t>
            </a:r>
            <a:r>
              <a:rPr lang="el-GR" sz="1700" dirty="0">
                <a:latin typeface="Calibri" panose="020F0502020204030204" pitchFamily="34" charset="0"/>
                <a:cs typeface="Calibri" panose="020F0502020204030204" pitchFamily="34" charset="0"/>
              </a:rPr>
              <a:t> εξοπλισμός και ο εξοπλισμός μηχανοργάνωσης των ΤΟΜΥ οφείλει να ανταποκρίνεται στις υγειονομικές και λειτουργικές ανάγκες του προσωπικού, καθώς και να διασφαλίζει την παροχή υπηρεσιών υψηλής ποιότητας ΠΦΥ στους λήπτες</a:t>
            </a:r>
          </a:p>
          <a:p>
            <a:pPr algn="just">
              <a:lnSpc>
                <a:spcPct val="150000"/>
              </a:lnSpc>
            </a:pPr>
            <a:r>
              <a:rPr lang="el-GR" sz="1700" dirty="0">
                <a:latin typeface="Calibri" panose="020F0502020204030204" pitchFamily="34" charset="0"/>
                <a:cs typeface="Calibri" panose="020F0502020204030204" pitchFamily="34" charset="0"/>
              </a:rPr>
              <a:t>Υπεύθυνες για την εξασφάλιση του εξοπλισμού είναι οι ΔΥΠΕ</a:t>
            </a:r>
          </a:p>
          <a:p>
            <a:endParaRPr lang="el-GR" dirty="0"/>
          </a:p>
        </p:txBody>
      </p:sp>
      <p:pic>
        <p:nvPicPr>
          <p:cNvPr id="5" name="Εικόνα 4"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E7D374FC-47A6-70C1-364F-8FB260923E1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pic>
        <p:nvPicPr>
          <p:cNvPr id="7" name="Εικόνα 6">
            <a:extLst>
              <a:ext uri="{FF2B5EF4-FFF2-40B4-BE49-F238E27FC236}">
                <a16:creationId xmlns:a16="http://schemas.microsoft.com/office/drawing/2014/main" id="{24969FF5-6EA3-B049-CFDC-025901F745B0}"/>
              </a:ext>
            </a:extLst>
          </p:cNvPr>
          <p:cNvPicPr>
            <a:picLocks noChangeAspect="1"/>
          </p:cNvPicPr>
          <p:nvPr/>
        </p:nvPicPr>
        <p:blipFill>
          <a:blip r:embed="rId4"/>
          <a:stretch>
            <a:fillRect/>
          </a:stretch>
        </p:blipFill>
        <p:spPr>
          <a:xfrm>
            <a:off x="0" y="5808556"/>
            <a:ext cx="4550195" cy="1049444"/>
          </a:xfrm>
          <a:prstGeom prst="rect">
            <a:avLst/>
          </a:prstGeom>
        </p:spPr>
      </p:pic>
    </p:spTree>
    <p:extLst>
      <p:ext uri="{BB962C8B-B14F-4D97-AF65-F5344CB8AC3E}">
        <p14:creationId xmlns:p14="http://schemas.microsoft.com/office/powerpoint/2010/main" val="28768433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B9F2192-346D-9492-B0CB-58434CF93B63}"/>
              </a:ext>
            </a:extLst>
          </p:cNvPr>
          <p:cNvSpPr>
            <a:spLocks noGrp="1"/>
          </p:cNvSpPr>
          <p:nvPr>
            <p:ph type="title"/>
          </p:nvPr>
        </p:nvSpPr>
        <p:spPr>
          <a:xfrm>
            <a:off x="686387" y="472289"/>
            <a:ext cx="8596668" cy="947596"/>
          </a:xfrm>
        </p:spPr>
        <p:txBody>
          <a:bodyPr>
            <a:normAutofit fontScale="90000"/>
          </a:bodyPr>
          <a:lstStyle/>
          <a:p>
            <a:pPr algn="ctr"/>
            <a:r>
              <a:rPr lang="el-GR" sz="4000" b="1" dirty="0">
                <a:latin typeface="Calibri" panose="020F0502020204030204" pitchFamily="34" charset="0"/>
                <a:cs typeface="Calibri" panose="020F0502020204030204" pitchFamily="34" charset="0"/>
              </a:rPr>
              <a:t>Στέγαση ΤΟΜΥ </a:t>
            </a:r>
            <a:br>
              <a:rPr lang="el-GR" sz="2200" b="1" dirty="0">
                <a:latin typeface="Calibri" panose="020F0502020204030204" pitchFamily="34" charset="0"/>
                <a:cs typeface="Calibri" panose="020F0502020204030204" pitchFamily="34" charset="0"/>
              </a:rPr>
            </a:br>
            <a:r>
              <a:rPr lang="el-GR" sz="2200" b="1" dirty="0">
                <a:latin typeface="Calibri" panose="020F0502020204030204" pitchFamily="34" charset="0"/>
                <a:cs typeface="Calibri" panose="020F0502020204030204" pitchFamily="34" charset="0"/>
              </a:rPr>
              <a:t>Προδιαγραφές χώρων - εξοπλισμός</a:t>
            </a:r>
            <a:endParaRPr lang="el-GR" sz="2200" dirty="0"/>
          </a:p>
        </p:txBody>
      </p:sp>
      <p:sp>
        <p:nvSpPr>
          <p:cNvPr id="3" name="Θέση περιεχομένου 2">
            <a:extLst>
              <a:ext uri="{FF2B5EF4-FFF2-40B4-BE49-F238E27FC236}">
                <a16:creationId xmlns:a16="http://schemas.microsoft.com/office/drawing/2014/main" id="{B9F1E4CE-F4C3-6882-37B4-D923448E4B9D}"/>
              </a:ext>
            </a:extLst>
          </p:cNvPr>
          <p:cNvSpPr>
            <a:spLocks noGrp="1"/>
          </p:cNvSpPr>
          <p:nvPr>
            <p:ph idx="1"/>
          </p:nvPr>
        </p:nvSpPr>
        <p:spPr>
          <a:xfrm>
            <a:off x="496265" y="1419886"/>
            <a:ext cx="8596668" cy="4609722"/>
          </a:xfrm>
        </p:spPr>
        <p:txBody>
          <a:bodyPr>
            <a:normAutofit fontScale="92500" lnSpcReduction="20000"/>
          </a:bodyPr>
          <a:lstStyle/>
          <a:p>
            <a:pPr algn="just">
              <a:lnSpc>
                <a:spcPct val="150000"/>
              </a:lnSpc>
            </a:pPr>
            <a:r>
              <a:rPr lang="el-GR" dirty="0">
                <a:latin typeface="Calibri" panose="020F0502020204030204" pitchFamily="34" charset="0"/>
                <a:cs typeface="Calibri" panose="020F0502020204030204" pitchFamily="34" charset="0"/>
              </a:rPr>
              <a:t>Ως απαραίτητος </a:t>
            </a:r>
            <a:r>
              <a:rPr lang="el-GR" dirty="0" err="1">
                <a:latin typeface="Calibri" panose="020F0502020204030204" pitchFamily="34" charset="0"/>
                <a:cs typeface="Calibri" panose="020F0502020204030204" pitchFamily="34" charset="0"/>
              </a:rPr>
              <a:t>ιατροτεχνολογικός</a:t>
            </a:r>
            <a:r>
              <a:rPr lang="el-GR" dirty="0">
                <a:latin typeface="Calibri" panose="020F0502020204030204" pitchFamily="34" charset="0"/>
                <a:cs typeface="Calibri" panose="020F0502020204030204" pitchFamily="34" charset="0"/>
              </a:rPr>
              <a:t> εξοπλισμός ορίζεται αυτός ο οποίος καθιστά λειτουργική την υποδομή εγκατάστασης της ΤΟΜΥ (όπως εξεταστική κλίνη, βασικός εξοπλισμός-καθίσματα-γραφεία, εξοπλισμός ΤΠΕ, διαμόρφωση εισόδου </a:t>
            </a:r>
            <a:r>
              <a:rPr lang="el-GR" dirty="0" err="1">
                <a:latin typeface="Calibri" panose="020F0502020204030204" pitchFamily="34" charset="0"/>
                <a:cs typeface="Calibri" panose="020F0502020204030204" pitchFamily="34" charset="0"/>
              </a:rPr>
              <a:t>κ.λ.π</a:t>
            </a:r>
            <a:r>
              <a:rPr lang="el-GR" dirty="0">
                <a:latin typeface="Calibri" panose="020F0502020204030204" pitchFamily="34" charset="0"/>
                <a:cs typeface="Calibri" panose="020F0502020204030204" pitchFamily="34" charset="0"/>
              </a:rPr>
              <a:t>.)</a:t>
            </a:r>
          </a:p>
          <a:p>
            <a:pPr algn="just">
              <a:lnSpc>
                <a:spcPct val="150000"/>
              </a:lnSpc>
            </a:pPr>
            <a:r>
              <a:rPr lang="el-GR" dirty="0">
                <a:latin typeface="Calibri" panose="020F0502020204030204" pitchFamily="34" charset="0"/>
                <a:cs typeface="Calibri" panose="020F0502020204030204" pitchFamily="34" charset="0"/>
              </a:rPr>
              <a:t>Για εξειδικευμένες εξετάσεις οι ωφελούμενοι παραπέμπονται στο ΚΥ Αναφοράς ή σε άλλους δημόσιους φορείς παροχής υπηρεσιών υγείας</a:t>
            </a:r>
          </a:p>
          <a:p>
            <a:pPr algn="just">
              <a:lnSpc>
                <a:spcPct val="150000"/>
              </a:lnSpc>
            </a:pPr>
            <a:r>
              <a:rPr lang="el-GR" dirty="0">
                <a:latin typeface="Calibri" panose="020F0502020204030204" pitchFamily="34" charset="0"/>
                <a:cs typeface="Calibri" panose="020F0502020204030204" pitchFamily="34" charset="0"/>
              </a:rPr>
              <a:t>Η λήψη δειγμάτων δύναται να λαμβάνει χώρα στον χώρο της ΤΟΜΥ και το δείγμα να αποστέλλεται στο αρμόδιο δημόσιο εργαστήριο</a:t>
            </a:r>
          </a:p>
          <a:p>
            <a:pPr algn="just">
              <a:lnSpc>
                <a:spcPct val="150000"/>
              </a:lnSpc>
            </a:pPr>
            <a:r>
              <a:rPr lang="el-GR" dirty="0">
                <a:latin typeface="Calibri" panose="020F0502020204030204" pitchFamily="34" charset="0"/>
                <a:cs typeface="Calibri" panose="020F0502020204030204" pitchFamily="34" charset="0"/>
              </a:rPr>
              <a:t>Το προσωπικό των ΤΟΜΥ έχει διαβαθμισμένη πρόσβαση στις εφαρμογές της Ηλεκτρονικής </a:t>
            </a:r>
            <a:r>
              <a:rPr lang="el-GR" dirty="0" err="1">
                <a:latin typeface="Calibri" panose="020F0502020204030204" pitchFamily="34" charset="0"/>
                <a:cs typeface="Calibri" panose="020F0502020204030204" pitchFamily="34" charset="0"/>
              </a:rPr>
              <a:t>Συνταγογράφησης</a:t>
            </a:r>
            <a:r>
              <a:rPr lang="el-GR" dirty="0">
                <a:latin typeface="Calibri" panose="020F0502020204030204" pitchFamily="34" charset="0"/>
                <a:cs typeface="Calibri" panose="020F0502020204030204" pitchFamily="34" charset="0"/>
              </a:rPr>
              <a:t>, του Ατομικού Ηλεκτρονικού Φακέλου Υγείας (Α.Η.Φ.Υ.), στον ηλεκτρονικό προγραμματισμό των επισκέψεων (e-ραντεβού), στην οριστικοποίηση εγγραφής, στις παραπομπές και στις λοιπές σχετικές διαδικτυακές και μη εφαρμογές με σκοπό την βέλτιστη εξυπηρέτηση των πολιτών, ληπτών υπηρεσιών υγείας</a:t>
            </a:r>
          </a:p>
          <a:p>
            <a:endParaRPr lang="el-GR" dirty="0"/>
          </a:p>
        </p:txBody>
      </p:sp>
      <p:pic>
        <p:nvPicPr>
          <p:cNvPr id="4" name="Εικόνα 3">
            <a:extLst>
              <a:ext uri="{FF2B5EF4-FFF2-40B4-BE49-F238E27FC236}">
                <a16:creationId xmlns:a16="http://schemas.microsoft.com/office/drawing/2014/main" id="{52191EF0-6E01-4A03-3C7B-0A94949845E1}"/>
              </a:ext>
            </a:extLst>
          </p:cNvPr>
          <p:cNvPicPr>
            <a:picLocks noChangeAspect="1"/>
          </p:cNvPicPr>
          <p:nvPr/>
        </p:nvPicPr>
        <p:blipFill>
          <a:blip r:embed="rId2"/>
          <a:stretch>
            <a:fillRect/>
          </a:stretch>
        </p:blipFill>
        <p:spPr>
          <a:xfrm>
            <a:off x="0" y="5957454"/>
            <a:ext cx="4550195" cy="900545"/>
          </a:xfrm>
          <a:prstGeom prst="rect">
            <a:avLst/>
          </a:prstGeom>
        </p:spPr>
      </p:pic>
    </p:spTree>
    <p:extLst>
      <p:ext uri="{BB962C8B-B14F-4D97-AF65-F5344CB8AC3E}">
        <p14:creationId xmlns:p14="http://schemas.microsoft.com/office/powerpoint/2010/main" val="15491619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C347C6F2-80CA-1578-7D02-861964175FCC}"/>
              </a:ext>
            </a:extLst>
          </p:cNvPr>
          <p:cNvSpPr>
            <a:spLocks noGrp="1"/>
          </p:cNvSpPr>
          <p:nvPr>
            <p:ph idx="1"/>
          </p:nvPr>
        </p:nvSpPr>
        <p:spPr>
          <a:xfrm>
            <a:off x="838200" y="860079"/>
            <a:ext cx="10515600" cy="2779414"/>
          </a:xfrm>
        </p:spPr>
        <p:txBody>
          <a:bodyPr/>
          <a:lstStyle/>
          <a:p>
            <a:pPr marL="0" indent="0" algn="ctr">
              <a:buNone/>
            </a:pPr>
            <a:endParaRPr lang="el-GR" dirty="0"/>
          </a:p>
          <a:p>
            <a:pPr marL="0" indent="0" algn="ctr">
              <a:buNone/>
            </a:pPr>
            <a:endParaRPr lang="el-GR" dirty="0"/>
          </a:p>
          <a:p>
            <a:pPr marL="0" indent="0" algn="ctr">
              <a:buNone/>
            </a:pPr>
            <a:r>
              <a:rPr lang="el-GR" sz="2800" b="1" dirty="0">
                <a:solidFill>
                  <a:srgbClr val="4F81BD"/>
                </a:solidFill>
                <a:latin typeface="Calibri" panose="020F0502020204030204" pitchFamily="34" charset="0"/>
                <a:cs typeface="Calibri" panose="020F0502020204030204" pitchFamily="34" charset="0"/>
              </a:rPr>
              <a:t>Ρόλος Επιτελικής Δομής ΕΣΠΑ </a:t>
            </a:r>
          </a:p>
          <a:p>
            <a:pPr marL="0" indent="0" algn="ctr">
              <a:buNone/>
            </a:pPr>
            <a:r>
              <a:rPr lang="el-GR" sz="2800" b="1" dirty="0">
                <a:solidFill>
                  <a:srgbClr val="4F81BD"/>
                </a:solidFill>
                <a:latin typeface="Calibri" panose="020F0502020204030204" pitchFamily="34" charset="0"/>
                <a:cs typeface="Calibri" panose="020F0502020204030204" pitchFamily="34" charset="0"/>
              </a:rPr>
              <a:t>Υπουργείου Υγείας (ΕΔΕΥΠΥ)</a:t>
            </a:r>
          </a:p>
          <a:p>
            <a:pPr marL="0" indent="0" algn="ctr">
              <a:buNone/>
            </a:pPr>
            <a:r>
              <a:rPr lang="el-GR" sz="2800" b="1" dirty="0">
                <a:solidFill>
                  <a:srgbClr val="4F81BD"/>
                </a:solidFill>
                <a:latin typeface="Calibri" panose="020F0502020204030204" pitchFamily="34" charset="0"/>
                <a:cs typeface="Calibri" panose="020F0502020204030204" pitchFamily="34" charset="0"/>
              </a:rPr>
              <a:t>Κύριος Δικαιούχος – Επικεφαλής Εταίρος</a:t>
            </a:r>
            <a:endParaRPr lang="en-US" sz="2800" b="1" dirty="0">
              <a:solidFill>
                <a:srgbClr val="4F81BD"/>
              </a:solidFill>
              <a:latin typeface="Calibri" panose="020F0502020204030204" pitchFamily="34" charset="0"/>
              <a:cs typeface="Calibri" panose="020F0502020204030204" pitchFamily="34" charset="0"/>
            </a:endParaRPr>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A4FD47F3-CEBA-81C1-B5FA-CB21D389EFF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pic>
        <p:nvPicPr>
          <p:cNvPr id="2" name="Εικόνα 1">
            <a:extLst>
              <a:ext uri="{FF2B5EF4-FFF2-40B4-BE49-F238E27FC236}">
                <a16:creationId xmlns:a16="http://schemas.microsoft.com/office/drawing/2014/main" id="{F7D1D388-F6C9-A518-B5A2-BB658EB4059A}"/>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3069119157"/>
      </p:ext>
    </p:extLst>
  </p:cSld>
  <p:clrMapOvr>
    <a:overrideClrMapping bg1="lt1" tx1="dk1" bg2="lt2" tx2="dk2" accent1="accent1" accent2="accent2" accent3="accent3" accent4="accent4" accent5="accent5" accent6="accent6" hlink="hlink" folHlink="folHlink"/>
  </p:clrMapOvr>
</p:sld>
</file>

<file path=ppt/slides/slide3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77D5E53-FAD7-DE2A-86AE-F33BE949EF2F}"/>
              </a:ext>
            </a:extLst>
          </p:cNvPr>
          <p:cNvSpPr>
            <a:spLocks noGrp="1"/>
          </p:cNvSpPr>
          <p:nvPr>
            <p:ph type="title"/>
          </p:nvPr>
        </p:nvSpPr>
        <p:spPr>
          <a:xfrm>
            <a:off x="659227" y="229354"/>
            <a:ext cx="8596668" cy="703153"/>
          </a:xfrm>
        </p:spPr>
        <p:txBody>
          <a:bodyPr>
            <a:noAutofit/>
          </a:bodyPr>
          <a:lstStyle/>
          <a:p>
            <a:pPr marL="0" indent="0" algn="ctr"/>
            <a:r>
              <a:rPr lang="el-GR" b="1" dirty="0">
                <a:solidFill>
                  <a:srgbClr val="4F81BD"/>
                </a:solidFill>
                <a:latin typeface="Calibri" panose="020F0502020204030204" pitchFamily="34" charset="0"/>
                <a:cs typeface="Calibri" panose="020F0502020204030204" pitchFamily="34" charset="0"/>
              </a:rPr>
              <a:t>Ρόλος ΕΔΕΥΠΥ</a:t>
            </a:r>
            <a:br>
              <a:rPr lang="el-GR" b="1" dirty="0">
                <a:solidFill>
                  <a:srgbClr val="4F81BD"/>
                </a:solidFill>
                <a:latin typeface="Calibri" panose="020F0502020204030204" pitchFamily="34" charset="0"/>
                <a:cs typeface="Calibri" panose="020F0502020204030204" pitchFamily="34" charset="0"/>
              </a:rPr>
            </a:br>
            <a:endParaRPr lang="el-GR" dirty="0"/>
          </a:p>
        </p:txBody>
      </p:sp>
      <p:sp>
        <p:nvSpPr>
          <p:cNvPr id="3" name="Θέση περιεχομένου 2">
            <a:extLst>
              <a:ext uri="{FF2B5EF4-FFF2-40B4-BE49-F238E27FC236}">
                <a16:creationId xmlns:a16="http://schemas.microsoft.com/office/drawing/2014/main" id="{67590DF4-CC38-AC3B-B50E-74F83AAFB8DF}"/>
              </a:ext>
            </a:extLst>
          </p:cNvPr>
          <p:cNvSpPr>
            <a:spLocks noGrp="1"/>
          </p:cNvSpPr>
          <p:nvPr>
            <p:ph idx="1"/>
          </p:nvPr>
        </p:nvSpPr>
        <p:spPr>
          <a:xfrm>
            <a:off x="541531" y="1195641"/>
            <a:ext cx="8596668" cy="5248163"/>
          </a:xfrm>
        </p:spPr>
        <p:txBody>
          <a:bodyPr>
            <a:noAutofit/>
          </a:bodyPr>
          <a:lstStyle/>
          <a:p>
            <a:pPr algn="just">
              <a:lnSpc>
                <a:spcPct val="150000"/>
              </a:lnSpc>
              <a:buFont typeface="Wingdings" panose="05000000000000000000" pitchFamily="2" charset="2"/>
              <a:buChar char="Ø"/>
            </a:pPr>
            <a:r>
              <a:rPr lang="el-GR" sz="1600" b="1" dirty="0">
                <a:latin typeface="Calibri" panose="020F0502020204030204" pitchFamily="34" charset="0"/>
                <a:cs typeface="Calibri" panose="020F0502020204030204" pitchFamily="34" charset="0"/>
              </a:rPr>
              <a:t>Συνολική</a:t>
            </a:r>
            <a:r>
              <a:rPr lang="el-GR" sz="1600" dirty="0">
                <a:latin typeface="Calibri" panose="020F0502020204030204" pitchFamily="34" charset="0"/>
                <a:cs typeface="Calibri" panose="020F0502020204030204" pitchFamily="34" charset="0"/>
              </a:rPr>
              <a:t> </a:t>
            </a:r>
            <a:r>
              <a:rPr lang="el-GR" sz="1600" b="1" dirty="0">
                <a:latin typeface="Calibri" panose="020F0502020204030204" pitchFamily="34" charset="0"/>
                <a:cs typeface="Calibri" panose="020F0502020204030204" pitchFamily="34" charset="0"/>
              </a:rPr>
              <a:t>ευθύνη</a:t>
            </a:r>
            <a:r>
              <a:rPr lang="el-GR" sz="1600" dirty="0">
                <a:latin typeface="Calibri" panose="020F0502020204030204" pitchFamily="34" charset="0"/>
                <a:cs typeface="Calibri" panose="020F0502020204030204" pitchFamily="34" charset="0"/>
              </a:rPr>
              <a:t> </a:t>
            </a:r>
            <a:r>
              <a:rPr lang="el-GR" sz="1600" b="1" dirty="0">
                <a:latin typeface="Calibri" panose="020F0502020204030204" pitchFamily="34" charset="0"/>
                <a:cs typeface="Calibri" panose="020F0502020204030204" pitchFamily="34" charset="0"/>
              </a:rPr>
              <a:t>υλοποίησης</a:t>
            </a:r>
            <a:r>
              <a:rPr lang="el-GR" sz="1600" dirty="0">
                <a:latin typeface="Calibri" panose="020F0502020204030204" pitchFamily="34" charset="0"/>
                <a:cs typeface="Calibri" panose="020F0502020204030204" pitchFamily="34" charset="0"/>
              </a:rPr>
              <a:t> της δράσης απέναντι στις οικείες ΕΥΔ των Περιφερειακών Προγραμμάτων του ΕΣΠΑ 2021-2027</a:t>
            </a:r>
          </a:p>
          <a:p>
            <a:pPr algn="just">
              <a:lnSpc>
                <a:spcPct val="150000"/>
              </a:lnSpc>
              <a:buFont typeface="Wingdings" panose="05000000000000000000" pitchFamily="2" charset="2"/>
              <a:buChar char="Ø"/>
            </a:pPr>
            <a:r>
              <a:rPr lang="el-GR" sz="1600" b="1" dirty="0">
                <a:latin typeface="Calibri" panose="020F0502020204030204" pitchFamily="34" charset="0"/>
                <a:cs typeface="Calibri" panose="020F0502020204030204" pitchFamily="34" charset="0"/>
              </a:rPr>
              <a:t>Παρακολούθηση για την ορθή εκτέλεση </a:t>
            </a:r>
            <a:r>
              <a:rPr lang="el-GR" sz="1600" dirty="0">
                <a:latin typeface="Calibri" panose="020F0502020204030204" pitchFamily="34" charset="0"/>
                <a:cs typeface="Calibri" panose="020F0502020204030204" pitchFamily="34" charset="0"/>
              </a:rPr>
              <a:t>του φυσικού και οικονομικού αντικειμένου των ΤΟΜΥ - πραγματοποιείται σύμφωνα με τα οριζόμενα στο Σύστημα Διαχείρισης και Ελέγχου (ΣΔΕ) του ΕΣΠΑ 2021-2027</a:t>
            </a:r>
          </a:p>
          <a:p>
            <a:pPr algn="just">
              <a:lnSpc>
                <a:spcPct val="150000"/>
              </a:lnSpc>
              <a:buFont typeface="Wingdings" panose="05000000000000000000" pitchFamily="2" charset="2"/>
              <a:buChar char="Ø"/>
            </a:pPr>
            <a:r>
              <a:rPr lang="el-GR" sz="1600" b="1" dirty="0">
                <a:latin typeface="Calibri" panose="020F0502020204030204" pitchFamily="34" charset="0"/>
                <a:cs typeface="Calibri" panose="020F0502020204030204" pitchFamily="34" charset="0"/>
              </a:rPr>
              <a:t>Εκπροσώπηση</a:t>
            </a:r>
            <a:r>
              <a:rPr lang="el-GR" sz="1600" dirty="0">
                <a:latin typeface="Calibri" panose="020F0502020204030204" pitchFamily="34" charset="0"/>
                <a:cs typeface="Calibri" panose="020F0502020204030204" pitchFamily="34" charset="0"/>
              </a:rPr>
              <a:t> των Υγειονομικών Περιφερειών - σημείο επαφής για τη δράση</a:t>
            </a:r>
          </a:p>
          <a:p>
            <a:pPr algn="just">
              <a:lnSpc>
                <a:spcPct val="150000"/>
              </a:lnSpc>
              <a:buFont typeface="Wingdings" panose="05000000000000000000" pitchFamily="2" charset="2"/>
              <a:buChar char="Ø"/>
            </a:pPr>
            <a:r>
              <a:rPr lang="el-GR" sz="1600" dirty="0">
                <a:latin typeface="Calibri" panose="020F0502020204030204" pitchFamily="34" charset="0"/>
                <a:cs typeface="Calibri" panose="020F0502020204030204" pitchFamily="34" charset="0"/>
              </a:rPr>
              <a:t>Υποβολή </a:t>
            </a:r>
            <a:r>
              <a:rPr lang="el-GR" sz="1600" b="1" dirty="0">
                <a:latin typeface="Calibri" panose="020F0502020204030204" pitchFamily="34" charset="0"/>
                <a:cs typeface="Calibri" panose="020F0502020204030204" pitchFamily="34" charset="0"/>
              </a:rPr>
              <a:t>Τεχνικού Δελτίου Πράξης (ΤΔΠ) </a:t>
            </a:r>
            <a:r>
              <a:rPr lang="el-GR" sz="1600" dirty="0">
                <a:latin typeface="Calibri" panose="020F0502020204030204" pitchFamily="34" charset="0"/>
                <a:cs typeface="Calibri" panose="020F0502020204030204" pitchFamily="34" charset="0"/>
              </a:rPr>
              <a:t>και τροποποιήσεις αυτού στο ΟΠΣ</a:t>
            </a:r>
            <a:endParaRPr lang="en-US" sz="1600" dirty="0">
              <a:latin typeface="Calibri" panose="020F0502020204030204" pitchFamily="34" charset="0"/>
              <a:cs typeface="Calibri" panose="020F0502020204030204" pitchFamily="34" charset="0"/>
            </a:endParaRPr>
          </a:p>
          <a:p>
            <a:pPr algn="just">
              <a:lnSpc>
                <a:spcPct val="150000"/>
              </a:lnSpc>
              <a:buFont typeface="Wingdings" panose="05000000000000000000" pitchFamily="2" charset="2"/>
              <a:buChar char="Ø"/>
            </a:pPr>
            <a:r>
              <a:rPr lang="el-GR" sz="1600" b="1" dirty="0">
                <a:latin typeface="Calibri" panose="020F0502020204030204" pitchFamily="34" charset="0"/>
                <a:cs typeface="Calibri" panose="020F0502020204030204" pitchFamily="34" charset="0"/>
              </a:rPr>
              <a:t>Υποστήριξη</a:t>
            </a:r>
            <a:r>
              <a:rPr lang="el-GR" sz="1600" dirty="0">
                <a:latin typeface="Calibri" panose="020F0502020204030204" pitchFamily="34" charset="0"/>
                <a:cs typeface="Calibri" panose="020F0502020204030204" pitchFamily="34" charset="0"/>
              </a:rPr>
              <a:t> των ΥΠΕ για την ανταπόκρισή τους στις υποχρεώσεις τους (όπως υποβολή ΤΔΥ, δαπανών, μη επιλέξιμες δαπάνες, αιτήματα κατανομής, εκπαίδευση </a:t>
            </a:r>
            <a:r>
              <a:rPr lang="el-GR" sz="1600" dirty="0" err="1">
                <a:latin typeface="Calibri" panose="020F0502020204030204" pitchFamily="34" charset="0"/>
                <a:cs typeface="Calibri" panose="020F0502020204030204" pitchFamily="34" charset="0"/>
              </a:rPr>
              <a:t>κ.ά</a:t>
            </a:r>
            <a:r>
              <a:rPr lang="el-GR" sz="1600" dirty="0">
                <a:latin typeface="Calibri" panose="020F0502020204030204" pitchFamily="34" charset="0"/>
                <a:cs typeface="Calibri" panose="020F0502020204030204" pitchFamily="34" charset="0"/>
              </a:rPr>
              <a:t>), έπειτα από σχετικό αίτημα προς την ΕΔΕΥΠΥ </a:t>
            </a:r>
          </a:p>
        </p:txBody>
      </p:sp>
      <p:pic>
        <p:nvPicPr>
          <p:cNvPr id="5" name="Εικόνα 4"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4A023672-8109-0F01-B895-06D5F2AEE59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26800" y="5906452"/>
            <a:ext cx="2401570" cy="810895"/>
          </a:xfrm>
          <a:prstGeom prst="rect">
            <a:avLst/>
          </a:prstGeom>
          <a:noFill/>
          <a:ln>
            <a:noFill/>
          </a:ln>
        </p:spPr>
      </p:pic>
      <p:pic>
        <p:nvPicPr>
          <p:cNvPr id="4" name="Εικόνα 3">
            <a:extLst>
              <a:ext uri="{FF2B5EF4-FFF2-40B4-BE49-F238E27FC236}">
                <a16:creationId xmlns:a16="http://schemas.microsoft.com/office/drawing/2014/main" id="{E1263B8C-BBE8-F5E6-4F8B-9F1243E17E08}"/>
              </a:ext>
            </a:extLst>
          </p:cNvPr>
          <p:cNvPicPr>
            <a:picLocks noChangeAspect="1"/>
          </p:cNvPicPr>
          <p:nvPr/>
        </p:nvPicPr>
        <p:blipFill>
          <a:blip r:embed="rId5"/>
          <a:stretch>
            <a:fillRect/>
          </a:stretch>
        </p:blipFill>
        <p:spPr>
          <a:xfrm>
            <a:off x="0" y="6029608"/>
            <a:ext cx="4550195" cy="828392"/>
          </a:xfrm>
          <a:prstGeom prst="rect">
            <a:avLst/>
          </a:prstGeom>
        </p:spPr>
      </p:pic>
    </p:spTree>
    <p:extLst>
      <p:ext uri="{BB962C8B-B14F-4D97-AF65-F5344CB8AC3E}">
        <p14:creationId xmlns:p14="http://schemas.microsoft.com/office/powerpoint/2010/main" val="3459585874"/>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70D0505A-8357-6296-DCE1-F2474853E89F}"/>
              </a:ext>
            </a:extLst>
          </p:cNvPr>
          <p:cNvSpPr>
            <a:spLocks noGrp="1"/>
          </p:cNvSpPr>
          <p:nvPr>
            <p:ph type="title"/>
          </p:nvPr>
        </p:nvSpPr>
        <p:spPr>
          <a:xfrm>
            <a:off x="838200" y="2374411"/>
            <a:ext cx="8948596" cy="1672489"/>
          </a:xfrm>
        </p:spPr>
        <p:txBody>
          <a:bodyPr>
            <a:normAutofit fontScale="90000"/>
          </a:bodyPr>
          <a:lstStyle/>
          <a:p>
            <a:pPr algn="ctr"/>
            <a:r>
              <a:rPr lang="el-GR" b="1" dirty="0">
                <a:latin typeface="Calibri" panose="020F0502020204030204" pitchFamily="34" charset="0"/>
                <a:cs typeface="Calibri" panose="020F0502020204030204" pitchFamily="34" charset="0"/>
              </a:rPr>
              <a:t>ΜΕΡΟΣ Α</a:t>
            </a:r>
            <a:br>
              <a:rPr lang="el-GR" b="1" dirty="0">
                <a:latin typeface="Calibri" panose="020F0502020204030204" pitchFamily="34" charset="0"/>
                <a:cs typeface="Calibri" panose="020F0502020204030204" pitchFamily="34" charset="0"/>
              </a:rPr>
            </a:br>
            <a:r>
              <a:rPr lang="el-GR" b="1" dirty="0">
                <a:latin typeface="Calibri" panose="020F0502020204030204" pitchFamily="34" charset="0"/>
                <a:cs typeface="Calibri" panose="020F0502020204030204" pitchFamily="34" charset="0"/>
              </a:rPr>
              <a:t>Εισαγωγικό κείμενο ΤΟΜΥ – Μεσοπρόθεσμο – Αναγκαίος Όρος – Υποχρεώσεις ΥΠΕ</a:t>
            </a:r>
            <a:br>
              <a:rPr lang="el-GR" b="1" dirty="0">
                <a:latin typeface="Calibri" panose="020F0502020204030204" pitchFamily="34" charset="0"/>
                <a:cs typeface="Calibri" panose="020F0502020204030204" pitchFamily="34" charset="0"/>
              </a:rPr>
            </a:br>
            <a:endParaRPr lang="el-GR" b="1" dirty="0">
              <a:latin typeface="Calibri" panose="020F0502020204030204" pitchFamily="34" charset="0"/>
              <a:cs typeface="Calibri" panose="020F0502020204030204" pitchFamily="34" charset="0"/>
            </a:endParaRPr>
          </a:p>
        </p:txBody>
      </p:sp>
      <p:pic>
        <p:nvPicPr>
          <p:cNvPr id="6" name="Εικόνα 5"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1CAA73E0-EB38-A9CC-C0D6-5068326D818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41629" y="5808556"/>
            <a:ext cx="2401570" cy="810895"/>
          </a:xfrm>
          <a:prstGeom prst="rect">
            <a:avLst/>
          </a:prstGeom>
          <a:noFill/>
          <a:ln>
            <a:noFill/>
          </a:ln>
        </p:spPr>
      </p:pic>
      <p:pic>
        <p:nvPicPr>
          <p:cNvPr id="3" name="Εικόνα 2">
            <a:extLst>
              <a:ext uri="{FF2B5EF4-FFF2-40B4-BE49-F238E27FC236}">
                <a16:creationId xmlns:a16="http://schemas.microsoft.com/office/drawing/2014/main" id="{338CD2A7-2964-5302-AA14-BBC994808E84}"/>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2262014506"/>
      </p:ext>
    </p:extLst>
  </p:cSld>
  <p:clrMapOvr>
    <a:overrideClrMapping bg1="lt1" tx1="dk1" bg2="lt2" tx2="dk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AB3CA31-C268-279C-D5BB-6EBE6DCEEACB}"/>
              </a:ext>
            </a:extLst>
          </p:cNvPr>
          <p:cNvSpPr>
            <a:spLocks noGrp="1"/>
          </p:cNvSpPr>
          <p:nvPr>
            <p:ph type="title"/>
          </p:nvPr>
        </p:nvSpPr>
        <p:spPr>
          <a:xfrm>
            <a:off x="677334" y="609600"/>
            <a:ext cx="8596668" cy="707136"/>
          </a:xfrm>
        </p:spPr>
        <p:txBody>
          <a:bodyPr>
            <a:noAutofit/>
          </a:bodyPr>
          <a:lstStyle/>
          <a:p>
            <a:pPr algn="ctr"/>
            <a:r>
              <a:rPr lang="el-GR" b="1" dirty="0">
                <a:solidFill>
                  <a:srgbClr val="4F81BD"/>
                </a:solidFill>
                <a:latin typeface="Calibri" panose="020F0502020204030204" pitchFamily="34" charset="0"/>
                <a:cs typeface="Calibri" panose="020F0502020204030204" pitchFamily="34" charset="0"/>
              </a:rPr>
              <a:t>Ρόλος ΕΔΕΥΠΥ </a:t>
            </a:r>
            <a:br>
              <a:rPr lang="el-GR" b="1" dirty="0">
                <a:solidFill>
                  <a:srgbClr val="4F81BD"/>
                </a:solidFill>
                <a:latin typeface="Calibri" panose="020F0502020204030204" pitchFamily="34" charset="0"/>
                <a:cs typeface="Calibri" panose="020F0502020204030204" pitchFamily="34" charset="0"/>
              </a:rPr>
            </a:br>
            <a:br>
              <a:rPr lang="el-GR" dirty="0">
                <a:latin typeface="Calibri" panose="020F0502020204030204" pitchFamily="34" charset="0"/>
                <a:cs typeface="Calibri" panose="020F0502020204030204" pitchFamily="34" charset="0"/>
              </a:rPr>
            </a:br>
            <a:br>
              <a:rPr lang="el-GR" dirty="0"/>
            </a:br>
            <a:endParaRPr lang="el-GR" dirty="0"/>
          </a:p>
        </p:txBody>
      </p:sp>
      <p:sp>
        <p:nvSpPr>
          <p:cNvPr id="3" name="Θέση περιεχομένου 2">
            <a:extLst>
              <a:ext uri="{FF2B5EF4-FFF2-40B4-BE49-F238E27FC236}">
                <a16:creationId xmlns:a16="http://schemas.microsoft.com/office/drawing/2014/main" id="{D8A1F361-1797-8618-2F9A-9CC13B5B5BA9}"/>
              </a:ext>
            </a:extLst>
          </p:cNvPr>
          <p:cNvSpPr>
            <a:spLocks noGrp="1"/>
          </p:cNvSpPr>
          <p:nvPr>
            <p:ph idx="1"/>
          </p:nvPr>
        </p:nvSpPr>
        <p:spPr>
          <a:xfrm>
            <a:off x="737825" y="1381197"/>
            <a:ext cx="8596668" cy="4354717"/>
          </a:xfrm>
        </p:spPr>
        <p:txBody>
          <a:bodyPr/>
          <a:lstStyle/>
          <a:p>
            <a:pPr algn="just">
              <a:lnSpc>
                <a:spcPct val="150000"/>
              </a:lnSpc>
              <a:buFont typeface="Wingdings" panose="05000000000000000000" pitchFamily="2" charset="2"/>
              <a:buChar char="Ø"/>
            </a:pPr>
            <a:r>
              <a:rPr lang="el-GR" sz="1600" b="1" dirty="0">
                <a:latin typeface="Calibri" panose="020F0502020204030204" pitchFamily="34" charset="0"/>
                <a:cs typeface="Calibri" panose="020F0502020204030204" pitchFamily="34" charset="0"/>
              </a:rPr>
              <a:t>Υποβολή Δελτίων Επίτευξης Δεικτών στο ΟΠΣ </a:t>
            </a:r>
          </a:p>
          <a:p>
            <a:pPr marL="0" indent="0" algn="just">
              <a:buNone/>
            </a:pPr>
            <a:r>
              <a:rPr lang="el-GR" sz="1600" dirty="0">
                <a:latin typeface="Calibri" panose="020F0502020204030204" pitchFamily="34" charset="0"/>
                <a:cs typeface="Calibri" panose="020F0502020204030204" pitchFamily="34" charset="0"/>
              </a:rPr>
              <a:t>Μέτρηση Δείκτη  </a:t>
            </a:r>
            <a:r>
              <a:rPr lang="el-GR" sz="1600" b="1" dirty="0">
                <a:latin typeface="Calibri" panose="020F0502020204030204" pitchFamily="34" charset="0"/>
                <a:cs typeface="Calibri" panose="020F0502020204030204" pitchFamily="34" charset="0"/>
              </a:rPr>
              <a:t>PSR806: Αριθμός επωφελουμένων των νέων δομών/φορέων υγείας</a:t>
            </a:r>
            <a:endParaRPr lang="el-GR" sz="1600" dirty="0">
              <a:latin typeface="Calibri" panose="020F0502020204030204" pitchFamily="34" charset="0"/>
              <a:cs typeface="Calibri" panose="020F0502020204030204" pitchFamily="34" charset="0"/>
            </a:endParaRPr>
          </a:p>
          <a:p>
            <a:pPr marL="0" indent="0" algn="just">
              <a:buNone/>
            </a:pPr>
            <a:r>
              <a:rPr lang="el-GR" sz="1600" dirty="0">
                <a:latin typeface="Calibri" panose="020F0502020204030204" pitchFamily="34" charset="0"/>
                <a:cs typeface="Calibri" panose="020F0502020204030204" pitchFamily="34" charset="0"/>
              </a:rPr>
              <a:t>Ο δείκτης μετρά σε επίπεδο πράξης αριθμό μοναδικών ΑΜΚΑ ατόμων που ωφελούνται/λαμβάνουν υπηρεσίες από τις νέες ΤΟΜΥ, </a:t>
            </a:r>
            <a:r>
              <a:rPr lang="el-GR" sz="1600" b="1" dirty="0">
                <a:latin typeface="Calibri" panose="020F0502020204030204" pitchFamily="34" charset="0"/>
                <a:cs typeface="Calibri" panose="020F0502020204030204" pitchFamily="34" charset="0"/>
              </a:rPr>
              <a:t>ως υλοποιημένα ραντεβού.</a:t>
            </a:r>
            <a:r>
              <a:rPr lang="el-GR" sz="1600" dirty="0">
                <a:latin typeface="Calibri" panose="020F0502020204030204" pitchFamily="34" charset="0"/>
                <a:cs typeface="Calibri" panose="020F0502020204030204" pitchFamily="34" charset="0"/>
              </a:rPr>
              <a:t> Ως υλοποιημένα ραντεβού λαμβάνονται από το ΠΣ της ΗΔΙΚΑ ΑΕ ο συνδυασμός των ραντεβού που είναι σε κατάσταση </a:t>
            </a:r>
            <a:r>
              <a:rPr lang="el-GR" sz="1600" b="1" dirty="0">
                <a:latin typeface="Calibri" panose="020F0502020204030204" pitchFamily="34" charset="0"/>
                <a:cs typeface="Calibri" panose="020F0502020204030204" pitchFamily="34" charset="0"/>
              </a:rPr>
              <a:t>«Εκτελεσμένο» και «Προσήλθε»</a:t>
            </a:r>
          </a:p>
          <a:p>
            <a:pPr marL="0" indent="0" algn="just">
              <a:buNone/>
            </a:pPr>
            <a:endParaRPr lang="el-GR" sz="1600" dirty="0">
              <a:latin typeface="Calibri" panose="020F0502020204030204" pitchFamily="34" charset="0"/>
              <a:cs typeface="Calibri" panose="020F0502020204030204" pitchFamily="34" charset="0"/>
            </a:endParaRPr>
          </a:p>
          <a:p>
            <a:pPr marL="0" indent="0" algn="just">
              <a:buNone/>
            </a:pPr>
            <a:r>
              <a:rPr lang="el-GR" sz="1600" b="1" dirty="0">
                <a:latin typeface="Calibri" panose="020F0502020204030204" pitchFamily="34" charset="0"/>
                <a:cs typeface="Calibri" panose="020F0502020204030204" pitchFamily="34" charset="0"/>
              </a:rPr>
              <a:t>Προσοχή σε περιπτώσεις μετακινημένων ιατρών σε ΤΟΜΥ </a:t>
            </a:r>
          </a:p>
          <a:p>
            <a:pPr marL="0" indent="0" algn="just">
              <a:buNone/>
            </a:pPr>
            <a:r>
              <a:rPr lang="el-GR" sz="1600" b="1" dirty="0">
                <a:latin typeface="Calibri" panose="020F0502020204030204" pitchFamily="34" charset="0"/>
                <a:cs typeface="Calibri" panose="020F0502020204030204" pitchFamily="34" charset="0"/>
              </a:rPr>
              <a:t>Οι ωφελούμενοι των εγγεγραμμένων ιατρών να αποτυπώνονται στην ΤΟΜΥ και όχι σε άλλο φορέα ΠΦΥ, ώστε τα υλοποιημένα ραντεβού να εμφανίζονται στην ΤΟΜΥ, για το σωστό υπολογισμό του δείκτη PSR806</a:t>
            </a:r>
            <a:endParaRPr lang="el-GR" sz="1600" dirty="0">
              <a:latin typeface="Calibri" panose="020F0502020204030204" pitchFamily="34" charset="0"/>
              <a:cs typeface="Calibri" panose="020F0502020204030204" pitchFamily="34" charset="0"/>
            </a:endParaRPr>
          </a:p>
          <a:p>
            <a:endParaRPr lang="el-GR" dirty="0"/>
          </a:p>
        </p:txBody>
      </p:sp>
      <p:pic>
        <p:nvPicPr>
          <p:cNvPr id="4" name="Εικόνα 3">
            <a:extLst>
              <a:ext uri="{FF2B5EF4-FFF2-40B4-BE49-F238E27FC236}">
                <a16:creationId xmlns:a16="http://schemas.microsoft.com/office/drawing/2014/main" id="{3AFF3B08-C83F-E0F6-CC90-C1E540C7CD23}"/>
              </a:ext>
            </a:extLst>
          </p:cNvPr>
          <p:cNvPicPr>
            <a:picLocks noChangeAspect="1"/>
          </p:cNvPicPr>
          <p:nvPr/>
        </p:nvPicPr>
        <p:blipFill>
          <a:blip r:embed="rId2"/>
          <a:stretch>
            <a:fillRect/>
          </a:stretch>
        </p:blipFill>
        <p:spPr>
          <a:xfrm>
            <a:off x="0" y="5808556"/>
            <a:ext cx="4550195" cy="1049444"/>
          </a:xfrm>
          <a:prstGeom prst="rect">
            <a:avLst/>
          </a:prstGeom>
        </p:spPr>
      </p:pic>
      <p:pic>
        <p:nvPicPr>
          <p:cNvPr id="5" name="Εικόνα 4"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F17F3556-02D2-4554-B3E7-86D5FD0B221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spTree>
    <p:extLst>
      <p:ext uri="{BB962C8B-B14F-4D97-AF65-F5344CB8AC3E}">
        <p14:creationId xmlns:p14="http://schemas.microsoft.com/office/powerpoint/2010/main" val="38404678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2B123BA-FFDD-A9FD-A901-E95C9D4A3B23}"/>
              </a:ext>
            </a:extLst>
          </p:cNvPr>
          <p:cNvSpPr>
            <a:spLocks noGrp="1"/>
          </p:cNvSpPr>
          <p:nvPr>
            <p:ph type="title"/>
          </p:nvPr>
        </p:nvSpPr>
        <p:spPr>
          <a:xfrm>
            <a:off x="577746" y="202194"/>
            <a:ext cx="8596668" cy="621671"/>
          </a:xfrm>
        </p:spPr>
        <p:txBody>
          <a:bodyPr>
            <a:noAutofit/>
          </a:bodyPr>
          <a:lstStyle/>
          <a:p>
            <a:pPr algn="ctr"/>
            <a:r>
              <a:rPr lang="el-GR" b="1" dirty="0">
                <a:solidFill>
                  <a:srgbClr val="4F81BD"/>
                </a:solidFill>
                <a:latin typeface="Calibri" panose="020F0502020204030204" pitchFamily="34" charset="0"/>
                <a:cs typeface="Calibri" panose="020F0502020204030204" pitchFamily="34" charset="0"/>
              </a:rPr>
              <a:t>Ρόλος ΕΔΕΥΠΥ</a:t>
            </a:r>
            <a:br>
              <a:rPr lang="el-GR" b="1" dirty="0">
                <a:solidFill>
                  <a:srgbClr val="4F81BD"/>
                </a:solidFill>
                <a:latin typeface="Calibri" panose="020F0502020204030204" pitchFamily="34" charset="0"/>
                <a:cs typeface="Calibri" panose="020F0502020204030204" pitchFamily="34" charset="0"/>
              </a:rPr>
            </a:br>
            <a:endParaRPr lang="el-GR" dirty="0"/>
          </a:p>
        </p:txBody>
      </p:sp>
      <p:sp>
        <p:nvSpPr>
          <p:cNvPr id="3" name="Θέση περιεχομένου 2">
            <a:extLst>
              <a:ext uri="{FF2B5EF4-FFF2-40B4-BE49-F238E27FC236}">
                <a16:creationId xmlns:a16="http://schemas.microsoft.com/office/drawing/2014/main" id="{11DC6C70-0E5C-60CA-C8C2-2E5B276EC550}"/>
              </a:ext>
            </a:extLst>
          </p:cNvPr>
          <p:cNvSpPr>
            <a:spLocks noGrp="1"/>
          </p:cNvSpPr>
          <p:nvPr>
            <p:ph idx="1"/>
          </p:nvPr>
        </p:nvSpPr>
        <p:spPr>
          <a:xfrm>
            <a:off x="677334" y="923454"/>
            <a:ext cx="8596668" cy="5169528"/>
          </a:xfrm>
        </p:spPr>
        <p:txBody>
          <a:bodyPr>
            <a:normAutofit fontScale="62500" lnSpcReduction="20000"/>
          </a:bodyPr>
          <a:lstStyle/>
          <a:p>
            <a:pPr algn="just">
              <a:lnSpc>
                <a:spcPct val="170000"/>
              </a:lnSpc>
            </a:pPr>
            <a:r>
              <a:rPr lang="el-GR" sz="2300" dirty="0">
                <a:latin typeface="Calibri" panose="020F0502020204030204" pitchFamily="34" charset="0"/>
                <a:cs typeface="Calibri" panose="020F0502020204030204" pitchFamily="34" charset="0"/>
              </a:rPr>
              <a:t>Διασφαλίζει ότι οι δαπάνες που δηλώνονται από τους Εταίρους που συμμετέχουν στο έργο έχουν πραγματοποιηθεί για τους σκοπούς της υλοποίησης του έργου και αντιστοιχούν στις δραστηριότητες που έχουν συμφωνηθεί μεταξύ των εταίρων, όπως καθορίζονται στην απόφαση ένταξης της πράξης και στο Τεχνικό Παράρτημα Υλοποίησης </a:t>
            </a:r>
            <a:r>
              <a:rPr lang="el-GR" sz="2300" dirty="0" err="1">
                <a:latin typeface="Calibri" panose="020F0502020204030204" pitchFamily="34" charset="0"/>
                <a:cs typeface="Calibri" panose="020F0502020204030204" pitchFamily="34" charset="0"/>
              </a:rPr>
              <a:t>Υποέργου</a:t>
            </a:r>
            <a:r>
              <a:rPr lang="el-GR" sz="2300" dirty="0">
                <a:latin typeface="Calibri" panose="020F0502020204030204" pitchFamily="34" charset="0"/>
                <a:cs typeface="Calibri" panose="020F0502020204030204" pitchFamily="34" charset="0"/>
              </a:rPr>
              <a:t> με Ίδια Μέσα.</a:t>
            </a:r>
          </a:p>
          <a:p>
            <a:pPr algn="just">
              <a:lnSpc>
                <a:spcPct val="170000"/>
              </a:lnSpc>
            </a:pPr>
            <a:r>
              <a:rPr lang="el-GR" sz="2300" dirty="0">
                <a:latin typeface="Calibri" panose="020F0502020204030204" pitchFamily="34" charset="0"/>
                <a:cs typeface="Calibri" panose="020F0502020204030204" pitchFamily="34" charset="0"/>
              </a:rPr>
              <a:t>Παρέχει στους Εταίρους αντίγραφα όλων των σχετικών με την υλοποίηση του έργου εγγράφων και ενημερώνει τακτικά τους Εταίρους για κάθε σχετική επικοινωνία με την ΕΥΔ.</a:t>
            </a:r>
          </a:p>
          <a:p>
            <a:pPr algn="just">
              <a:lnSpc>
                <a:spcPct val="170000"/>
              </a:lnSpc>
            </a:pPr>
            <a:r>
              <a:rPr lang="el-GR" sz="2300" dirty="0">
                <a:latin typeface="Calibri" panose="020F0502020204030204" pitchFamily="34" charset="0"/>
                <a:cs typeface="Calibri" panose="020F0502020204030204" pitchFamily="34" charset="0"/>
              </a:rPr>
              <a:t>Παρακολουθεί συνεχώς την εκτέλεση του προϋπολογισμού του έργου που προβλέπεται για κάθε Εταίρο και διασφαλίζει ότι τυχόν αλλαγές στον προϋπολογισμό πραγματοποιούνται σύμφωνα με τους κανόνες που ορίζονται στο ΣΔΕ 2021-2027.</a:t>
            </a:r>
          </a:p>
          <a:p>
            <a:pPr algn="just">
              <a:lnSpc>
                <a:spcPct val="170000"/>
              </a:lnSpc>
            </a:pPr>
            <a:r>
              <a:rPr lang="el-GR" sz="2300" dirty="0">
                <a:latin typeface="Calibri" panose="020F0502020204030204" pitchFamily="34" charset="0"/>
                <a:cs typeface="Calibri" panose="020F0502020204030204" pitchFamily="34" charset="0"/>
              </a:rPr>
              <a:t>Καθορίζει τα έγγραφα που πρέπει να τηρούνται ανά εμπλεκόμενο φορέα, σύμφωνα με το σχήμα διοίκησης έργου που αποτυπώνεται στο Τεχνικό Δελτίο Πράξης και στο Τεχνικό Παράρτημα Υλοποίησης </a:t>
            </a:r>
            <a:r>
              <a:rPr lang="el-GR" sz="2300" dirty="0" err="1">
                <a:latin typeface="Calibri" panose="020F0502020204030204" pitchFamily="34" charset="0"/>
                <a:cs typeface="Calibri" panose="020F0502020204030204" pitchFamily="34" charset="0"/>
              </a:rPr>
              <a:t>Υποέργου</a:t>
            </a:r>
            <a:r>
              <a:rPr lang="el-GR" sz="2300" dirty="0">
                <a:latin typeface="Calibri" panose="020F0502020204030204" pitchFamily="34" charset="0"/>
                <a:cs typeface="Calibri" panose="020F0502020204030204" pitchFamily="34" charset="0"/>
              </a:rPr>
              <a:t> με Ίδια Μέσα, ώστε να διασφαλίζεται επαρκής διαδρομή ελέγχου για κάθε πράξη.</a:t>
            </a:r>
          </a:p>
          <a:p>
            <a:pPr algn="just">
              <a:lnSpc>
                <a:spcPct val="170000"/>
              </a:lnSpc>
            </a:pPr>
            <a:r>
              <a:rPr lang="el-GR" sz="2300" dirty="0">
                <a:latin typeface="Calibri" panose="020F0502020204030204" pitchFamily="34" charset="0"/>
                <a:cs typeface="Calibri" panose="020F0502020204030204" pitchFamily="34" charset="0"/>
              </a:rPr>
              <a:t>Ο Δικαιούχος αποδέχεται και ανταποκρίνεται στις διοικητικές και επιτόπιες επαληθεύσεις σύμφωνα με το ΣΔΕ 2021-2027, καθώς και σε ελέγχους από όλα τα αρμόδια εθνικά και ευρωπαϊκά ελεγκτικά όργανα.</a:t>
            </a:r>
          </a:p>
          <a:p>
            <a:endParaRPr lang="el-GR" dirty="0">
              <a:latin typeface="Calibri" panose="020F0502020204030204" pitchFamily="34" charset="0"/>
              <a:cs typeface="Calibri" panose="020F0502020204030204" pitchFamily="34" charset="0"/>
            </a:endParaRPr>
          </a:p>
        </p:txBody>
      </p:sp>
      <p:pic>
        <p:nvPicPr>
          <p:cNvPr id="4" name="Εικόνα 3">
            <a:extLst>
              <a:ext uri="{FF2B5EF4-FFF2-40B4-BE49-F238E27FC236}">
                <a16:creationId xmlns:a16="http://schemas.microsoft.com/office/drawing/2014/main" id="{20360357-F4FE-1D0B-9003-7C325665EFE4}"/>
              </a:ext>
            </a:extLst>
          </p:cNvPr>
          <p:cNvPicPr>
            <a:picLocks noChangeAspect="1"/>
          </p:cNvPicPr>
          <p:nvPr/>
        </p:nvPicPr>
        <p:blipFill>
          <a:blip r:embed="rId2"/>
          <a:stretch>
            <a:fillRect/>
          </a:stretch>
        </p:blipFill>
        <p:spPr>
          <a:xfrm>
            <a:off x="0" y="6029608"/>
            <a:ext cx="4550195" cy="828392"/>
          </a:xfrm>
          <a:prstGeom prst="rect">
            <a:avLst/>
          </a:prstGeom>
        </p:spPr>
      </p:pic>
      <p:pic>
        <p:nvPicPr>
          <p:cNvPr id="5" name="Εικόνα 4"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25981010-DFEF-82D3-48EB-14EE4D72285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spTree>
    <p:extLst>
      <p:ext uri="{BB962C8B-B14F-4D97-AF65-F5344CB8AC3E}">
        <p14:creationId xmlns:p14="http://schemas.microsoft.com/office/powerpoint/2010/main" val="21170162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B71BAE6-F217-A826-AD72-1032E003BAB6}"/>
              </a:ext>
            </a:extLst>
          </p:cNvPr>
          <p:cNvSpPr>
            <a:spLocks noGrp="1"/>
          </p:cNvSpPr>
          <p:nvPr>
            <p:ph type="title"/>
          </p:nvPr>
        </p:nvSpPr>
        <p:spPr>
          <a:xfrm>
            <a:off x="693345" y="1539089"/>
            <a:ext cx="10515600" cy="2942375"/>
          </a:xfrm>
        </p:spPr>
        <p:txBody>
          <a:bodyPr>
            <a:normAutofit/>
          </a:bodyPr>
          <a:lstStyle/>
          <a:p>
            <a:pPr algn="ctr"/>
            <a:r>
              <a:rPr lang="el-GR" sz="3100" b="1" dirty="0">
                <a:latin typeface="Calibri" panose="020F0502020204030204" pitchFamily="34" charset="0"/>
                <a:cs typeface="Calibri" panose="020F0502020204030204" pitchFamily="34" charset="0"/>
              </a:rPr>
              <a:t>Ρόλος - Υποχρεώσεις των </a:t>
            </a:r>
            <a:br>
              <a:rPr lang="el-GR" sz="3100" b="1" dirty="0">
                <a:latin typeface="Calibri" panose="020F0502020204030204" pitchFamily="34" charset="0"/>
                <a:cs typeface="Calibri" panose="020F0502020204030204" pitchFamily="34" charset="0"/>
              </a:rPr>
            </a:br>
            <a:r>
              <a:rPr lang="el-GR" sz="3100" b="1" dirty="0">
                <a:latin typeface="Calibri" panose="020F0502020204030204" pitchFamily="34" charset="0"/>
                <a:cs typeface="Calibri" panose="020F0502020204030204" pitchFamily="34" charset="0"/>
              </a:rPr>
              <a:t>Υγειονομικών Περιφερειών (ΥΠΕ)</a:t>
            </a:r>
            <a:br>
              <a:rPr lang="el-GR" sz="3100" b="1" dirty="0">
                <a:latin typeface="Calibri" panose="020F0502020204030204" pitchFamily="34" charset="0"/>
                <a:cs typeface="Calibri" panose="020F0502020204030204" pitchFamily="34" charset="0"/>
              </a:rPr>
            </a:br>
            <a:r>
              <a:rPr lang="el-GR" sz="3100" b="1" dirty="0">
                <a:latin typeface="Calibri" panose="020F0502020204030204" pitchFamily="34" charset="0"/>
                <a:cs typeface="Calibri" panose="020F0502020204030204" pitchFamily="34" charset="0"/>
              </a:rPr>
              <a:t>Συν-δικαιούχοι (Εταίροι)</a:t>
            </a:r>
            <a:br>
              <a:rPr lang="en-US" sz="3100" b="1" dirty="0">
                <a:latin typeface="Calibri" panose="020F0502020204030204" pitchFamily="34" charset="0"/>
                <a:cs typeface="Calibri" panose="020F0502020204030204" pitchFamily="34" charset="0"/>
              </a:rPr>
            </a:br>
            <a:endParaRPr lang="el-GR" b="1" dirty="0"/>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201A87A3-2140-618A-668C-B5A55A85757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26800" y="5906452"/>
            <a:ext cx="2401570" cy="810895"/>
          </a:xfrm>
          <a:prstGeom prst="rect">
            <a:avLst/>
          </a:prstGeom>
          <a:noFill/>
          <a:ln>
            <a:noFill/>
          </a:ln>
        </p:spPr>
      </p:pic>
      <p:pic>
        <p:nvPicPr>
          <p:cNvPr id="3" name="Εικόνα 2">
            <a:extLst>
              <a:ext uri="{FF2B5EF4-FFF2-40B4-BE49-F238E27FC236}">
                <a16:creationId xmlns:a16="http://schemas.microsoft.com/office/drawing/2014/main" id="{ECB827C2-AA5E-C230-07FC-EF42CE58E258}"/>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351243183"/>
      </p:ext>
    </p:extLst>
  </p:cSld>
  <p:clrMapOvr>
    <a:overrideClrMapping bg1="lt1" tx1="dk1" bg2="lt2" tx2="dk2" accent1="accent1" accent2="accent2" accent3="accent3" accent4="accent4" accent5="accent5" accent6="accent6" hlink="hlink" folHlink="folHlink"/>
  </p:clrMapOvr>
</p:sld>
</file>

<file path=ppt/slides/slide4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241948D-CBAC-E353-61C4-FA79AA8338C4}"/>
              </a:ext>
            </a:extLst>
          </p:cNvPr>
          <p:cNvSpPr>
            <a:spLocks noGrp="1"/>
          </p:cNvSpPr>
          <p:nvPr>
            <p:ph type="title"/>
          </p:nvPr>
        </p:nvSpPr>
        <p:spPr>
          <a:xfrm>
            <a:off x="677334" y="609600"/>
            <a:ext cx="8596668" cy="902329"/>
          </a:xfrm>
        </p:spPr>
        <p:txBody>
          <a:bodyPr>
            <a:noAutofit/>
          </a:bodyPr>
          <a:lstStyle/>
          <a:p>
            <a:pPr algn="ctr"/>
            <a:r>
              <a:rPr lang="el-GR" sz="2600" b="1" dirty="0">
                <a:latin typeface="Calibri" panose="020F0502020204030204" pitchFamily="34" charset="0"/>
                <a:cs typeface="Calibri" panose="020F0502020204030204" pitchFamily="34" charset="0"/>
              </a:rPr>
              <a:t>Ρόλος - Υποχρεώσεις των </a:t>
            </a:r>
            <a:br>
              <a:rPr lang="el-GR" sz="2600" b="1" dirty="0">
                <a:latin typeface="Calibri" panose="020F0502020204030204" pitchFamily="34" charset="0"/>
                <a:cs typeface="Calibri" panose="020F0502020204030204" pitchFamily="34" charset="0"/>
              </a:rPr>
            </a:br>
            <a:r>
              <a:rPr lang="el-GR" sz="2600" b="1" dirty="0">
                <a:latin typeface="Calibri" panose="020F0502020204030204" pitchFamily="34" charset="0"/>
                <a:cs typeface="Calibri" panose="020F0502020204030204" pitchFamily="34" charset="0"/>
              </a:rPr>
              <a:t>Υγειονομικών Περιφερειών (ΥΠΕ)</a:t>
            </a:r>
            <a:br>
              <a:rPr lang="el-GR" sz="2600" b="1" dirty="0">
                <a:latin typeface="Calibri" panose="020F0502020204030204" pitchFamily="34" charset="0"/>
                <a:cs typeface="Calibri" panose="020F0502020204030204" pitchFamily="34" charset="0"/>
              </a:rPr>
            </a:br>
            <a:endParaRPr lang="el-GR" sz="2600" dirty="0"/>
          </a:p>
        </p:txBody>
      </p:sp>
      <p:sp>
        <p:nvSpPr>
          <p:cNvPr id="3" name="Θέση περιεχομένου 2">
            <a:extLst>
              <a:ext uri="{FF2B5EF4-FFF2-40B4-BE49-F238E27FC236}">
                <a16:creationId xmlns:a16="http://schemas.microsoft.com/office/drawing/2014/main" id="{8CC56948-D146-0629-8C34-6B77A5DD548F}"/>
              </a:ext>
            </a:extLst>
          </p:cNvPr>
          <p:cNvSpPr>
            <a:spLocks noGrp="1"/>
          </p:cNvSpPr>
          <p:nvPr>
            <p:ph idx="1"/>
          </p:nvPr>
        </p:nvSpPr>
        <p:spPr>
          <a:xfrm>
            <a:off x="677334" y="1792586"/>
            <a:ext cx="8596668" cy="4182701"/>
          </a:xfrm>
        </p:spPr>
        <p:txBody>
          <a:bodyPr>
            <a:normAutofit fontScale="25000" lnSpcReduction="20000"/>
          </a:bodyPr>
          <a:lstStyle/>
          <a:p>
            <a:pPr algn="just">
              <a:lnSpc>
                <a:spcPct val="120000"/>
              </a:lnSpc>
            </a:pPr>
            <a:r>
              <a:rPr lang="el-GR" sz="7200" dirty="0">
                <a:latin typeface="Calibri" panose="020F0502020204030204" pitchFamily="34" charset="0"/>
                <a:cs typeface="Calibri" panose="020F0502020204030204" pitchFamily="34" charset="0"/>
              </a:rPr>
              <a:t>Ευθύνη </a:t>
            </a:r>
            <a:r>
              <a:rPr lang="el-GR" sz="7200" b="1" dirty="0">
                <a:latin typeface="Calibri" panose="020F0502020204030204" pitchFamily="34" charset="0"/>
                <a:cs typeface="Calibri" panose="020F0502020204030204" pitchFamily="34" charset="0"/>
              </a:rPr>
              <a:t>συγκρότησης</a:t>
            </a:r>
            <a:r>
              <a:rPr lang="el-GR" sz="7200" dirty="0">
                <a:latin typeface="Calibri" panose="020F0502020204030204" pitchFamily="34" charset="0"/>
                <a:cs typeface="Calibri" panose="020F0502020204030204" pitchFamily="34" charset="0"/>
              </a:rPr>
              <a:t>, </a:t>
            </a:r>
            <a:r>
              <a:rPr lang="el-GR" sz="7200" b="1" dirty="0">
                <a:latin typeface="Calibri" panose="020F0502020204030204" pitchFamily="34" charset="0"/>
                <a:cs typeface="Calibri" panose="020F0502020204030204" pitchFamily="34" charset="0"/>
              </a:rPr>
              <a:t>ορθής λειτουργίας </a:t>
            </a:r>
            <a:r>
              <a:rPr lang="el-GR" sz="7200" dirty="0">
                <a:latin typeface="Calibri" panose="020F0502020204030204" pitchFamily="34" charset="0"/>
                <a:cs typeface="Calibri" panose="020F0502020204030204" pitchFamily="34" charset="0"/>
              </a:rPr>
              <a:t>και</a:t>
            </a:r>
            <a:r>
              <a:rPr lang="el-GR" sz="7200" b="1" dirty="0">
                <a:latin typeface="Calibri" panose="020F0502020204030204" pitchFamily="34" charset="0"/>
                <a:cs typeface="Calibri" panose="020F0502020204030204" pitchFamily="34" charset="0"/>
              </a:rPr>
              <a:t> εποπτείας </a:t>
            </a:r>
            <a:r>
              <a:rPr lang="el-GR" sz="7200" dirty="0">
                <a:latin typeface="Calibri" panose="020F0502020204030204" pitchFamily="34" charset="0"/>
                <a:cs typeface="Calibri" panose="020F0502020204030204" pitchFamily="34" charset="0"/>
              </a:rPr>
              <a:t>των ΤΟΜΥ </a:t>
            </a:r>
            <a:endParaRPr lang="en-US" sz="7200" dirty="0">
              <a:latin typeface="Calibri" panose="020F0502020204030204" pitchFamily="34" charset="0"/>
              <a:cs typeface="Calibri" panose="020F0502020204030204" pitchFamily="34" charset="0"/>
            </a:endParaRPr>
          </a:p>
          <a:p>
            <a:pPr algn="just">
              <a:lnSpc>
                <a:spcPct val="120000"/>
              </a:lnSpc>
            </a:pPr>
            <a:r>
              <a:rPr lang="el-GR" sz="7200" dirty="0">
                <a:latin typeface="Calibri" panose="020F0502020204030204" pitchFamily="34" charset="0"/>
                <a:cs typeface="Calibri" panose="020F0502020204030204" pitchFamily="34" charset="0"/>
              </a:rPr>
              <a:t>Μέριμνα για την </a:t>
            </a:r>
            <a:r>
              <a:rPr lang="el-GR" sz="7200" b="1" dirty="0">
                <a:latin typeface="Calibri" panose="020F0502020204030204" pitchFamily="34" charset="0"/>
                <a:cs typeface="Calibri" panose="020F0502020204030204" pitchFamily="34" charset="0"/>
              </a:rPr>
              <a:t>εύρεση και διασφάλιση </a:t>
            </a:r>
            <a:r>
              <a:rPr lang="el-GR" sz="7200" dirty="0">
                <a:latin typeface="Calibri" panose="020F0502020204030204" pitchFamily="34" charset="0"/>
                <a:cs typeface="Calibri" panose="020F0502020204030204" pitchFamily="34" charset="0"/>
              </a:rPr>
              <a:t>της </a:t>
            </a:r>
            <a:r>
              <a:rPr lang="el-GR" sz="7200" b="1" dirty="0">
                <a:latin typeface="Calibri" panose="020F0502020204030204" pitchFamily="34" charset="0"/>
                <a:cs typeface="Calibri" panose="020F0502020204030204" pitchFamily="34" charset="0"/>
              </a:rPr>
              <a:t>στέγασης</a:t>
            </a:r>
            <a:r>
              <a:rPr lang="el-GR" sz="7200" dirty="0">
                <a:latin typeface="Calibri" panose="020F0502020204030204" pitchFamily="34" charset="0"/>
                <a:cs typeface="Calibri" panose="020F0502020204030204" pitchFamily="34" charset="0"/>
              </a:rPr>
              <a:t> για την απρόσκοπτη λειτουργία (όπως πάγιος εξοπλισμός, αναλώσιμα </a:t>
            </a:r>
            <a:r>
              <a:rPr lang="el-GR" sz="7200" dirty="0" err="1">
                <a:latin typeface="Calibri" panose="020F0502020204030204" pitchFamily="34" charset="0"/>
                <a:cs typeface="Calibri" panose="020F0502020204030204" pitchFamily="34" charset="0"/>
              </a:rPr>
              <a:t>κ.λ.π</a:t>
            </a:r>
            <a:r>
              <a:rPr lang="el-GR" sz="7200" dirty="0">
                <a:latin typeface="Calibri" panose="020F0502020204030204" pitchFamily="34" charset="0"/>
                <a:cs typeface="Calibri" panose="020F0502020204030204" pitchFamily="34" charset="0"/>
              </a:rPr>
              <a:t>.) των ΤΟΜΥ</a:t>
            </a:r>
            <a:endParaRPr lang="en-US" sz="7200" dirty="0">
              <a:latin typeface="Calibri" panose="020F0502020204030204" pitchFamily="34" charset="0"/>
              <a:cs typeface="Calibri" panose="020F0502020204030204" pitchFamily="34" charset="0"/>
            </a:endParaRPr>
          </a:p>
          <a:p>
            <a:pPr algn="just"/>
            <a:r>
              <a:rPr lang="el-GR" sz="7200" dirty="0">
                <a:latin typeface="Calibri" panose="020F0502020204030204" pitchFamily="34" charset="0"/>
                <a:cs typeface="Calibri" panose="020F0502020204030204" pitchFamily="34" charset="0"/>
              </a:rPr>
              <a:t>Διαδικασίες για την </a:t>
            </a:r>
            <a:r>
              <a:rPr lang="el-GR" sz="7200" b="1" dirty="0">
                <a:latin typeface="Calibri" panose="020F0502020204030204" pitchFamily="34" charset="0"/>
                <a:cs typeface="Calibri" panose="020F0502020204030204" pitchFamily="34" charset="0"/>
              </a:rPr>
              <a:t>πρόσκληση ενδιαφέροντος για τη μίσθωση κτηρίων </a:t>
            </a:r>
            <a:r>
              <a:rPr lang="el-GR" sz="7200" dirty="0">
                <a:latin typeface="Calibri" panose="020F0502020204030204" pitchFamily="34" charset="0"/>
                <a:cs typeface="Calibri" panose="020F0502020204030204" pitchFamily="34" charset="0"/>
              </a:rPr>
              <a:t>για τη στέγαση των ΤΟΜΥ, όπου αυτό απαιτείται</a:t>
            </a:r>
            <a:endParaRPr lang="en-US" sz="7200" dirty="0">
              <a:latin typeface="Calibri" panose="020F0502020204030204" pitchFamily="34" charset="0"/>
              <a:cs typeface="Calibri" panose="020F0502020204030204" pitchFamily="34" charset="0"/>
            </a:endParaRPr>
          </a:p>
          <a:p>
            <a:pPr algn="just">
              <a:lnSpc>
                <a:spcPct val="120000"/>
              </a:lnSpc>
            </a:pPr>
            <a:r>
              <a:rPr lang="el-GR" sz="7200" b="1" dirty="0">
                <a:latin typeface="Calibri" panose="020F0502020204030204" pitchFamily="34" charset="0"/>
                <a:cs typeface="Calibri" panose="020F0502020204030204" pitchFamily="34" charset="0"/>
              </a:rPr>
              <a:t>Διασφάλιση</a:t>
            </a:r>
            <a:r>
              <a:rPr lang="el-GR" sz="7200" dirty="0">
                <a:latin typeface="Calibri" panose="020F0502020204030204" pitchFamily="34" charset="0"/>
                <a:cs typeface="Calibri" panose="020F0502020204030204" pitchFamily="34" charset="0"/>
              </a:rPr>
              <a:t> της </a:t>
            </a:r>
            <a:r>
              <a:rPr lang="el-GR" sz="7200" b="1" dirty="0">
                <a:latin typeface="Calibri" panose="020F0502020204030204" pitchFamily="34" charset="0"/>
                <a:cs typeface="Calibri" panose="020F0502020204030204" pitchFamily="34" charset="0"/>
              </a:rPr>
              <a:t>πρόσληψης</a:t>
            </a:r>
            <a:r>
              <a:rPr lang="el-GR" sz="7200" dirty="0">
                <a:latin typeface="Calibri" panose="020F0502020204030204" pitchFamily="34" charset="0"/>
                <a:cs typeface="Calibri" panose="020F0502020204030204" pitchFamily="34" charset="0"/>
              </a:rPr>
              <a:t> </a:t>
            </a:r>
            <a:r>
              <a:rPr lang="el-GR" sz="7200" b="1" dirty="0">
                <a:latin typeface="Calibri" panose="020F0502020204030204" pitchFamily="34" charset="0"/>
                <a:cs typeface="Calibri" panose="020F0502020204030204" pitchFamily="34" charset="0"/>
              </a:rPr>
              <a:t>προσωπικού</a:t>
            </a:r>
            <a:r>
              <a:rPr lang="el-GR" sz="7200" dirty="0">
                <a:latin typeface="Calibri" panose="020F0502020204030204" pitchFamily="34" charset="0"/>
                <a:cs typeface="Calibri" panose="020F0502020204030204" pitchFamily="34" charset="0"/>
              </a:rPr>
              <a:t> σύμφωνα με την προκήρυξη/</a:t>
            </a:r>
            <a:r>
              <a:rPr lang="el-GR" sz="7200" dirty="0" err="1">
                <a:latin typeface="Calibri" panose="020F0502020204030204" pitchFamily="34" charset="0"/>
                <a:cs typeface="Calibri" panose="020F0502020204030204" pitchFamily="34" charset="0"/>
              </a:rPr>
              <a:t>ξεις</a:t>
            </a:r>
            <a:r>
              <a:rPr lang="el-GR" sz="7200" dirty="0">
                <a:latin typeface="Calibri" panose="020F0502020204030204" pitchFamily="34" charset="0"/>
                <a:cs typeface="Calibri" panose="020F0502020204030204" pitchFamily="34" charset="0"/>
              </a:rPr>
              <a:t> – πρόσκληση εκδήλωσης ενδιαφέροντος για την πρόσληψη προσωπικού με σύμβαση εργασίας ιδιωτικού δικαίου ορισμένου χρόνου πλήρους και αποκλειστικής απασχόλησης </a:t>
            </a:r>
          </a:p>
          <a:p>
            <a:pPr algn="just">
              <a:lnSpc>
                <a:spcPct val="120000"/>
              </a:lnSpc>
            </a:pPr>
            <a:r>
              <a:rPr lang="el-GR" sz="7200" dirty="0">
                <a:latin typeface="Calibri" panose="020F0502020204030204" pitchFamily="34" charset="0"/>
                <a:cs typeface="Calibri" panose="020F0502020204030204" pitchFamily="34" charset="0"/>
              </a:rPr>
              <a:t>Έκδοση </a:t>
            </a:r>
            <a:r>
              <a:rPr lang="el-GR" sz="7200" b="1" dirty="0">
                <a:latin typeface="Calibri" panose="020F0502020204030204" pitchFamily="34" charset="0"/>
                <a:cs typeface="Calibri" panose="020F0502020204030204" pitchFamily="34" charset="0"/>
              </a:rPr>
              <a:t>απόφασης Συγκρότησης </a:t>
            </a:r>
            <a:r>
              <a:rPr lang="el-GR" sz="7200" dirty="0">
                <a:latin typeface="Calibri" panose="020F0502020204030204" pitchFamily="34" charset="0"/>
                <a:cs typeface="Calibri" panose="020F0502020204030204" pitchFamily="34" charset="0"/>
              </a:rPr>
              <a:t>και </a:t>
            </a:r>
            <a:r>
              <a:rPr lang="el-GR" sz="7200" b="1" dirty="0">
                <a:latin typeface="Calibri" panose="020F0502020204030204" pitchFamily="34" charset="0"/>
                <a:cs typeface="Calibri" panose="020F0502020204030204" pitchFamily="34" charset="0"/>
              </a:rPr>
              <a:t>Δήλωση Έναρξης Λειτουργίας </a:t>
            </a:r>
            <a:r>
              <a:rPr lang="el-GR" sz="7200" dirty="0">
                <a:latin typeface="Calibri" panose="020F0502020204030204" pitchFamily="34" charset="0"/>
                <a:cs typeface="Calibri" panose="020F0502020204030204" pitchFamily="34" charset="0"/>
              </a:rPr>
              <a:t>και τυχόν τροποποιήσεις σύμφωνα με τα υποδείγματα και τις οδηγίες της ΕΔΕΥΠΥ</a:t>
            </a:r>
          </a:p>
          <a:p>
            <a:pPr algn="just">
              <a:lnSpc>
                <a:spcPct val="120000"/>
              </a:lnSpc>
            </a:pPr>
            <a:endParaRPr lang="el-GR" sz="7200" dirty="0">
              <a:latin typeface="Calibri" panose="020F0502020204030204" pitchFamily="34" charset="0"/>
              <a:cs typeface="Calibri" panose="020F0502020204030204" pitchFamily="34" charset="0"/>
            </a:endParaRPr>
          </a:p>
          <a:p>
            <a:pPr lvl="0">
              <a:lnSpc>
                <a:spcPct val="120000"/>
              </a:lnSpc>
            </a:pPr>
            <a:endParaRPr lang="el-GR" sz="2600" dirty="0">
              <a:latin typeface="Calibri" panose="020F0502020204030204" pitchFamily="34" charset="0"/>
              <a:cs typeface="Calibri" panose="020F0502020204030204" pitchFamily="34" charset="0"/>
            </a:endParaRPr>
          </a:p>
          <a:p>
            <a:pPr marL="0" indent="0">
              <a:lnSpc>
                <a:spcPct val="120000"/>
              </a:lnSpc>
              <a:buNone/>
            </a:pPr>
            <a:endParaRPr lang="el-GR" dirty="0">
              <a:latin typeface="Calibri" panose="020F0502020204030204" pitchFamily="34" charset="0"/>
              <a:cs typeface="Calibri" panose="020F0502020204030204" pitchFamily="34" charset="0"/>
            </a:endParaRPr>
          </a:p>
          <a:p>
            <a:pPr>
              <a:lnSpc>
                <a:spcPct val="120000"/>
              </a:lnSpc>
            </a:pPr>
            <a:endParaRPr lang="el-GR" dirty="0">
              <a:latin typeface="Calibri" panose="020F0502020204030204" pitchFamily="34" charset="0"/>
              <a:cs typeface="Calibri" panose="020F0502020204030204" pitchFamily="34" charset="0"/>
            </a:endParaRPr>
          </a:p>
          <a:p>
            <a:pPr>
              <a:lnSpc>
                <a:spcPct val="120000"/>
              </a:lnSpc>
            </a:pPr>
            <a:endParaRPr lang="el-GR" dirty="0">
              <a:latin typeface="Calibri" panose="020F0502020204030204" pitchFamily="34" charset="0"/>
              <a:cs typeface="Calibri" panose="020F0502020204030204" pitchFamily="34" charset="0"/>
            </a:endParaRPr>
          </a:p>
          <a:p>
            <a:pPr marL="0" indent="0">
              <a:buNone/>
            </a:pPr>
            <a:endParaRPr lang="el-GR" dirty="0">
              <a:latin typeface="Calibri" panose="020F0502020204030204" pitchFamily="34" charset="0"/>
              <a:cs typeface="Calibri" panose="020F0502020204030204" pitchFamily="34" charset="0"/>
            </a:endParaRPr>
          </a:p>
        </p:txBody>
      </p:sp>
      <p:pic>
        <p:nvPicPr>
          <p:cNvPr id="5" name="Εικόνα 4"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24A0EF9F-6ACA-369C-2E17-3634C8F2BBA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534592" y="6047105"/>
            <a:ext cx="2401570" cy="810895"/>
          </a:xfrm>
          <a:prstGeom prst="rect">
            <a:avLst/>
          </a:prstGeom>
          <a:noFill/>
          <a:ln>
            <a:noFill/>
          </a:ln>
        </p:spPr>
      </p:pic>
      <p:pic>
        <p:nvPicPr>
          <p:cNvPr id="8" name="Εικόνα 7">
            <a:extLst>
              <a:ext uri="{FF2B5EF4-FFF2-40B4-BE49-F238E27FC236}">
                <a16:creationId xmlns:a16="http://schemas.microsoft.com/office/drawing/2014/main" id="{3396D4F2-F7C6-ADE6-D807-91BC98D42DE6}"/>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700794051"/>
      </p:ext>
    </p:extLst>
  </p:cSld>
  <p:clrMapOvr>
    <a:overrideClrMapping bg1="lt1" tx1="dk1" bg2="lt2" tx2="dk2" accent1="accent1" accent2="accent2" accent3="accent3" accent4="accent4" accent5="accent5" accent6="accent6" hlink="hlink" folHlink="folHlink"/>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1555ADA-21B5-681D-115D-33F6599F8859}"/>
              </a:ext>
            </a:extLst>
          </p:cNvPr>
          <p:cNvSpPr>
            <a:spLocks noGrp="1"/>
          </p:cNvSpPr>
          <p:nvPr>
            <p:ph type="title"/>
          </p:nvPr>
        </p:nvSpPr>
        <p:spPr>
          <a:xfrm>
            <a:off x="677334" y="609600"/>
            <a:ext cx="8596668" cy="694099"/>
          </a:xfrm>
        </p:spPr>
        <p:txBody>
          <a:bodyPr>
            <a:normAutofit fontScale="90000"/>
          </a:bodyPr>
          <a:lstStyle/>
          <a:p>
            <a:pPr algn="ctr"/>
            <a:r>
              <a:rPr lang="el-GR" sz="3100" b="1" dirty="0">
                <a:latin typeface="Calibri" panose="020F0502020204030204" pitchFamily="34" charset="0"/>
                <a:cs typeface="Calibri" panose="020F0502020204030204" pitchFamily="34" charset="0"/>
              </a:rPr>
              <a:t>Ρόλος - Υποχρεώσεις των ΥΠΕ</a:t>
            </a:r>
            <a:br>
              <a:rPr lang="el-GR" b="1" dirty="0">
                <a:latin typeface="Calibri" panose="020F0502020204030204" pitchFamily="34" charset="0"/>
                <a:cs typeface="Calibri" panose="020F0502020204030204" pitchFamily="34" charset="0"/>
              </a:rPr>
            </a:br>
            <a:endParaRPr lang="el-GR" dirty="0"/>
          </a:p>
        </p:txBody>
      </p:sp>
      <p:sp>
        <p:nvSpPr>
          <p:cNvPr id="3" name="Θέση περιεχομένου 2">
            <a:extLst>
              <a:ext uri="{FF2B5EF4-FFF2-40B4-BE49-F238E27FC236}">
                <a16:creationId xmlns:a16="http://schemas.microsoft.com/office/drawing/2014/main" id="{0595BE42-5AA0-11A6-4A10-7CA0F0951E29}"/>
              </a:ext>
            </a:extLst>
          </p:cNvPr>
          <p:cNvSpPr>
            <a:spLocks noGrp="1"/>
          </p:cNvSpPr>
          <p:nvPr>
            <p:ph idx="1"/>
          </p:nvPr>
        </p:nvSpPr>
        <p:spPr>
          <a:xfrm>
            <a:off x="677334" y="1430068"/>
            <a:ext cx="8857258" cy="3997863"/>
          </a:xfrm>
        </p:spPr>
        <p:txBody>
          <a:bodyPr>
            <a:normAutofit/>
          </a:bodyPr>
          <a:lstStyle/>
          <a:p>
            <a:pPr algn="just">
              <a:lnSpc>
                <a:spcPct val="120000"/>
              </a:lnSpc>
            </a:pPr>
            <a:r>
              <a:rPr lang="el-GR" b="1" dirty="0">
                <a:latin typeface="Calibri" panose="020F0502020204030204" pitchFamily="34" charset="0"/>
                <a:cs typeface="Calibri" panose="020F0502020204030204" pitchFamily="34" charset="0"/>
              </a:rPr>
              <a:t>Ορισμός Υπεύθυνου Υποέργου </a:t>
            </a:r>
            <a:r>
              <a:rPr lang="el-GR" dirty="0">
                <a:latin typeface="Calibri" panose="020F0502020204030204" pitchFamily="34" charset="0"/>
                <a:cs typeface="Calibri" panose="020F0502020204030204" pitchFamily="34" charset="0"/>
              </a:rPr>
              <a:t>για την υλοποίηση της δράσης των ΤΟΜΥ (στέλεχος Υ.ΠΕ.)</a:t>
            </a:r>
          </a:p>
          <a:p>
            <a:pPr algn="just"/>
            <a:r>
              <a:rPr lang="el-GR" dirty="0">
                <a:latin typeface="Calibri" panose="020F0502020204030204" pitchFamily="34" charset="0"/>
                <a:cs typeface="Calibri" panose="020F0502020204030204" pitchFamily="34" charset="0"/>
              </a:rPr>
              <a:t>Στο </a:t>
            </a:r>
            <a:r>
              <a:rPr lang="el-GR" b="1" dirty="0">
                <a:latin typeface="Calibri" panose="020F0502020204030204" pitchFamily="34" charset="0"/>
                <a:cs typeface="Calibri" panose="020F0502020204030204" pitchFamily="34" charset="0"/>
              </a:rPr>
              <a:t>αρχείο</a:t>
            </a:r>
            <a:r>
              <a:rPr lang="el-GR" dirty="0">
                <a:latin typeface="Calibri" panose="020F0502020204030204" pitchFamily="34" charset="0"/>
                <a:cs typeface="Calibri" panose="020F0502020204030204" pitchFamily="34" charset="0"/>
              </a:rPr>
              <a:t> των ΥΠΕ </a:t>
            </a:r>
            <a:r>
              <a:rPr lang="el-GR" b="1" dirty="0">
                <a:latin typeface="Calibri" panose="020F0502020204030204" pitchFamily="34" charset="0"/>
                <a:cs typeface="Calibri" panose="020F0502020204030204" pitchFamily="34" charset="0"/>
              </a:rPr>
              <a:t>τηρείται</a:t>
            </a:r>
            <a:r>
              <a:rPr lang="el-GR" dirty="0">
                <a:latin typeface="Calibri" panose="020F0502020204030204" pitchFamily="34" charset="0"/>
                <a:cs typeface="Calibri" panose="020F0502020204030204" pitchFamily="34" charset="0"/>
              </a:rPr>
              <a:t> το </a:t>
            </a:r>
            <a:r>
              <a:rPr lang="el-GR" b="1" dirty="0">
                <a:latin typeface="Calibri" panose="020F0502020204030204" pitchFamily="34" charset="0"/>
                <a:cs typeface="Calibri" panose="020F0502020204030204" pitchFamily="34" charset="0"/>
              </a:rPr>
              <a:t>σύνολο των στοιχείων </a:t>
            </a:r>
            <a:r>
              <a:rPr lang="el-GR" dirty="0">
                <a:latin typeface="Calibri" panose="020F0502020204030204" pitchFamily="34" charset="0"/>
                <a:cs typeface="Calibri" panose="020F0502020204030204" pitchFamily="34" charset="0"/>
              </a:rPr>
              <a:t>της διαδικασίας πρόσληψης, όπως αποφάσεις πρόσληψης, παραιτήσεις </a:t>
            </a:r>
            <a:r>
              <a:rPr lang="el-GR" dirty="0" err="1">
                <a:latin typeface="Calibri" panose="020F0502020204030204" pitchFamily="34" charset="0"/>
                <a:cs typeface="Calibri" panose="020F0502020204030204" pitchFamily="34" charset="0"/>
              </a:rPr>
              <a:t>κ.α</a:t>
            </a:r>
            <a:r>
              <a:rPr lang="en-US" dirty="0">
                <a:latin typeface="Calibri" panose="020F0502020204030204" pitchFamily="34" charset="0"/>
                <a:cs typeface="Calibri" panose="020F0502020204030204" pitchFamily="34" charset="0"/>
              </a:rPr>
              <a:t>.</a:t>
            </a:r>
            <a:endParaRPr lang="el-GR" dirty="0">
              <a:latin typeface="Calibri" panose="020F0502020204030204" pitchFamily="34" charset="0"/>
              <a:cs typeface="Calibri" panose="020F0502020204030204" pitchFamily="34" charset="0"/>
            </a:endParaRPr>
          </a:p>
          <a:p>
            <a:pPr algn="just"/>
            <a:r>
              <a:rPr lang="el-GR" dirty="0">
                <a:latin typeface="Calibri" panose="020F0502020204030204" pitchFamily="34" charset="0"/>
                <a:cs typeface="Calibri" panose="020F0502020204030204" pitchFamily="34" charset="0"/>
              </a:rPr>
              <a:t>Πρόβλεψη </a:t>
            </a:r>
            <a:r>
              <a:rPr lang="el-GR" b="1" dirty="0">
                <a:latin typeface="Calibri" panose="020F0502020204030204" pitchFamily="34" charset="0"/>
                <a:cs typeface="Calibri" panose="020F0502020204030204" pitchFamily="34" charset="0"/>
              </a:rPr>
              <a:t>εξασφάλισης της απρόσκοπτης εισόδου των ατόμων με αναπηρία στους χώρους των δομών που στεγάζουν τις ΤΟΜΥ </a:t>
            </a:r>
            <a:r>
              <a:rPr lang="el-GR" dirty="0">
                <a:latin typeface="Calibri" panose="020F0502020204030204" pitchFamily="34" charset="0"/>
                <a:cs typeface="Calibri" panose="020F0502020204030204" pitchFamily="34" charset="0"/>
              </a:rPr>
              <a:t>(κτιριακές υποδομές, πρόβλεψη οριζόντιας προσβασιμότητας ή/και κάθετης, αναλόγως του χώρου, πρόβλεψη </a:t>
            </a:r>
            <a:r>
              <a:rPr lang="el-GR" dirty="0" err="1">
                <a:latin typeface="Calibri" panose="020F0502020204030204" pitchFamily="34" charset="0"/>
                <a:cs typeface="Calibri" panose="020F0502020204030204" pitchFamily="34" charset="0"/>
              </a:rPr>
              <a:t>προσβάσιμων</a:t>
            </a:r>
            <a:r>
              <a:rPr lang="el-GR" dirty="0">
                <a:latin typeface="Calibri" panose="020F0502020204030204" pitchFamily="34" charset="0"/>
                <a:cs typeface="Calibri" panose="020F0502020204030204" pitchFamily="34" charset="0"/>
              </a:rPr>
              <a:t> εξοπλισμών και σήμανσης σε </a:t>
            </a:r>
            <a:r>
              <a:rPr lang="el-GR" dirty="0" err="1">
                <a:latin typeface="Calibri" panose="020F0502020204030204" pitchFamily="34" charset="0"/>
                <a:cs typeface="Calibri" panose="020F0502020204030204" pitchFamily="34" charset="0"/>
              </a:rPr>
              <a:t>προσβάσιμες</a:t>
            </a:r>
            <a:r>
              <a:rPr lang="el-GR" dirty="0">
                <a:latin typeface="Calibri" panose="020F0502020204030204" pitchFamily="34" charset="0"/>
                <a:cs typeface="Calibri" panose="020F0502020204030204" pitchFamily="34" charset="0"/>
              </a:rPr>
              <a:t> μορφές, πρόβλεψη χώρων αναμονής σε περίπτωση κινδύνου) και όπως αυτό εφαρμόζεται και ισχύει στο εθνικό θεσμικό πλαίσιο για τα υφιστάμενα κτήρια</a:t>
            </a:r>
          </a:p>
          <a:p>
            <a:pPr algn="just"/>
            <a:r>
              <a:rPr lang="el-GR" dirty="0">
                <a:latin typeface="Calibri" panose="020F0502020204030204" pitchFamily="34" charset="0"/>
                <a:cs typeface="Calibri" panose="020F0502020204030204" pitchFamily="34" charset="0"/>
              </a:rPr>
              <a:t>Ενέργειες για την </a:t>
            </a:r>
            <a:r>
              <a:rPr lang="el-GR" b="1" dirty="0">
                <a:latin typeface="Calibri" panose="020F0502020204030204" pitchFamily="34" charset="0"/>
                <a:cs typeface="Calibri" panose="020F0502020204030204" pitchFamily="34" charset="0"/>
              </a:rPr>
              <a:t>διασφάλιση</a:t>
            </a:r>
            <a:r>
              <a:rPr lang="el-GR" dirty="0">
                <a:latin typeface="Calibri" panose="020F0502020204030204" pitchFamily="34" charset="0"/>
                <a:cs typeface="Calibri" panose="020F0502020204030204" pitchFamily="34" charset="0"/>
              </a:rPr>
              <a:t> της </a:t>
            </a:r>
            <a:r>
              <a:rPr lang="el-GR" b="1" dirty="0">
                <a:latin typeface="Calibri" panose="020F0502020204030204" pitchFamily="34" charset="0"/>
                <a:cs typeface="Calibri" panose="020F0502020204030204" pitchFamily="34" charset="0"/>
              </a:rPr>
              <a:t>υγιεινής</a:t>
            </a:r>
            <a:r>
              <a:rPr lang="el-GR" dirty="0">
                <a:latin typeface="Calibri" panose="020F0502020204030204" pitchFamily="34" charset="0"/>
                <a:cs typeface="Calibri" panose="020F0502020204030204" pitchFamily="34" charset="0"/>
              </a:rPr>
              <a:t> και </a:t>
            </a:r>
            <a:r>
              <a:rPr lang="el-GR" b="1" dirty="0">
                <a:latin typeface="Calibri" panose="020F0502020204030204" pitchFamily="34" charset="0"/>
                <a:cs typeface="Calibri" panose="020F0502020204030204" pitchFamily="34" charset="0"/>
              </a:rPr>
              <a:t>καθαριότητας</a:t>
            </a:r>
            <a:r>
              <a:rPr lang="el-GR" dirty="0">
                <a:latin typeface="Calibri" panose="020F0502020204030204" pitchFamily="34" charset="0"/>
                <a:cs typeface="Calibri" panose="020F0502020204030204" pitchFamily="34" charset="0"/>
              </a:rPr>
              <a:t> των χώρων στέγασης των ΤΟΜΥ, για τη διάθεση εξοπλισμού, αναλωσίμων κλπ.</a:t>
            </a:r>
          </a:p>
          <a:p>
            <a:endParaRPr lang="el-GR" dirty="0">
              <a:latin typeface="Calibri" panose="020F0502020204030204" pitchFamily="34" charset="0"/>
              <a:cs typeface="Calibri" panose="020F0502020204030204" pitchFamily="34" charset="0"/>
            </a:endParaRPr>
          </a:p>
          <a:p>
            <a:endParaRPr lang="el-GR" dirty="0"/>
          </a:p>
        </p:txBody>
      </p:sp>
      <p:pic>
        <p:nvPicPr>
          <p:cNvPr id="4" name="Εικόνα 3">
            <a:extLst>
              <a:ext uri="{FF2B5EF4-FFF2-40B4-BE49-F238E27FC236}">
                <a16:creationId xmlns:a16="http://schemas.microsoft.com/office/drawing/2014/main" id="{F7504486-6937-293D-219C-B2865BCBF5FC}"/>
              </a:ext>
            </a:extLst>
          </p:cNvPr>
          <p:cNvPicPr>
            <a:picLocks noChangeAspect="1"/>
          </p:cNvPicPr>
          <p:nvPr/>
        </p:nvPicPr>
        <p:blipFill>
          <a:blip r:embed="rId2"/>
          <a:stretch>
            <a:fillRect/>
          </a:stretch>
        </p:blipFill>
        <p:spPr>
          <a:xfrm>
            <a:off x="0" y="5808556"/>
            <a:ext cx="4550195" cy="1049444"/>
          </a:xfrm>
          <a:prstGeom prst="rect">
            <a:avLst/>
          </a:prstGeom>
        </p:spPr>
      </p:pic>
      <p:pic>
        <p:nvPicPr>
          <p:cNvPr id="5" name="Εικόνα 4"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BD9F556B-4E29-BA60-10AA-37C3D92B191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34592" y="6047105"/>
            <a:ext cx="2401570" cy="810895"/>
          </a:xfrm>
          <a:prstGeom prst="rect">
            <a:avLst/>
          </a:prstGeom>
          <a:noFill/>
          <a:ln>
            <a:noFill/>
          </a:ln>
        </p:spPr>
      </p:pic>
    </p:spTree>
    <p:extLst>
      <p:ext uri="{BB962C8B-B14F-4D97-AF65-F5344CB8AC3E}">
        <p14:creationId xmlns:p14="http://schemas.microsoft.com/office/powerpoint/2010/main" val="2481685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Τίτλος 4">
            <a:extLst>
              <a:ext uri="{FF2B5EF4-FFF2-40B4-BE49-F238E27FC236}">
                <a16:creationId xmlns:a16="http://schemas.microsoft.com/office/drawing/2014/main" id="{C03FB4D7-DB6F-054C-CE6F-6A7EB2C6CD14}"/>
              </a:ext>
            </a:extLst>
          </p:cNvPr>
          <p:cNvSpPr>
            <a:spLocks noGrp="1"/>
          </p:cNvSpPr>
          <p:nvPr>
            <p:ph type="title"/>
          </p:nvPr>
        </p:nvSpPr>
        <p:spPr>
          <a:xfrm>
            <a:off x="677334" y="609600"/>
            <a:ext cx="8596668" cy="558930"/>
          </a:xfrm>
        </p:spPr>
        <p:txBody>
          <a:bodyPr>
            <a:noAutofit/>
          </a:bodyPr>
          <a:lstStyle/>
          <a:p>
            <a:pPr algn="ctr"/>
            <a:r>
              <a:rPr lang="el-GR" sz="2800" b="1" dirty="0">
                <a:latin typeface="Calibri" panose="020F0502020204030204" pitchFamily="34" charset="0"/>
                <a:cs typeface="Calibri" panose="020F0502020204030204" pitchFamily="34" charset="0"/>
              </a:rPr>
              <a:t>Ρόλος - Υποχρεώσεις των ΥΠΕ</a:t>
            </a:r>
            <a:br>
              <a:rPr lang="el-GR" sz="2800" b="1" dirty="0">
                <a:latin typeface="Calibri" panose="020F0502020204030204" pitchFamily="34" charset="0"/>
                <a:cs typeface="Calibri" panose="020F0502020204030204" pitchFamily="34" charset="0"/>
              </a:rPr>
            </a:br>
            <a:endParaRPr lang="el-GR" sz="2800" dirty="0"/>
          </a:p>
        </p:txBody>
      </p:sp>
      <p:sp>
        <p:nvSpPr>
          <p:cNvPr id="3" name="Θέση περιεχομένου 2">
            <a:extLst>
              <a:ext uri="{FF2B5EF4-FFF2-40B4-BE49-F238E27FC236}">
                <a16:creationId xmlns:a16="http://schemas.microsoft.com/office/drawing/2014/main" id="{A8F5A20A-7D87-3C9C-A8A9-A681E2DB4C16}"/>
              </a:ext>
            </a:extLst>
          </p:cNvPr>
          <p:cNvSpPr>
            <a:spLocks noGrp="1"/>
          </p:cNvSpPr>
          <p:nvPr>
            <p:ph idx="1"/>
          </p:nvPr>
        </p:nvSpPr>
        <p:spPr/>
        <p:txBody>
          <a:bodyPr/>
          <a:lstStyle/>
          <a:p>
            <a:endParaRPr lang="el-GR"/>
          </a:p>
          <a:p>
            <a:endParaRPr lang="el-GR" dirty="0"/>
          </a:p>
        </p:txBody>
      </p:sp>
      <p:sp>
        <p:nvSpPr>
          <p:cNvPr id="11" name="Θέση περιεχομένου 2">
            <a:extLst>
              <a:ext uri="{FF2B5EF4-FFF2-40B4-BE49-F238E27FC236}">
                <a16:creationId xmlns:a16="http://schemas.microsoft.com/office/drawing/2014/main" id="{663CE34E-CF6F-FC68-C283-36504CDCB2DB}"/>
              </a:ext>
            </a:extLst>
          </p:cNvPr>
          <p:cNvSpPr txBox="1">
            <a:spLocks/>
          </p:cNvSpPr>
          <p:nvPr/>
        </p:nvSpPr>
        <p:spPr>
          <a:xfrm>
            <a:off x="838200" y="2115127"/>
            <a:ext cx="10515600" cy="40618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l-GR"/>
          </a:p>
          <a:p>
            <a:endParaRPr lang="el-GR"/>
          </a:p>
          <a:p>
            <a:endParaRPr lang="el-GR"/>
          </a:p>
          <a:p>
            <a:pPr marL="0" indent="0">
              <a:buFont typeface="Arial" panose="020B0604020202020204" pitchFamily="34" charset="0"/>
              <a:buNone/>
            </a:pPr>
            <a:endParaRPr lang="el-GR" dirty="0"/>
          </a:p>
        </p:txBody>
      </p:sp>
      <p:sp>
        <p:nvSpPr>
          <p:cNvPr id="23" name="TextBox 22">
            <a:extLst>
              <a:ext uri="{FF2B5EF4-FFF2-40B4-BE49-F238E27FC236}">
                <a16:creationId xmlns:a16="http://schemas.microsoft.com/office/drawing/2014/main" id="{C3778A83-F3CB-6982-1B2D-DE1736CC2BC6}"/>
              </a:ext>
            </a:extLst>
          </p:cNvPr>
          <p:cNvSpPr txBox="1"/>
          <p:nvPr/>
        </p:nvSpPr>
        <p:spPr>
          <a:xfrm>
            <a:off x="376394" y="1168530"/>
            <a:ext cx="9890236" cy="5452775"/>
          </a:xfrm>
          <a:prstGeom prst="rect">
            <a:avLst/>
          </a:prstGeom>
          <a:noFill/>
        </p:spPr>
        <p:txBody>
          <a:bodyPr wrap="square">
            <a:spAutoFit/>
          </a:bodyPr>
          <a:lstStyle/>
          <a:p>
            <a:pPr marL="342900" indent="-342900" algn="just">
              <a:spcBef>
                <a:spcPts val="1000"/>
              </a:spcBef>
              <a:buClr>
                <a:schemeClr val="accent1"/>
              </a:buClr>
              <a:buSzPct val="80000"/>
              <a:buFont typeface="Wingdings 3" charset="2"/>
              <a:buChar char=""/>
            </a:pPr>
            <a:r>
              <a:rPr lang="el-GR" sz="1600" b="1" dirty="0">
                <a:solidFill>
                  <a:schemeClr val="tx1">
                    <a:lumMod val="75000"/>
                    <a:lumOff val="25000"/>
                  </a:schemeClr>
                </a:solidFill>
                <a:latin typeface="Calibri" panose="020F0502020204030204" pitchFamily="34" charset="0"/>
                <a:cs typeface="Calibri" panose="020F0502020204030204" pitchFamily="34" charset="0"/>
              </a:rPr>
              <a:t>Αποστολή στοιχείων παρακολούθησης </a:t>
            </a:r>
            <a:r>
              <a:rPr lang="el-GR" sz="1600" dirty="0">
                <a:solidFill>
                  <a:schemeClr val="tx1">
                    <a:lumMod val="75000"/>
                    <a:lumOff val="25000"/>
                  </a:schemeClr>
                </a:solidFill>
                <a:latin typeface="Calibri" panose="020F0502020204030204" pitchFamily="34" charset="0"/>
                <a:cs typeface="Calibri" panose="020F0502020204030204" pitchFamily="34" charset="0"/>
              </a:rPr>
              <a:t>φυσικού αντικειμένου του κάθε </a:t>
            </a:r>
            <a:r>
              <a:rPr lang="el-GR" sz="1600" dirty="0" err="1">
                <a:solidFill>
                  <a:schemeClr val="tx1">
                    <a:lumMod val="75000"/>
                    <a:lumOff val="25000"/>
                  </a:schemeClr>
                </a:solidFill>
                <a:latin typeface="Calibri" panose="020F0502020204030204" pitchFamily="34" charset="0"/>
                <a:cs typeface="Calibri" panose="020F0502020204030204" pitchFamily="34" charset="0"/>
              </a:rPr>
              <a:t>Υποέργου</a:t>
            </a:r>
            <a:r>
              <a:rPr lang="el-GR" sz="1600" dirty="0">
                <a:solidFill>
                  <a:schemeClr val="tx1">
                    <a:lumMod val="75000"/>
                    <a:lumOff val="25000"/>
                  </a:schemeClr>
                </a:solidFill>
                <a:latin typeface="Calibri" panose="020F0502020204030204" pitchFamily="34" charset="0"/>
                <a:cs typeface="Calibri" panose="020F0502020204030204" pitchFamily="34" charset="0"/>
              </a:rPr>
              <a:t> στην ΕΔΕΥΠΥ, σύμφωνα με τα όσα ειδικότερα περιγράφονται στο «Τεχνικό Παράρτημα Υλοποίησης </a:t>
            </a:r>
            <a:r>
              <a:rPr lang="el-GR" sz="1600" dirty="0" err="1">
                <a:solidFill>
                  <a:schemeClr val="tx1">
                    <a:lumMod val="75000"/>
                    <a:lumOff val="25000"/>
                  </a:schemeClr>
                </a:solidFill>
                <a:latin typeface="Calibri" panose="020F0502020204030204" pitchFamily="34" charset="0"/>
                <a:cs typeface="Calibri" panose="020F0502020204030204" pitchFamily="34" charset="0"/>
              </a:rPr>
              <a:t>Υποέργου</a:t>
            </a:r>
            <a:r>
              <a:rPr lang="el-GR" sz="1600" dirty="0">
                <a:solidFill>
                  <a:schemeClr val="tx1">
                    <a:lumMod val="75000"/>
                    <a:lumOff val="25000"/>
                  </a:schemeClr>
                </a:solidFill>
                <a:latin typeface="Calibri" panose="020F0502020204030204" pitchFamily="34" charset="0"/>
                <a:cs typeface="Calibri" panose="020F0502020204030204" pitchFamily="34" charset="0"/>
              </a:rPr>
              <a:t> με Ίδια Μέσα» και στην απόφαση ένταξης</a:t>
            </a:r>
          </a:p>
          <a:p>
            <a:pPr marL="342900" indent="-342900" algn="just">
              <a:spcBef>
                <a:spcPts val="1000"/>
              </a:spcBef>
              <a:buClr>
                <a:schemeClr val="accent1"/>
              </a:buClr>
              <a:buSzPct val="80000"/>
              <a:buFont typeface="Wingdings 3" charset="2"/>
              <a:buChar char=""/>
            </a:pPr>
            <a:r>
              <a:rPr lang="el-GR" sz="1600" b="1" dirty="0">
                <a:solidFill>
                  <a:schemeClr val="tx1">
                    <a:lumMod val="75000"/>
                    <a:lumOff val="25000"/>
                  </a:schemeClr>
                </a:solidFill>
                <a:latin typeface="Calibri" panose="020F0502020204030204" pitchFamily="34" charset="0"/>
                <a:cs typeface="Calibri" panose="020F0502020204030204" pitchFamily="34" charset="0"/>
              </a:rPr>
              <a:t>Δημιουργία και τήρηση διακριτού αρχείου </a:t>
            </a:r>
            <a:r>
              <a:rPr lang="el-GR" sz="1600" dirty="0">
                <a:solidFill>
                  <a:schemeClr val="tx1">
                    <a:lumMod val="75000"/>
                    <a:lumOff val="25000"/>
                  </a:schemeClr>
                </a:solidFill>
                <a:latin typeface="Calibri" panose="020F0502020204030204" pitchFamily="34" charset="0"/>
                <a:cs typeface="Calibri" panose="020F0502020204030204" pitchFamily="34" charset="0"/>
              </a:rPr>
              <a:t>παρακολούθησης, διαθέσιμο σε κάθε επαλήθευση/έλεγχο με όλα τα στοιχεία που τεκμηριώνουν τη νομιμότητα κατάρτισης των συμβάσεων, την πραγματική απασχόληση, τις διενεργηθείσες άμεσες δαπάνες καθ’ όλη τη διάρκεια της ΤΟΜΥ και για διάστημα πέντε (5) ετών, από την 31 Δεκεμβρίου του έτους κατά το οποίο πραγματοποιείται η τελευταία πληρωμή προς την Υ.ΠΕ</a:t>
            </a:r>
          </a:p>
          <a:p>
            <a:pPr marL="342900" indent="-342900" algn="just">
              <a:spcBef>
                <a:spcPts val="1000"/>
              </a:spcBef>
              <a:buClr>
                <a:schemeClr val="accent1"/>
              </a:buClr>
              <a:buSzPct val="80000"/>
              <a:buFont typeface="Wingdings 3" charset="2"/>
              <a:buChar char=""/>
            </a:pPr>
            <a:r>
              <a:rPr lang="el-GR" sz="1600" dirty="0">
                <a:solidFill>
                  <a:schemeClr val="tx1">
                    <a:lumMod val="75000"/>
                    <a:lumOff val="25000"/>
                  </a:schemeClr>
                </a:solidFill>
                <a:latin typeface="Calibri" panose="020F0502020204030204" pitchFamily="34" charset="0"/>
                <a:cs typeface="Calibri" panose="020F0502020204030204" pitchFamily="34" charset="0"/>
              </a:rPr>
              <a:t>Στο φάκελο της πράξης/</a:t>
            </a:r>
            <a:r>
              <a:rPr lang="el-GR" sz="1600" dirty="0" err="1">
                <a:solidFill>
                  <a:schemeClr val="tx1">
                    <a:lumMod val="75000"/>
                    <a:lumOff val="25000"/>
                  </a:schemeClr>
                </a:solidFill>
                <a:latin typeface="Calibri" panose="020F0502020204030204" pitchFamily="34" charset="0"/>
                <a:cs typeface="Calibri" panose="020F0502020204030204" pitchFamily="34" charset="0"/>
              </a:rPr>
              <a:t>υποέργου</a:t>
            </a:r>
            <a:r>
              <a:rPr lang="el-GR" sz="1600" dirty="0">
                <a:solidFill>
                  <a:schemeClr val="tx1">
                    <a:lumMod val="75000"/>
                    <a:lumOff val="25000"/>
                  </a:schemeClr>
                </a:solidFill>
                <a:latin typeface="Calibri" panose="020F0502020204030204" pitchFamily="34" charset="0"/>
                <a:cs typeface="Calibri" panose="020F0502020204030204" pitchFamily="34" charset="0"/>
              </a:rPr>
              <a:t> πρέπει να </a:t>
            </a:r>
            <a:r>
              <a:rPr lang="el-GR" sz="1600" b="1" dirty="0">
                <a:solidFill>
                  <a:schemeClr val="tx1">
                    <a:lumMod val="75000"/>
                    <a:lumOff val="25000"/>
                  </a:schemeClr>
                </a:solidFill>
                <a:latin typeface="Calibri" panose="020F0502020204030204" pitchFamily="34" charset="0"/>
                <a:cs typeface="Calibri" panose="020F0502020204030204" pitchFamily="34" charset="0"/>
              </a:rPr>
              <a:t>τηρούνται τα αρχεία </a:t>
            </a:r>
            <a:r>
              <a:rPr lang="el-GR" sz="1600" dirty="0">
                <a:solidFill>
                  <a:schemeClr val="tx1">
                    <a:lumMod val="75000"/>
                    <a:lumOff val="25000"/>
                  </a:schemeClr>
                </a:solidFill>
                <a:latin typeface="Calibri" panose="020F0502020204030204" pitchFamily="34" charset="0"/>
                <a:cs typeface="Calibri" panose="020F0502020204030204" pitchFamily="34" charset="0"/>
              </a:rPr>
              <a:t>που τεκμηριώνουν το ύψος απαίτησης δαπάνης και ανάληψης πόρων από τον λογαριασμό του έργου της </a:t>
            </a:r>
            <a:r>
              <a:rPr lang="el-GR" sz="1600" dirty="0" err="1">
                <a:solidFill>
                  <a:schemeClr val="tx1">
                    <a:lumMod val="75000"/>
                    <a:lumOff val="25000"/>
                  </a:schemeClr>
                </a:solidFill>
                <a:latin typeface="Calibri" panose="020F0502020204030204" pitchFamily="34" charset="0"/>
                <a:cs typeface="Calibri" panose="020F0502020204030204" pitchFamily="34" charset="0"/>
              </a:rPr>
              <a:t>ΤτΕ</a:t>
            </a:r>
            <a:r>
              <a:rPr lang="el-GR" sz="1600" dirty="0">
                <a:solidFill>
                  <a:schemeClr val="tx1">
                    <a:lumMod val="75000"/>
                    <a:lumOff val="25000"/>
                  </a:schemeClr>
                </a:solidFill>
                <a:latin typeface="Calibri" panose="020F0502020204030204" pitchFamily="34" charset="0"/>
                <a:cs typeface="Calibri" panose="020F0502020204030204" pitchFamily="34" charset="0"/>
              </a:rPr>
              <a:t>, αυτά που αφορούν στις καταβληθείσες άμεσες δαπάνες ως νόμιμες και κανονικές και απαιτούνται για τις επαληθεύσεις και τους ελέγχους</a:t>
            </a:r>
          </a:p>
          <a:p>
            <a:pPr marL="342900" indent="-342900" algn="just">
              <a:spcBef>
                <a:spcPts val="1000"/>
              </a:spcBef>
              <a:buClr>
                <a:schemeClr val="accent1"/>
              </a:buClr>
              <a:buSzPct val="80000"/>
              <a:buFont typeface="Wingdings 3" charset="2"/>
              <a:buChar char=""/>
            </a:pPr>
            <a:r>
              <a:rPr lang="el-GR" sz="1600" dirty="0">
                <a:solidFill>
                  <a:schemeClr val="tx1">
                    <a:lumMod val="75000"/>
                    <a:lumOff val="25000"/>
                  </a:schemeClr>
                </a:solidFill>
                <a:latin typeface="Calibri" panose="020F0502020204030204" pitchFamily="34" charset="0"/>
                <a:cs typeface="Calibri" panose="020F0502020204030204" pitchFamily="34" charset="0"/>
              </a:rPr>
              <a:t>Τα ανωτέρω στοιχεία και δικαιολογητικά έγγραφα διατηρούνται είτε υπό τη μορφή πρωτοτύπων, ή έγκυρων αντιγράφων των πρωτοτύπων ή σε κοινώς αποδεκτούς φορείς δεδομένων, περιλαμβανομένων των ηλεκτρονικών εκδόσεων των πρωτότυπων εγγράφων ή εγγράφων που υπάρχουν μόνο σε ηλεκτρονική μορφή</a:t>
            </a:r>
          </a:p>
          <a:p>
            <a:pPr marL="342900" indent="-342900" algn="just">
              <a:spcBef>
                <a:spcPts val="1000"/>
              </a:spcBef>
              <a:buClr>
                <a:schemeClr val="accent1"/>
              </a:buClr>
              <a:buSzPct val="80000"/>
              <a:buFont typeface="Wingdings 3" charset="2"/>
              <a:buChar char=""/>
            </a:pPr>
            <a:r>
              <a:rPr lang="el-GR" sz="1600" dirty="0">
                <a:solidFill>
                  <a:schemeClr val="tx1">
                    <a:lumMod val="75000"/>
                    <a:lumOff val="25000"/>
                  </a:schemeClr>
                </a:solidFill>
                <a:latin typeface="Calibri" panose="020F0502020204030204" pitchFamily="34" charset="0"/>
                <a:cs typeface="Calibri" panose="020F0502020204030204" pitchFamily="34" charset="0"/>
              </a:rPr>
              <a:t>Μέριμνα για τη λογιστική παρακολούθηση των ΤΟΜΥ οι οποίες λειτουργούν στην περιοχή ευθύνης της</a:t>
            </a:r>
          </a:p>
          <a:p>
            <a:pPr marL="342900" indent="-342900" algn="just">
              <a:spcBef>
                <a:spcPts val="1000"/>
              </a:spcBef>
              <a:buClr>
                <a:schemeClr val="accent1"/>
              </a:buClr>
              <a:buSzPct val="80000"/>
              <a:buFont typeface="Wingdings 3" charset="2"/>
              <a:buChar char=""/>
            </a:pPr>
            <a:endParaRPr lang="el-GR" sz="1600" dirty="0">
              <a:solidFill>
                <a:schemeClr val="tx1">
                  <a:lumMod val="75000"/>
                  <a:lumOff val="25000"/>
                </a:schemeClr>
              </a:solidFill>
              <a:latin typeface="Calibri" panose="020F0502020204030204" pitchFamily="34" charset="0"/>
              <a:cs typeface="Calibri" panose="020F0502020204030204" pitchFamily="34" charset="0"/>
            </a:endParaRPr>
          </a:p>
          <a:p>
            <a:pPr marL="342900" indent="-342900" algn="just">
              <a:spcBef>
                <a:spcPts val="1000"/>
              </a:spcBef>
              <a:buClr>
                <a:schemeClr val="accent1"/>
              </a:buClr>
              <a:buSzPct val="80000"/>
              <a:buFont typeface="Wingdings 3" charset="2"/>
              <a:buChar char=""/>
            </a:pPr>
            <a:endParaRPr lang="el-GR" sz="1600" dirty="0">
              <a:solidFill>
                <a:schemeClr val="tx1">
                  <a:lumMod val="75000"/>
                  <a:lumOff val="25000"/>
                </a:schemeClr>
              </a:solidFill>
              <a:latin typeface="Calibri" panose="020F0502020204030204" pitchFamily="34" charset="0"/>
              <a:cs typeface="Calibri" panose="020F0502020204030204" pitchFamily="34" charset="0"/>
            </a:endParaRPr>
          </a:p>
          <a:p>
            <a:pPr marL="342900" indent="-342900" algn="just">
              <a:spcBef>
                <a:spcPts val="1000"/>
              </a:spcBef>
              <a:buClr>
                <a:schemeClr val="accent1"/>
              </a:buClr>
              <a:buSzPct val="80000"/>
              <a:buFont typeface="Wingdings 3" charset="2"/>
              <a:buChar char=""/>
            </a:pPr>
            <a:endParaRPr lang="el-GR" sz="1600" dirty="0">
              <a:solidFill>
                <a:schemeClr val="tx1">
                  <a:lumMod val="75000"/>
                  <a:lumOff val="25000"/>
                </a:schemeClr>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l-GR" dirty="0"/>
          </a:p>
        </p:txBody>
      </p:sp>
      <p:pic>
        <p:nvPicPr>
          <p:cNvPr id="2" name="Εικόνα 1"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2105F151-79F5-646F-A87D-99FC8D50A6F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486465" y="5927537"/>
            <a:ext cx="2401570" cy="810895"/>
          </a:xfrm>
          <a:prstGeom prst="rect">
            <a:avLst/>
          </a:prstGeom>
          <a:noFill/>
          <a:ln>
            <a:noFill/>
          </a:ln>
        </p:spPr>
      </p:pic>
      <p:pic>
        <p:nvPicPr>
          <p:cNvPr id="4" name="Εικόνα 3">
            <a:extLst>
              <a:ext uri="{FF2B5EF4-FFF2-40B4-BE49-F238E27FC236}">
                <a16:creationId xmlns:a16="http://schemas.microsoft.com/office/drawing/2014/main" id="{B1C8708C-B589-D250-7FBD-45FC730623E8}"/>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3868079911"/>
      </p:ext>
    </p:extLst>
  </p:cSld>
  <p:clrMapOvr>
    <a:overrideClrMapping bg1="lt1" tx1="dk1" bg2="lt2" tx2="dk2" accent1="accent1" accent2="accent2" accent3="accent3" accent4="accent4" accent5="accent5" accent6="accent6" hlink="hlink" folHlink="folHlink"/>
  </p:clrMapOvr>
</p:sld>
</file>

<file path=ppt/slides/slide4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a:extLst>
            <a:ext uri="{FF2B5EF4-FFF2-40B4-BE49-F238E27FC236}">
              <a16:creationId xmlns:a16="http://schemas.microsoft.com/office/drawing/2014/main" id="{1F77A27D-7D12-6379-B0C3-418BF0799C4A}"/>
            </a:ext>
          </a:extLst>
        </p:cNvPr>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42AD378C-101E-91EE-BA8C-30EE4A0418D6}"/>
              </a:ext>
            </a:extLst>
          </p:cNvPr>
          <p:cNvSpPr>
            <a:spLocks noGrp="1"/>
          </p:cNvSpPr>
          <p:nvPr>
            <p:ph idx="1"/>
          </p:nvPr>
        </p:nvSpPr>
        <p:spPr>
          <a:xfrm>
            <a:off x="407109" y="1004935"/>
            <a:ext cx="8866710" cy="4481998"/>
          </a:xfrm>
        </p:spPr>
        <p:txBody>
          <a:bodyPr>
            <a:normAutofit lnSpcReduction="10000"/>
          </a:bodyPr>
          <a:lstStyle/>
          <a:p>
            <a:pPr algn="just"/>
            <a:r>
              <a:rPr lang="el-GR" sz="1700" dirty="0">
                <a:latin typeface="Calibri" panose="020F0502020204030204" pitchFamily="34" charset="0"/>
                <a:cs typeface="Calibri" panose="020F0502020204030204" pitchFamily="34" charset="0"/>
              </a:rPr>
              <a:t>Διάθεση, εφόσον ζητηθούν, εγγράφων, δικαιολογητικών και στοιχείων για απασχολούμενους και δαπάνες,  στην ΕΔΕΥΠΥ, στην ΕΥΔ και στα ελεγκτικά όργανα της Ελλάδας και της Ευρωπαϊκής Ένωσης.</a:t>
            </a:r>
          </a:p>
          <a:p>
            <a:pPr algn="just"/>
            <a:r>
              <a:rPr lang="el-GR" sz="1700" dirty="0">
                <a:latin typeface="Calibri" panose="020F0502020204030204" pitchFamily="34" charset="0"/>
                <a:cs typeface="Calibri" panose="020F0502020204030204" pitchFamily="34" charset="0"/>
              </a:rPr>
              <a:t>Αποδοχή και ανταπόκριση σε διαχειριστικές επαληθεύσεις της ΕΥΔ και σε επιτόπιους ελέγχους από όλα τα αρμόδια εθνικά και ευρωπαϊκά ελεγκτικά όργανα</a:t>
            </a:r>
          </a:p>
          <a:p>
            <a:pPr algn="just"/>
            <a:r>
              <a:rPr lang="el-GR" sz="1700" dirty="0">
                <a:latin typeface="Calibri" panose="020F0502020204030204" pitchFamily="34" charset="0"/>
                <a:cs typeface="Calibri" panose="020F0502020204030204" pitchFamily="34" charset="0"/>
              </a:rPr>
              <a:t>Συμμόρφωση με τυχόν προθεσμίες που ορίζονται από το Πρόγραμμα, τον Δικαιούχο ή έχουν συμφωνηθεί στο πλαίσιο του ΤΔΠ</a:t>
            </a:r>
          </a:p>
          <a:p>
            <a:pPr algn="just"/>
            <a:r>
              <a:rPr lang="el-GR" sz="1700" dirty="0">
                <a:latin typeface="Calibri" panose="020F0502020204030204" pitchFamily="34" charset="0"/>
                <a:cs typeface="Calibri" panose="020F0502020204030204" pitchFamily="34" charset="0"/>
              </a:rPr>
              <a:t>Ενημέρωση ΕΔΕΥΠΥ για τυχόν παράγοντες που ενδέχεται να επηρεάσουν αρνητικά την υλοποίηση του έργου και να οδηγήσουν σε απόκλιση από τον προγραμματισμό υλοποίησης των εργασιών που έχει αναλάβει</a:t>
            </a:r>
          </a:p>
          <a:p>
            <a:pPr algn="just"/>
            <a:r>
              <a:rPr lang="el-GR" sz="1700" dirty="0">
                <a:latin typeface="Calibri" panose="020F0502020204030204" pitchFamily="34" charset="0"/>
                <a:cs typeface="Calibri" panose="020F0502020204030204" pitchFamily="34" charset="0"/>
              </a:rPr>
              <a:t>Τα μέλη της κάθε ΤΟΜΥ είναι υπόχρεα στην τήρηση των </a:t>
            </a:r>
            <a:r>
              <a:rPr lang="el-GR" sz="1700" dirty="0" err="1">
                <a:latin typeface="Calibri" panose="020F0502020204030204" pitchFamily="34" charset="0"/>
                <a:cs typeface="Calibri" panose="020F0502020204030204" pitchFamily="34" charset="0"/>
              </a:rPr>
              <a:t>οριζομένων</a:t>
            </a:r>
            <a:r>
              <a:rPr lang="el-GR" sz="1700" dirty="0">
                <a:latin typeface="Calibri" panose="020F0502020204030204" pitchFamily="34" charset="0"/>
                <a:cs typeface="Calibri" panose="020F0502020204030204" pitchFamily="34" charset="0"/>
              </a:rPr>
              <a:t> στην αριθ. Γ1α/Γ.Π.οικ.87406/24-11-2017 ΥΑ τρόπου λειτουργίας των ΤΟΜΥ και στην τήρηση των </a:t>
            </a:r>
            <a:r>
              <a:rPr lang="el-GR" sz="1700" dirty="0" err="1">
                <a:latin typeface="Calibri" panose="020F0502020204030204" pitchFamily="34" charset="0"/>
                <a:cs typeface="Calibri" panose="020F0502020204030204" pitchFamily="34" charset="0"/>
              </a:rPr>
              <a:t>οριζομένων</a:t>
            </a:r>
            <a:r>
              <a:rPr lang="el-GR" sz="1700" dirty="0">
                <a:latin typeface="Calibri" panose="020F0502020204030204" pitchFamily="34" charset="0"/>
                <a:cs typeface="Calibri" panose="020F0502020204030204" pitchFamily="34" charset="0"/>
              </a:rPr>
              <a:t> στο συνολικό θεσμικό πλαίσιο που διέπει τη λειτουργία των ΤΟΜΥ</a:t>
            </a:r>
            <a:endParaRPr lang="en-US" sz="1700" dirty="0">
              <a:latin typeface="Calibri" panose="020F0502020204030204" pitchFamily="34" charset="0"/>
              <a:cs typeface="Calibri" panose="020F0502020204030204" pitchFamily="34" charset="0"/>
            </a:endParaRPr>
          </a:p>
          <a:p>
            <a:pPr algn="just"/>
            <a:r>
              <a:rPr lang="el-GR" sz="1700" dirty="0">
                <a:latin typeface="Calibri" panose="020F0502020204030204" pitchFamily="34" charset="0"/>
                <a:cs typeface="Calibri" panose="020F0502020204030204" pitchFamily="34" charset="0"/>
              </a:rPr>
              <a:t>Στο αρχείο των ΤΟΜΥ τηρούνται τα υπογεγραμμένα </a:t>
            </a:r>
            <a:r>
              <a:rPr lang="el-GR" sz="1700" dirty="0" err="1">
                <a:latin typeface="Calibri" panose="020F0502020204030204" pitchFamily="34" charset="0"/>
                <a:cs typeface="Calibri" panose="020F0502020204030204" pitchFamily="34" charset="0"/>
              </a:rPr>
              <a:t>παρουσιολόγια</a:t>
            </a:r>
            <a:r>
              <a:rPr lang="el-GR" sz="1700" dirty="0">
                <a:latin typeface="Calibri" panose="020F0502020204030204" pitchFamily="34" charset="0"/>
                <a:cs typeface="Calibri" panose="020F0502020204030204" pitchFamily="34" charset="0"/>
              </a:rPr>
              <a:t>, τα στοιχεία αλληλογραφίας με φορείς στην κοινότητα, φωτογραφίες από δράσεις στην κοινότητα, οι εκθέσεις κ.α.</a:t>
            </a:r>
          </a:p>
          <a:p>
            <a:pPr lvl="0" algn="just"/>
            <a:endParaRPr lang="el-GR" sz="2100" dirty="0"/>
          </a:p>
          <a:p>
            <a:endParaRPr lang="el-GR" dirty="0"/>
          </a:p>
        </p:txBody>
      </p:sp>
      <p:sp>
        <p:nvSpPr>
          <p:cNvPr id="11" name="Θέση περιεχομένου 2">
            <a:extLst>
              <a:ext uri="{FF2B5EF4-FFF2-40B4-BE49-F238E27FC236}">
                <a16:creationId xmlns:a16="http://schemas.microsoft.com/office/drawing/2014/main" id="{9755B6E6-1284-4EEE-C7F5-E10F53E2A881}"/>
              </a:ext>
            </a:extLst>
          </p:cNvPr>
          <p:cNvSpPr txBox="1">
            <a:spLocks/>
          </p:cNvSpPr>
          <p:nvPr/>
        </p:nvSpPr>
        <p:spPr>
          <a:xfrm>
            <a:off x="838200" y="1475716"/>
            <a:ext cx="10515600" cy="44819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l-GR" dirty="0"/>
          </a:p>
        </p:txBody>
      </p:sp>
      <p:pic>
        <p:nvPicPr>
          <p:cNvPr id="2" name="Εικόνα 1"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B241B421-E560-872D-E405-47A503E4E75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544217" y="5957713"/>
            <a:ext cx="2401570" cy="810895"/>
          </a:xfrm>
          <a:prstGeom prst="rect">
            <a:avLst/>
          </a:prstGeom>
          <a:noFill/>
          <a:ln>
            <a:noFill/>
          </a:ln>
        </p:spPr>
      </p:pic>
      <p:pic>
        <p:nvPicPr>
          <p:cNvPr id="4" name="Εικόνα 3">
            <a:extLst>
              <a:ext uri="{FF2B5EF4-FFF2-40B4-BE49-F238E27FC236}">
                <a16:creationId xmlns:a16="http://schemas.microsoft.com/office/drawing/2014/main" id="{D94ABD79-30DD-84AE-EEC9-D099DA45002B}"/>
              </a:ext>
            </a:extLst>
          </p:cNvPr>
          <p:cNvPicPr>
            <a:picLocks noChangeAspect="1"/>
          </p:cNvPicPr>
          <p:nvPr/>
        </p:nvPicPr>
        <p:blipFill>
          <a:blip r:embed="rId5"/>
          <a:stretch>
            <a:fillRect/>
          </a:stretch>
        </p:blipFill>
        <p:spPr>
          <a:xfrm>
            <a:off x="0" y="5957712"/>
            <a:ext cx="4550195" cy="900287"/>
          </a:xfrm>
          <a:prstGeom prst="rect">
            <a:avLst/>
          </a:prstGeom>
        </p:spPr>
      </p:pic>
      <p:sp>
        <p:nvSpPr>
          <p:cNvPr id="6" name="Τίτλος 4">
            <a:extLst>
              <a:ext uri="{FF2B5EF4-FFF2-40B4-BE49-F238E27FC236}">
                <a16:creationId xmlns:a16="http://schemas.microsoft.com/office/drawing/2014/main" id="{60E21751-B32B-DCF6-64D3-F91F4559BC17}"/>
              </a:ext>
            </a:extLst>
          </p:cNvPr>
          <p:cNvSpPr>
            <a:spLocks noGrp="1"/>
          </p:cNvSpPr>
          <p:nvPr>
            <p:ph type="title"/>
          </p:nvPr>
        </p:nvSpPr>
        <p:spPr>
          <a:xfrm>
            <a:off x="677507" y="283675"/>
            <a:ext cx="8596312" cy="616611"/>
          </a:xfrm>
        </p:spPr>
        <p:txBody>
          <a:bodyPr>
            <a:noAutofit/>
          </a:bodyPr>
          <a:lstStyle/>
          <a:p>
            <a:pPr algn="ctr"/>
            <a:r>
              <a:rPr lang="el-GR" sz="2800" b="1" dirty="0">
                <a:latin typeface="Calibri" panose="020F0502020204030204" pitchFamily="34" charset="0"/>
                <a:cs typeface="Calibri" panose="020F0502020204030204" pitchFamily="34" charset="0"/>
              </a:rPr>
              <a:t>Ρόλος - Υποχρεώσεις των ΥΠΕ</a:t>
            </a:r>
            <a:br>
              <a:rPr lang="el-GR" sz="2800" b="1" dirty="0">
                <a:latin typeface="Calibri" panose="020F0502020204030204" pitchFamily="34" charset="0"/>
                <a:cs typeface="Calibri" panose="020F0502020204030204" pitchFamily="34" charset="0"/>
              </a:rPr>
            </a:br>
            <a:endParaRPr lang="el-GR" sz="2800" dirty="0"/>
          </a:p>
        </p:txBody>
      </p:sp>
    </p:spTree>
    <p:extLst>
      <p:ext uri="{BB962C8B-B14F-4D97-AF65-F5344CB8AC3E}">
        <p14:creationId xmlns:p14="http://schemas.microsoft.com/office/powerpoint/2010/main" val="2117890524"/>
      </p:ext>
    </p:extLst>
  </p:cSld>
  <p:clrMapOvr>
    <a:overrideClrMapping bg1="lt1" tx1="dk1" bg2="lt2" tx2="dk2" accent1="accent1" accent2="accent2" accent3="accent3" accent4="accent4" accent5="accent5" accent6="accent6" hlink="hlink" folHlink="folHlink"/>
  </p:clrMapOvr>
</p:sld>
</file>

<file path=ppt/slides/slide4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2F1A4AF1-AD10-E904-FE77-FEECB2867EF3}"/>
              </a:ext>
            </a:extLst>
          </p:cNvPr>
          <p:cNvSpPr>
            <a:spLocks noGrp="1"/>
          </p:cNvSpPr>
          <p:nvPr>
            <p:ph type="title"/>
          </p:nvPr>
        </p:nvSpPr>
        <p:spPr>
          <a:xfrm>
            <a:off x="677334" y="156926"/>
            <a:ext cx="8596668" cy="884223"/>
          </a:xfrm>
        </p:spPr>
        <p:txBody>
          <a:bodyPr>
            <a:noAutofit/>
          </a:bodyPr>
          <a:lstStyle/>
          <a:p>
            <a:pPr algn="ctr"/>
            <a:r>
              <a:rPr lang="el-GR" sz="2600" b="1" dirty="0">
                <a:latin typeface="Calibri" panose="020F0502020204030204" pitchFamily="34" charset="0"/>
                <a:cs typeface="Calibri" panose="020F0502020204030204" pitchFamily="34" charset="0"/>
              </a:rPr>
              <a:t>Ρόλος - Υποχρεώσεις των ΥΠΕ </a:t>
            </a:r>
            <a:br>
              <a:rPr lang="el-GR" sz="2600" b="1" dirty="0">
                <a:latin typeface="Calibri" panose="020F0502020204030204" pitchFamily="34" charset="0"/>
                <a:cs typeface="Calibri" panose="020F0502020204030204" pitchFamily="34" charset="0"/>
              </a:rPr>
            </a:br>
            <a:r>
              <a:rPr lang="el-GR" sz="2600" b="1" dirty="0">
                <a:latin typeface="Calibri" panose="020F0502020204030204" pitchFamily="34" charset="0"/>
                <a:cs typeface="Calibri" panose="020F0502020204030204" pitchFamily="34" charset="0"/>
              </a:rPr>
              <a:t>Χρηματοδότηση της πράξης</a:t>
            </a:r>
            <a:br>
              <a:rPr lang="el-GR" sz="2600" dirty="0">
                <a:latin typeface="Calibri" panose="020F0502020204030204" pitchFamily="34" charset="0"/>
                <a:cs typeface="Calibri" panose="020F0502020204030204" pitchFamily="34" charset="0"/>
              </a:rPr>
            </a:br>
            <a:endParaRPr lang="el-GR" sz="2600" dirty="0">
              <a:latin typeface="Calibri" panose="020F0502020204030204" pitchFamily="34" charset="0"/>
              <a:cs typeface="Calibri" panose="020F0502020204030204" pitchFamily="34" charset="0"/>
            </a:endParaRPr>
          </a:p>
        </p:txBody>
      </p:sp>
      <p:sp>
        <p:nvSpPr>
          <p:cNvPr id="3" name="Θέση περιεχομένου 2">
            <a:extLst>
              <a:ext uri="{FF2B5EF4-FFF2-40B4-BE49-F238E27FC236}">
                <a16:creationId xmlns:a16="http://schemas.microsoft.com/office/drawing/2014/main" id="{FF217AA5-C93F-4F97-A9C1-CEDC6177D187}"/>
              </a:ext>
            </a:extLst>
          </p:cNvPr>
          <p:cNvSpPr>
            <a:spLocks noGrp="1"/>
          </p:cNvSpPr>
          <p:nvPr>
            <p:ph idx="1"/>
          </p:nvPr>
        </p:nvSpPr>
        <p:spPr>
          <a:xfrm>
            <a:off x="677334" y="1491044"/>
            <a:ext cx="8817041" cy="4646696"/>
          </a:xfrm>
        </p:spPr>
        <p:txBody>
          <a:bodyPr>
            <a:normAutofit/>
          </a:bodyPr>
          <a:lstStyle/>
          <a:p>
            <a:pPr lvl="0" algn="just"/>
            <a:r>
              <a:rPr lang="el-GR" b="1" dirty="0">
                <a:latin typeface="Calibri" panose="020F0502020204030204" pitchFamily="34" charset="0"/>
                <a:cs typeface="Calibri" panose="020F0502020204030204" pitchFamily="34" charset="0"/>
              </a:rPr>
              <a:t>Δικαιούχοι πληρωμών </a:t>
            </a:r>
            <a:r>
              <a:rPr lang="el-GR" dirty="0">
                <a:latin typeface="Calibri" panose="020F0502020204030204" pitchFamily="34" charset="0"/>
                <a:cs typeface="Calibri" panose="020F0502020204030204" pitchFamily="34" charset="0"/>
              </a:rPr>
              <a:t>του ΠΔΕ είναι </a:t>
            </a:r>
            <a:r>
              <a:rPr lang="el-GR" b="1" dirty="0">
                <a:latin typeface="Calibri" panose="020F0502020204030204" pitchFamily="34" charset="0"/>
                <a:cs typeface="Calibri" panose="020F0502020204030204" pitchFamily="34" charset="0"/>
              </a:rPr>
              <a:t>εξ ολοκλήρου οι Υ.ΠΕ. </a:t>
            </a:r>
            <a:r>
              <a:rPr lang="el-GR" dirty="0">
                <a:latin typeface="Calibri" panose="020F0502020204030204" pitchFamily="34" charset="0"/>
                <a:cs typeface="Calibri" panose="020F0502020204030204" pitchFamily="34" charset="0"/>
              </a:rPr>
              <a:t>οι οποίες ορίζονται </a:t>
            </a:r>
            <a:r>
              <a:rPr lang="el-GR" b="1" dirty="0">
                <a:latin typeface="Calibri" panose="020F0502020204030204" pitchFamily="34" charset="0"/>
                <a:cs typeface="Calibri" panose="020F0502020204030204" pitchFamily="34" charset="0"/>
              </a:rPr>
              <a:t>υπόλογοι διαχειριστές </a:t>
            </a:r>
            <a:r>
              <a:rPr lang="el-GR" dirty="0">
                <a:latin typeface="Calibri" panose="020F0502020204030204" pitchFamily="34" charset="0"/>
                <a:cs typeface="Calibri" panose="020F0502020204030204" pitchFamily="34" charset="0"/>
              </a:rPr>
              <a:t>του λογαριασμού της πράξης στην Τράπεζα της Ελλάδας</a:t>
            </a:r>
          </a:p>
          <a:p>
            <a:pPr lvl="0" algn="just"/>
            <a:r>
              <a:rPr lang="el-GR" dirty="0">
                <a:latin typeface="Calibri" panose="020F0502020204030204" pitchFamily="34" charset="0"/>
                <a:cs typeface="Calibri" panose="020F0502020204030204" pitchFamily="34" charset="0"/>
              </a:rPr>
              <a:t>Οι κατανομές - χρηματοδοτήσεις διενεργούνται από το ΠΔΕ προς τις Υ.ΠΕ., σύμφωνα με το ΣΔΕ του ΕΣΠΑ 2021-2027, με πίστωση των λογαριασμών που τηρούνται στην Τράπεζα της Ελλάδος</a:t>
            </a:r>
          </a:p>
          <a:p>
            <a:pPr lvl="0" algn="just"/>
            <a:r>
              <a:rPr lang="el-GR" dirty="0">
                <a:latin typeface="Calibri" panose="020F0502020204030204" pitchFamily="34" charset="0"/>
                <a:cs typeface="Calibri" panose="020F0502020204030204" pitchFamily="34" charset="0"/>
              </a:rPr>
              <a:t>Οι ενέργειες για τη διασφάλιση ομαλής χρηματοδότησης αποσκοπούν στην </a:t>
            </a:r>
            <a:r>
              <a:rPr lang="el-GR" b="1" dirty="0">
                <a:latin typeface="Calibri" panose="020F0502020204030204" pitchFamily="34" charset="0"/>
                <a:cs typeface="Calibri" panose="020F0502020204030204" pitchFamily="34" charset="0"/>
              </a:rPr>
              <a:t>απρόσκοπτη εξέλιξη του φυσικού αντικειμένου και στην τήρηση της νομιμότητας για την καταβολή των πραγματικών ανειλημμένων υποχρεώσεων πληρωμών των Υ.ΠΕ</a:t>
            </a:r>
          </a:p>
          <a:p>
            <a:pPr lvl="0" algn="just"/>
            <a:r>
              <a:rPr lang="el-GR" dirty="0">
                <a:latin typeface="Calibri" panose="020F0502020204030204" pitchFamily="34" charset="0"/>
                <a:cs typeface="Calibri" panose="020F0502020204030204" pitchFamily="34" charset="0"/>
              </a:rPr>
              <a:t>Έπειτα από τις </a:t>
            </a:r>
            <a:r>
              <a:rPr lang="el-GR" b="1" dirty="0">
                <a:latin typeface="Calibri" panose="020F0502020204030204" pitchFamily="34" charset="0"/>
                <a:cs typeface="Calibri" panose="020F0502020204030204" pitchFamily="34" charset="0"/>
              </a:rPr>
              <a:t>αλλαγές</a:t>
            </a:r>
            <a:r>
              <a:rPr lang="el-GR" dirty="0">
                <a:latin typeface="Calibri" panose="020F0502020204030204" pitchFamily="34" charset="0"/>
                <a:cs typeface="Calibri" panose="020F0502020204030204" pitchFamily="34" charset="0"/>
              </a:rPr>
              <a:t> που έγιναν στο </a:t>
            </a:r>
            <a:r>
              <a:rPr lang="el-GR" b="1" dirty="0">
                <a:latin typeface="Calibri" panose="020F0502020204030204" pitchFamily="34" charset="0"/>
                <a:cs typeface="Calibri" panose="020F0502020204030204" pitchFamily="34" charset="0"/>
              </a:rPr>
              <a:t>ΠΔΕ</a:t>
            </a:r>
            <a:r>
              <a:rPr lang="el-GR" dirty="0">
                <a:latin typeface="Calibri" panose="020F0502020204030204" pitchFamily="34" charset="0"/>
                <a:cs typeface="Calibri" panose="020F0502020204030204" pitchFamily="34" charset="0"/>
              </a:rPr>
              <a:t>, δεν υπάρχει πλέον η έννοια της πίστωσης για κάθε μεμονωμένη Πράξη.</a:t>
            </a:r>
          </a:p>
          <a:p>
            <a:pPr marL="0" lvl="0" indent="0" algn="just">
              <a:buNone/>
            </a:pPr>
            <a:endParaRPr lang="el-GR" b="1" dirty="0">
              <a:latin typeface="Calibri" panose="020F0502020204030204" pitchFamily="34" charset="0"/>
              <a:cs typeface="Calibri" panose="020F0502020204030204" pitchFamily="34" charset="0"/>
            </a:endParaRPr>
          </a:p>
          <a:p>
            <a:pPr lvl="0" algn="just"/>
            <a:endParaRPr lang="el-GR" b="1" dirty="0">
              <a:latin typeface="Calibri" panose="020F0502020204030204" pitchFamily="34" charset="0"/>
              <a:cs typeface="Calibri" panose="020F0502020204030204" pitchFamily="34" charset="0"/>
            </a:endParaRPr>
          </a:p>
        </p:txBody>
      </p:sp>
      <p:pic>
        <p:nvPicPr>
          <p:cNvPr id="7" name="Εικόνα 6"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6F07506F-9DF2-949E-4415-D787E23EF9F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412894" y="5974982"/>
            <a:ext cx="2401570" cy="810895"/>
          </a:xfrm>
          <a:prstGeom prst="rect">
            <a:avLst/>
          </a:prstGeom>
          <a:noFill/>
          <a:ln>
            <a:noFill/>
          </a:ln>
        </p:spPr>
      </p:pic>
      <p:pic>
        <p:nvPicPr>
          <p:cNvPr id="4" name="Εικόνα 3">
            <a:extLst>
              <a:ext uri="{FF2B5EF4-FFF2-40B4-BE49-F238E27FC236}">
                <a16:creationId xmlns:a16="http://schemas.microsoft.com/office/drawing/2014/main" id="{A6C76904-31E6-EA71-8779-EA149CD0359A}"/>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1099267752"/>
      </p:ext>
    </p:extLst>
  </p:cSld>
  <p:clrMapOvr>
    <a:overrideClrMapping bg1="lt1" tx1="dk1" bg2="lt2" tx2="dk2" accent1="accent1" accent2="accent2" accent3="accent3" accent4="accent4" accent5="accent5" accent6="accent6" hlink="hlink" folHlink="folHlink"/>
  </p:clrMapOvr>
</p:sld>
</file>

<file path=ppt/slides/slide4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4" name="Τίτλος 3"/>
          <p:cNvSpPr>
            <a:spLocks noGrp="1"/>
          </p:cNvSpPr>
          <p:nvPr>
            <p:ph type="title"/>
          </p:nvPr>
        </p:nvSpPr>
        <p:spPr>
          <a:xfrm>
            <a:off x="677334" y="609600"/>
            <a:ext cx="8596668" cy="747860"/>
          </a:xfrm>
        </p:spPr>
        <p:txBody>
          <a:bodyPr>
            <a:normAutofit fontScale="90000"/>
          </a:bodyPr>
          <a:lstStyle/>
          <a:p>
            <a:pPr algn="ctr"/>
            <a:r>
              <a:rPr kumimoji="0" lang="el-GR" sz="2800" b="1" i="0" u="none" strike="noStrike" kern="1200" cap="none" spc="0" normalizeH="0" baseline="0" noProof="0" dirty="0">
                <a:ln>
                  <a:noFill/>
                </a:ln>
                <a:solidFill>
                  <a:srgbClr val="4F81BD"/>
                </a:solidFill>
                <a:effectLst/>
                <a:uLnTx/>
                <a:uFillTx/>
                <a:latin typeface="Calibri" panose="020F0502020204030204" pitchFamily="34" charset="0"/>
                <a:ea typeface="Calibri" panose="020F0502020204030204" pitchFamily="34" charset="0"/>
                <a:cs typeface="Calibri" panose="020F0502020204030204" pitchFamily="34" charset="0"/>
              </a:rPr>
              <a:t>Προβολή και Δημοσιότητα στο πλαίσιο της νέας δράσης </a:t>
            </a:r>
            <a:br>
              <a:rPr kumimoji="0" lang="el-GR" sz="2800" b="1" i="0" u="none" strike="noStrike" kern="1200" cap="none" spc="0" normalizeH="0" baseline="0" noProof="0" dirty="0">
                <a:ln>
                  <a:noFill/>
                </a:ln>
                <a:solidFill>
                  <a:srgbClr val="4F81BD"/>
                </a:solidFill>
                <a:effectLst/>
                <a:uLnTx/>
                <a:uFillTx/>
                <a:latin typeface="Calibri" panose="020F0502020204030204" pitchFamily="34" charset="0"/>
                <a:ea typeface="Calibri" panose="020F0502020204030204" pitchFamily="34" charset="0"/>
                <a:cs typeface="Calibri" panose="020F0502020204030204" pitchFamily="34" charset="0"/>
              </a:rPr>
            </a:br>
            <a:endParaRPr lang="el-GR" sz="2700" dirty="0">
              <a:latin typeface="Calibri" panose="020F0502020204030204" pitchFamily="34" charset="0"/>
              <a:ea typeface="Calibri" panose="020F0502020204030204" pitchFamily="34" charset="0"/>
              <a:cs typeface="Calibri" panose="020F0502020204030204" pitchFamily="34" charset="0"/>
            </a:endParaRPr>
          </a:p>
        </p:txBody>
      </p:sp>
      <p:sp useBgFill="1">
        <p:nvSpPr>
          <p:cNvPr id="5" name="Θέση περιεχομένου 4"/>
          <p:cNvSpPr>
            <a:spLocks noGrp="1"/>
          </p:cNvSpPr>
          <p:nvPr>
            <p:ph idx="1"/>
          </p:nvPr>
        </p:nvSpPr>
        <p:spPr>
          <a:xfrm>
            <a:off x="595853" y="1357460"/>
            <a:ext cx="8596668" cy="4427144"/>
          </a:xfrm>
        </p:spPr>
        <p:txBody>
          <a:bodyPr>
            <a:noAutofit/>
          </a:bodyPr>
          <a:lstStyle/>
          <a:p>
            <a:pPr marL="357188" lvl="0" indent="-357188" algn="just">
              <a:lnSpc>
                <a:spcPct val="130000"/>
              </a:lnSpc>
              <a:spcBef>
                <a:spcPts val="0"/>
              </a:spcBef>
              <a:spcAft>
                <a:spcPts val="600"/>
              </a:spcAft>
              <a:buClr>
                <a:srgbClr val="4F81BD"/>
              </a:buClr>
              <a:defRPr/>
            </a:pPr>
            <a:r>
              <a:rPr lang="el-GR" sz="1900" dirty="0">
                <a:solidFill>
                  <a:prstClr val="black">
                    <a:lumMod val="75000"/>
                    <a:lumOff val="25000"/>
                  </a:prstClr>
                </a:solidFill>
                <a:latin typeface="Calibri" panose="020F0502020204030204" pitchFamily="34" charset="0"/>
                <a:cs typeface="Calibri" panose="020F0502020204030204" pitchFamily="34" charset="0"/>
              </a:rPr>
              <a:t>Η </a:t>
            </a:r>
            <a:r>
              <a:rPr lang="el-GR" sz="1900" b="1" dirty="0">
                <a:solidFill>
                  <a:prstClr val="black">
                    <a:lumMod val="75000"/>
                    <a:lumOff val="25000"/>
                  </a:prstClr>
                </a:solidFill>
                <a:latin typeface="Calibri" panose="020F0502020204030204" pitchFamily="34" charset="0"/>
                <a:cs typeface="Calibri" panose="020F0502020204030204" pitchFamily="34" charset="0"/>
              </a:rPr>
              <a:t>επικοινωνία</a:t>
            </a:r>
            <a:r>
              <a:rPr lang="el-GR" sz="1900" dirty="0">
                <a:solidFill>
                  <a:prstClr val="black">
                    <a:lumMod val="75000"/>
                    <a:lumOff val="25000"/>
                  </a:prstClr>
                </a:solidFill>
                <a:latin typeface="Calibri" panose="020F0502020204030204" pitchFamily="34" charset="0"/>
                <a:cs typeface="Calibri" panose="020F0502020204030204" pitchFamily="34" charset="0"/>
              </a:rPr>
              <a:t> αποτελεί </a:t>
            </a:r>
            <a:r>
              <a:rPr lang="el-GR" sz="1900" b="1" dirty="0">
                <a:solidFill>
                  <a:prstClr val="black">
                    <a:lumMod val="75000"/>
                    <a:lumOff val="25000"/>
                  </a:prstClr>
                </a:solidFill>
                <a:latin typeface="Calibri" panose="020F0502020204030204" pitchFamily="34" charset="0"/>
                <a:cs typeface="Calibri" panose="020F0502020204030204" pitchFamily="34" charset="0"/>
              </a:rPr>
              <a:t>βασική</a:t>
            </a:r>
            <a:r>
              <a:rPr lang="el-GR" sz="1900" dirty="0">
                <a:solidFill>
                  <a:prstClr val="black">
                    <a:lumMod val="75000"/>
                    <a:lumOff val="25000"/>
                  </a:prstClr>
                </a:solidFill>
                <a:latin typeface="Calibri" panose="020F0502020204030204" pitchFamily="34" charset="0"/>
                <a:cs typeface="Calibri" panose="020F0502020204030204" pitchFamily="34" charset="0"/>
              </a:rPr>
              <a:t> </a:t>
            </a:r>
            <a:r>
              <a:rPr lang="el-GR" sz="1900" b="1" dirty="0">
                <a:solidFill>
                  <a:prstClr val="black">
                    <a:lumMod val="75000"/>
                    <a:lumOff val="25000"/>
                  </a:prstClr>
                </a:solidFill>
                <a:latin typeface="Calibri" panose="020F0502020204030204" pitchFamily="34" charset="0"/>
                <a:cs typeface="Calibri" panose="020F0502020204030204" pitchFamily="34" charset="0"/>
              </a:rPr>
              <a:t>προτεραιότητα</a:t>
            </a:r>
            <a:r>
              <a:rPr lang="el-GR" sz="1900" dirty="0">
                <a:solidFill>
                  <a:prstClr val="black">
                    <a:lumMod val="75000"/>
                    <a:lumOff val="25000"/>
                  </a:prstClr>
                </a:solidFill>
                <a:latin typeface="Calibri" panose="020F0502020204030204" pitchFamily="34" charset="0"/>
                <a:cs typeface="Calibri" panose="020F0502020204030204" pitchFamily="34" charset="0"/>
              </a:rPr>
              <a:t> της νέας προγραμματικής περιόδου 2021-2027. Το κανονιστικό πλαίσιο </a:t>
            </a:r>
            <a:r>
              <a:rPr lang="en-US" sz="1900" dirty="0">
                <a:solidFill>
                  <a:prstClr val="black">
                    <a:lumMod val="75000"/>
                    <a:lumOff val="25000"/>
                  </a:prstClr>
                </a:solidFill>
                <a:latin typeface="Calibri" panose="020F0502020204030204" pitchFamily="34" charset="0"/>
                <a:cs typeface="Calibri" panose="020F0502020204030204" pitchFamily="34" charset="0"/>
              </a:rPr>
              <a:t>(</a:t>
            </a:r>
            <a:r>
              <a:rPr lang="el-GR" sz="1900" dirty="0">
                <a:solidFill>
                  <a:prstClr val="black">
                    <a:lumMod val="75000"/>
                    <a:lumOff val="25000"/>
                  </a:prstClr>
                </a:solidFill>
                <a:latin typeface="Calibri" panose="020F0502020204030204" pitchFamily="34" charset="0"/>
                <a:cs typeface="Calibri" panose="020F0502020204030204" pitchFamily="34" charset="0"/>
              </a:rPr>
              <a:t>Καν. ΕΕ 2021/1060)</a:t>
            </a:r>
            <a:r>
              <a:rPr lang="en-US" sz="1900" dirty="0">
                <a:solidFill>
                  <a:prstClr val="black">
                    <a:lumMod val="75000"/>
                    <a:lumOff val="25000"/>
                  </a:prstClr>
                </a:solidFill>
                <a:latin typeface="Calibri" panose="020F0502020204030204" pitchFamily="34" charset="0"/>
                <a:cs typeface="Calibri" panose="020F0502020204030204" pitchFamily="34" charset="0"/>
              </a:rPr>
              <a:t> </a:t>
            </a:r>
            <a:r>
              <a:rPr lang="el-GR" sz="1900" dirty="0">
                <a:solidFill>
                  <a:prstClr val="black">
                    <a:lumMod val="75000"/>
                    <a:lumOff val="25000"/>
                  </a:prstClr>
                </a:solidFill>
                <a:latin typeface="Calibri" panose="020F0502020204030204" pitchFamily="34" charset="0"/>
                <a:cs typeface="Calibri" panose="020F0502020204030204" pitchFamily="34" charset="0"/>
              </a:rPr>
              <a:t>θέτει τις ελάχιστες απαιτήσεις για την επικοινωνία των</a:t>
            </a:r>
            <a:r>
              <a:rPr lang="en-US" sz="1900" dirty="0">
                <a:solidFill>
                  <a:prstClr val="black">
                    <a:lumMod val="75000"/>
                    <a:lumOff val="25000"/>
                  </a:prstClr>
                </a:solidFill>
                <a:latin typeface="Calibri" panose="020F0502020204030204" pitchFamily="34" charset="0"/>
                <a:cs typeface="Calibri" panose="020F0502020204030204" pitchFamily="34" charset="0"/>
              </a:rPr>
              <a:t> </a:t>
            </a:r>
            <a:r>
              <a:rPr lang="el-GR" sz="1900" dirty="0">
                <a:solidFill>
                  <a:prstClr val="black">
                    <a:lumMod val="75000"/>
                    <a:lumOff val="25000"/>
                  </a:prstClr>
                </a:solidFill>
                <a:latin typeface="Calibri" panose="020F0502020204030204" pitchFamily="34" charset="0"/>
                <a:cs typeface="Calibri" panose="020F0502020204030204" pitchFamily="34" charset="0"/>
              </a:rPr>
              <a:t>Προγραμμάτων και την προβολή των έργων.</a:t>
            </a:r>
          </a:p>
          <a:p>
            <a:pPr marL="357188" marR="0" lvl="0" indent="-357188" algn="just" defTabSz="457200" rtl="0" eaLnBrk="1" fontAlgn="auto" latinLnBrk="0" hangingPunct="1">
              <a:lnSpc>
                <a:spcPct val="130000"/>
              </a:lnSpc>
              <a:spcBef>
                <a:spcPts val="1000"/>
              </a:spcBef>
              <a:spcAft>
                <a:spcPts val="0"/>
              </a:spcAft>
              <a:buClr>
                <a:srgbClr val="4F81BD"/>
              </a:buClr>
              <a:buSzPct val="80000"/>
              <a:buFont typeface="Wingdings 3" charset="2"/>
              <a:buChar char=""/>
              <a:tabLst/>
              <a:defRPr/>
            </a:pPr>
            <a:r>
              <a:rPr kumimoji="0" lang="el-GR" sz="1900" b="0" i="0" u="none" strike="noStrike" kern="1200" cap="none" spc="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Τα κράτη - μέλη και η Ευρωπαϊκή Επιτροπή έχουν </a:t>
            </a:r>
            <a:r>
              <a:rPr kumimoji="0" lang="el-GR" sz="1900" b="1" i="0" u="none" strike="noStrike" kern="1200" cap="none" spc="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δεσμευτεί</a:t>
            </a:r>
            <a:r>
              <a:rPr kumimoji="0" lang="el-GR" sz="1900" b="0" i="0" u="none" strike="noStrike" kern="1200" cap="none" spc="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 μέσα από τη συνεργασία τους να αναδείξουν τη θετική επίδραση και την προστιθέμενη αξία των αναπτυξιακών παρεμβάσεων της Ευρωπαϊκής Ένωσης.</a:t>
            </a:r>
          </a:p>
          <a:p>
            <a:pPr marL="357188" marR="0" lvl="0" indent="-357188" algn="just" defTabSz="457200" rtl="0" eaLnBrk="1" fontAlgn="auto" latinLnBrk="0" hangingPunct="1">
              <a:lnSpc>
                <a:spcPct val="130000"/>
              </a:lnSpc>
              <a:spcBef>
                <a:spcPts val="1000"/>
              </a:spcBef>
              <a:spcAft>
                <a:spcPts val="0"/>
              </a:spcAft>
              <a:buClr>
                <a:srgbClr val="4F81BD"/>
              </a:buClr>
              <a:buSzPct val="80000"/>
              <a:buFont typeface="Wingdings 3" charset="2"/>
              <a:buChar char=""/>
              <a:tabLst/>
              <a:defRPr/>
            </a:pPr>
            <a:r>
              <a:rPr kumimoji="0" lang="el-GR" sz="1900" b="0" i="0" u="none" strike="noStrike" kern="1200" cap="none" spc="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Η επικοινωνία δεν πρέπει να αντιμετωπίζεται ως ένα γραφειοκρατικό καθήκον, αλλά να </a:t>
            </a:r>
            <a:r>
              <a:rPr kumimoji="0" lang="el-GR" sz="1900" b="1" i="0" u="none" strike="noStrike" kern="1200" cap="none" spc="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αποτελεί βασική προτεραιότητα </a:t>
            </a:r>
            <a:r>
              <a:rPr kumimoji="0" lang="el-GR" sz="1900" b="0" i="0" u="none" strike="noStrike" kern="1200" cap="none" spc="0" normalizeH="0" baseline="0" noProof="0" dirty="0">
                <a:ln>
                  <a:noFill/>
                </a:ln>
                <a:solidFill>
                  <a:prstClr val="black">
                    <a:lumMod val="75000"/>
                    <a:lumOff val="25000"/>
                  </a:prstClr>
                </a:solidFill>
                <a:effectLst/>
                <a:uLnTx/>
                <a:uFillTx/>
                <a:latin typeface="Calibri" panose="020F0502020204030204" pitchFamily="34" charset="0"/>
                <a:ea typeface="+mn-ea"/>
                <a:cs typeface="Calibri" panose="020F0502020204030204" pitchFamily="34" charset="0"/>
              </a:rPr>
              <a:t>τόσο για τα Προγράμματα συνολικά όσο και για κάθε έργο ξεχωριστά</a:t>
            </a:r>
          </a:p>
        </p:txBody>
      </p:sp>
      <p:pic>
        <p:nvPicPr>
          <p:cNvPr id="2" name="Εικόνα 1"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E7177676-0268-6D96-26A1-972AA251F8F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544217" y="5957713"/>
            <a:ext cx="2401570" cy="810895"/>
          </a:xfrm>
          <a:prstGeom prst="rect">
            <a:avLst/>
          </a:prstGeom>
          <a:noFill/>
          <a:ln>
            <a:noFill/>
          </a:ln>
        </p:spPr>
      </p:pic>
      <p:pic>
        <p:nvPicPr>
          <p:cNvPr id="3" name="Εικόνα 2">
            <a:extLst>
              <a:ext uri="{FF2B5EF4-FFF2-40B4-BE49-F238E27FC236}">
                <a16:creationId xmlns:a16="http://schemas.microsoft.com/office/drawing/2014/main" id="{F1E3B1F5-323C-E5EB-43A2-5BBA7E113A5C}"/>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1381066113"/>
      </p:ext>
    </p:extLst>
  </p:cSld>
  <p:clrMapOvr>
    <a:overrideClrMapping bg1="lt1" tx1="dk1" bg2="lt2" tx2="dk2" accent1="accent1" accent2="accent2" accent3="accent3" accent4="accent4" accent5="accent5" accent6="accent6" hlink="hlink" folHlink="folHlink"/>
  </p:clrMapOvr>
</p:sld>
</file>

<file path=ppt/slides/slide4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5" name="Θέση περιεχομένου 4"/>
          <p:cNvSpPr>
            <a:spLocks noGrp="1"/>
          </p:cNvSpPr>
          <p:nvPr>
            <p:ph idx="1"/>
          </p:nvPr>
        </p:nvSpPr>
        <p:spPr>
          <a:xfrm>
            <a:off x="749762" y="1488613"/>
            <a:ext cx="8596668" cy="3880773"/>
          </a:xfrm>
        </p:spPr>
        <p:txBody>
          <a:bodyPr>
            <a:normAutofit fontScale="62500" lnSpcReduction="20000"/>
          </a:bodyPr>
          <a:lstStyle/>
          <a:p>
            <a:pPr marL="357188" indent="-357188" algn="just">
              <a:lnSpc>
                <a:spcPct val="140000"/>
              </a:lnSpc>
              <a:spcBef>
                <a:spcPts val="0"/>
              </a:spcBef>
              <a:spcAft>
                <a:spcPts val="600"/>
              </a:spcAft>
            </a:pPr>
            <a:r>
              <a:rPr lang="el-GR" sz="2800" dirty="0">
                <a:latin typeface="Calibri" panose="020F0502020204030204" pitchFamily="34" charset="0"/>
                <a:ea typeface="Calibri" panose="020F0502020204030204" pitchFamily="34" charset="0"/>
                <a:cs typeface="Calibri" panose="020F0502020204030204" pitchFamily="34" charset="0"/>
              </a:rPr>
              <a:t>Οι δικαιούχοι και οι φορείς υλοποίησης των χρηματοδοτικών μέσων αναγνωρίζουν τη στήριξη της πράξης από τα Ταμεία (ΕΔΕΤ </a:t>
            </a:r>
            <a:r>
              <a:rPr lang="el-GR" sz="2900" dirty="0">
                <a:latin typeface="Calibri" panose="020F0502020204030204" pitchFamily="34" charset="0"/>
                <a:ea typeface="Calibri" panose="020F0502020204030204" pitchFamily="34" charset="0"/>
                <a:cs typeface="Calibri" panose="020F0502020204030204" pitchFamily="34" charset="0"/>
              </a:rPr>
              <a:t>-  Ευρωπαϊκά Διαρθρωτικά και Επενδυτικά Ταμεία</a:t>
            </a:r>
            <a:r>
              <a:rPr lang="el-GR" sz="2800" dirty="0">
                <a:latin typeface="Calibri" panose="020F0502020204030204" pitchFamily="34" charset="0"/>
                <a:ea typeface="Calibri" panose="020F0502020204030204" pitchFamily="34" charset="0"/>
                <a:cs typeface="Calibri" panose="020F0502020204030204" pitchFamily="34" charset="0"/>
              </a:rPr>
              <a:t>), </a:t>
            </a:r>
            <a:r>
              <a:rPr lang="el-GR" sz="2800" b="0" i="0" u="none" strike="noStrike" baseline="0" dirty="0">
                <a:solidFill>
                  <a:srgbClr val="231F20"/>
                </a:solidFill>
                <a:latin typeface="Calibri" panose="020F0502020204030204" pitchFamily="34" charset="0"/>
                <a:ea typeface="Calibri" panose="020F0502020204030204" pitchFamily="34" charset="0"/>
                <a:cs typeface="Calibri" panose="020F0502020204030204" pitchFamily="34" charset="0"/>
              </a:rPr>
              <a:t>παρέχοντας:</a:t>
            </a:r>
          </a:p>
          <a:p>
            <a:pPr lvl="1" algn="just">
              <a:lnSpc>
                <a:spcPct val="140000"/>
              </a:lnSpc>
              <a:spcBef>
                <a:spcPts val="0"/>
              </a:spcBef>
              <a:spcAft>
                <a:spcPts val="600"/>
              </a:spcAft>
              <a:buFont typeface="Courier New" panose="02070309020205020404" pitchFamily="49" charset="0"/>
              <a:buChar char="-"/>
            </a:pPr>
            <a:r>
              <a:rPr lang="el-GR" sz="2800" b="1" dirty="0">
                <a:latin typeface="Calibri" panose="020F0502020204030204" pitchFamily="34" charset="0"/>
                <a:ea typeface="Calibri" panose="020F0502020204030204" pitchFamily="34" charset="0"/>
                <a:cs typeface="Calibri" panose="020F0502020204030204" pitchFamily="34" charset="0"/>
              </a:rPr>
              <a:t>σύντομη περιγραφή </a:t>
            </a:r>
            <a:r>
              <a:rPr lang="el-GR" sz="2800" dirty="0">
                <a:latin typeface="Calibri" panose="020F0502020204030204" pitchFamily="34" charset="0"/>
                <a:ea typeface="Calibri" panose="020F0502020204030204" pitchFamily="34" charset="0"/>
                <a:cs typeface="Calibri" panose="020F0502020204030204" pitchFamily="34" charset="0"/>
              </a:rPr>
              <a:t>της πράξης, ανάλογη προς το επίπεδο της στήριξης στον επίσημο διαδικτυακό τόπο του δικαιούχου</a:t>
            </a:r>
          </a:p>
          <a:p>
            <a:pPr lvl="1" algn="just">
              <a:lnSpc>
                <a:spcPct val="140000"/>
              </a:lnSpc>
              <a:spcBef>
                <a:spcPts val="0"/>
              </a:spcBef>
              <a:spcAft>
                <a:spcPts val="600"/>
              </a:spcAft>
              <a:buFont typeface="Courier New" panose="02070309020205020404" pitchFamily="49" charset="0"/>
              <a:buChar char="-"/>
            </a:pPr>
            <a:r>
              <a:rPr lang="el-GR" sz="2800" b="1" dirty="0">
                <a:latin typeface="Calibri" panose="020F0502020204030204" pitchFamily="34" charset="0"/>
                <a:ea typeface="Calibri" panose="020F0502020204030204" pitchFamily="34" charset="0"/>
                <a:cs typeface="Calibri" panose="020F0502020204030204" pitchFamily="34" charset="0"/>
              </a:rPr>
              <a:t>αφίσα ελάχιστου μεγέθους Α3 </a:t>
            </a:r>
            <a:r>
              <a:rPr lang="el-GR" sz="2800" dirty="0">
                <a:latin typeface="Calibri" panose="020F0502020204030204" pitchFamily="34" charset="0"/>
                <a:ea typeface="Calibri" panose="020F0502020204030204" pitchFamily="34" charset="0"/>
                <a:cs typeface="Calibri" panose="020F0502020204030204" pitchFamily="34" charset="0"/>
              </a:rPr>
              <a:t>με πληροφορίες σχετικά με την πράξη όπου επισημαίνεται η στήριξη από τα Ταμεία</a:t>
            </a:r>
          </a:p>
          <a:p>
            <a:pPr lvl="1" algn="just">
              <a:lnSpc>
                <a:spcPct val="140000"/>
              </a:lnSpc>
              <a:spcBef>
                <a:spcPts val="0"/>
              </a:spcBef>
              <a:spcAft>
                <a:spcPts val="600"/>
              </a:spcAft>
              <a:buFont typeface="Courier New" panose="02070309020205020404" pitchFamily="49" charset="0"/>
              <a:buChar char="-"/>
            </a:pPr>
            <a:r>
              <a:rPr lang="el-GR" sz="2800" dirty="0">
                <a:latin typeface="Calibri" panose="020F0502020204030204" pitchFamily="34" charset="0"/>
                <a:ea typeface="Calibri" panose="020F0502020204030204" pitchFamily="34" charset="0"/>
                <a:cs typeface="Calibri" panose="020F0502020204030204" pitchFamily="34" charset="0"/>
              </a:rPr>
              <a:t>δήλωση όπου επισημαίνεται η στήριξη από την Ευρωπαϊκή Ένωση στα έγγραφα και στο υλικό επικοινωνίας που αφορούν την υλοποίηση της πράξης και απευθύνονται στο κοινό ή στους συμμετέχοντες</a:t>
            </a:r>
          </a:p>
        </p:txBody>
      </p:sp>
      <p:pic>
        <p:nvPicPr>
          <p:cNvPr id="2" name="Εικόνα 1"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ED7F735F-0DCA-75E6-E033-3A6DE93259A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pic>
        <p:nvPicPr>
          <p:cNvPr id="3" name="Εικόνα 2">
            <a:extLst>
              <a:ext uri="{FF2B5EF4-FFF2-40B4-BE49-F238E27FC236}">
                <a16:creationId xmlns:a16="http://schemas.microsoft.com/office/drawing/2014/main" id="{E02B43E2-7BBF-F39A-355C-2EB3BBAAAAD5}"/>
              </a:ext>
            </a:extLst>
          </p:cNvPr>
          <p:cNvPicPr>
            <a:picLocks noChangeAspect="1"/>
          </p:cNvPicPr>
          <p:nvPr/>
        </p:nvPicPr>
        <p:blipFill>
          <a:blip r:embed="rId5"/>
          <a:stretch>
            <a:fillRect/>
          </a:stretch>
        </p:blipFill>
        <p:spPr>
          <a:xfrm>
            <a:off x="0" y="5808556"/>
            <a:ext cx="4550195" cy="1049444"/>
          </a:xfrm>
          <a:prstGeom prst="rect">
            <a:avLst/>
          </a:prstGeom>
        </p:spPr>
      </p:pic>
      <p:sp>
        <p:nvSpPr>
          <p:cNvPr id="7" name="Τίτλος 6">
            <a:extLst>
              <a:ext uri="{FF2B5EF4-FFF2-40B4-BE49-F238E27FC236}">
                <a16:creationId xmlns:a16="http://schemas.microsoft.com/office/drawing/2014/main" id="{E95E72BA-5458-F8B8-5219-158CA5CB3046}"/>
              </a:ext>
            </a:extLst>
          </p:cNvPr>
          <p:cNvSpPr>
            <a:spLocks noGrp="1"/>
          </p:cNvSpPr>
          <p:nvPr>
            <p:ph type="title"/>
          </p:nvPr>
        </p:nvSpPr>
        <p:spPr>
          <a:xfrm>
            <a:off x="677334" y="609600"/>
            <a:ext cx="8596668" cy="585457"/>
          </a:xfrm>
        </p:spPr>
        <p:txBody>
          <a:bodyPr>
            <a:normAutofit/>
          </a:bodyPr>
          <a:lstStyle/>
          <a:p>
            <a:pPr algn="ctr"/>
            <a:r>
              <a:rPr lang="el-GR" sz="2500" b="1" dirty="0">
                <a:solidFill>
                  <a:srgbClr val="4F81BD"/>
                </a:solidFill>
                <a:latin typeface="Calibri" panose="020F0502020204030204" pitchFamily="34" charset="0"/>
                <a:ea typeface="Calibri" panose="020F0502020204030204" pitchFamily="34" charset="0"/>
                <a:cs typeface="Calibri" panose="020F0502020204030204" pitchFamily="34" charset="0"/>
              </a:rPr>
              <a:t>Προβολή και Δημοσιότητα στο πλαίσιο της νέας δράσης</a:t>
            </a:r>
            <a:endParaRPr lang="el-GR" sz="2500" dirty="0"/>
          </a:p>
        </p:txBody>
      </p:sp>
    </p:spTree>
    <p:extLst>
      <p:ext uri="{BB962C8B-B14F-4D97-AF65-F5344CB8AC3E}">
        <p14:creationId xmlns:p14="http://schemas.microsoft.com/office/powerpoint/2010/main" val="4090910167"/>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313" name="Rectangle 1">
            <a:extLst>
              <a:ext uri="{FF2B5EF4-FFF2-40B4-BE49-F238E27FC236}">
                <a16:creationId xmlns:a16="http://schemas.microsoft.com/office/drawing/2014/main" id="{6503A155-65CB-B377-4192-6C926E29CB88}"/>
              </a:ext>
            </a:extLst>
          </p:cNvPr>
          <p:cNvSpPr>
            <a:spLocks noGrp="1" noChangeArrowheads="1"/>
          </p:cNvSpPr>
          <p:nvPr>
            <p:ph type="title"/>
          </p:nvPr>
        </p:nvSpPr>
        <p:spPr>
          <a:xfrm>
            <a:off x="771525" y="365125"/>
            <a:ext cx="10582275" cy="1325563"/>
          </a:xfrm>
          <a:ln/>
        </p:spPr>
        <p:txBody>
          <a:bodyPr/>
          <a:lstStyle/>
          <a:p>
            <a:pPr algn="ctr">
              <a:tabLst>
                <a:tab pos="914400" algn="l"/>
                <a:tab pos="1828800" algn="l"/>
                <a:tab pos="2743200" algn="l"/>
                <a:tab pos="3657600" algn="l"/>
                <a:tab pos="4572000" algn="l"/>
                <a:tab pos="5486400" algn="l"/>
                <a:tab pos="6400800" algn="l"/>
                <a:tab pos="7315200" algn="l"/>
                <a:tab pos="8229600" algn="l"/>
                <a:tab pos="9144000" algn="l"/>
                <a:tab pos="10058400" algn="l"/>
              </a:tabLst>
            </a:pPr>
            <a:r>
              <a:rPr lang="el-GR" altLang="el-GR" sz="3200" b="1" dirty="0">
                <a:latin typeface="Calibri" panose="020F0502020204030204" pitchFamily="34" charset="0"/>
                <a:cs typeface="Calibri" panose="020F0502020204030204" pitchFamily="34" charset="0"/>
              </a:rPr>
              <a:t>Οι ΤΟΜΥ ως συστατικό στοιχείο της Μεταρρύθμισης της Πρωτοβάθμιας Φροντίδας Υγείας (ΠΦΥ)</a:t>
            </a:r>
          </a:p>
        </p:txBody>
      </p:sp>
      <p:sp>
        <p:nvSpPr>
          <p:cNvPr id="13314" name="Rectangle 2">
            <a:extLst>
              <a:ext uri="{FF2B5EF4-FFF2-40B4-BE49-F238E27FC236}">
                <a16:creationId xmlns:a16="http://schemas.microsoft.com/office/drawing/2014/main" id="{75D92FEB-6C19-D452-00A7-FB1736235711}"/>
              </a:ext>
            </a:extLst>
          </p:cNvPr>
          <p:cNvSpPr>
            <a:spLocks noChangeArrowheads="1"/>
          </p:cNvSpPr>
          <p:nvPr/>
        </p:nvSpPr>
        <p:spPr bwMode="auto">
          <a:xfrm>
            <a:off x="744537" y="1455632"/>
            <a:ext cx="9857071" cy="20298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spAutoFit/>
          </a:bodyPr>
          <a:lstStyle>
            <a:lvl1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1pPr>
            <a:lvl2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2pPr>
            <a:lvl3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3pPr>
            <a:lvl4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4pPr>
            <a:lvl5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5pPr>
            <a:lvl6pPr marL="25146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6pPr>
            <a:lvl7pPr marL="29718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7pPr>
            <a:lvl8pPr marL="34290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8pPr>
            <a:lvl9pPr marL="38862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9pPr>
          </a:lstStyle>
          <a:p>
            <a:pPr hangingPunct="1">
              <a:lnSpc>
                <a:spcPct val="100000"/>
              </a:lnSpc>
            </a:pPr>
            <a:r>
              <a:rPr lang="el-GR" altLang="el-GR" b="1" dirty="0">
                <a:solidFill>
                  <a:schemeClr val="tx1">
                    <a:lumMod val="75000"/>
                    <a:lumOff val="25000"/>
                  </a:schemeClr>
                </a:solidFill>
                <a:latin typeface="Calibri" panose="020F0502020204030204" pitchFamily="34" charset="0"/>
                <a:cs typeface="Calibri" panose="020F0502020204030204" pitchFamily="34" charset="0"/>
              </a:rPr>
              <a:t>ΠΦΥ</a:t>
            </a:r>
          </a:p>
          <a:p>
            <a:pPr algn="just" hangingPunct="1">
              <a:lnSpc>
                <a:spcPct val="100000"/>
              </a:lnSpc>
            </a:pPr>
            <a:r>
              <a:rPr lang="el-GR" altLang="el-GR" dirty="0">
                <a:solidFill>
                  <a:schemeClr val="tx1">
                    <a:lumMod val="75000"/>
                    <a:lumOff val="25000"/>
                  </a:schemeClr>
                </a:solidFill>
                <a:latin typeface="Calibri" panose="020F0502020204030204" pitchFamily="34" charset="0"/>
                <a:cs typeface="Calibri" panose="020F0502020204030204" pitchFamily="34" charset="0"/>
              </a:rPr>
              <a:t>Ως Πρωτοβάθμια Φροντίδα Υγείας νοείται το σύνολο των ολοκληρωμένων υπηρεσιών εντός του Εθνικού Συστήματος Υγείας, οι οποίες έχουν σκοπό την παρακολούθηση, διατήρηση και βελτίωση της υγείας του ανθρώπου. Οι υπηρεσίες περιλαμβάνουν την </a:t>
            </a:r>
            <a:r>
              <a:rPr lang="el-GR" altLang="el-GR" b="1" dirty="0">
                <a:solidFill>
                  <a:schemeClr val="tx1">
                    <a:lumMod val="75000"/>
                    <a:lumOff val="25000"/>
                  </a:schemeClr>
                </a:solidFill>
                <a:latin typeface="Calibri" panose="020F0502020204030204" pitchFamily="34" charset="0"/>
                <a:cs typeface="Calibri" panose="020F0502020204030204" pitchFamily="34" charset="0"/>
              </a:rPr>
              <a:t>προαγωγή</a:t>
            </a:r>
            <a:r>
              <a:rPr lang="el-GR" altLang="el-GR" dirty="0">
                <a:solidFill>
                  <a:schemeClr val="tx1">
                    <a:lumMod val="75000"/>
                    <a:lumOff val="25000"/>
                  </a:schemeClr>
                </a:solidFill>
                <a:latin typeface="Calibri" panose="020F0502020204030204" pitchFamily="34" charset="0"/>
                <a:cs typeface="Calibri" panose="020F0502020204030204" pitchFamily="34" charset="0"/>
              </a:rPr>
              <a:t> της υγείας, την </a:t>
            </a:r>
            <a:r>
              <a:rPr lang="el-GR" altLang="el-GR" b="1" dirty="0">
                <a:solidFill>
                  <a:schemeClr val="tx1">
                    <a:lumMod val="75000"/>
                    <a:lumOff val="25000"/>
                  </a:schemeClr>
                </a:solidFill>
                <a:latin typeface="Calibri" panose="020F0502020204030204" pitchFamily="34" charset="0"/>
                <a:cs typeface="Calibri" panose="020F0502020204030204" pitchFamily="34" charset="0"/>
              </a:rPr>
              <a:t>πρόληψη</a:t>
            </a:r>
            <a:r>
              <a:rPr lang="el-GR" altLang="el-GR" dirty="0">
                <a:solidFill>
                  <a:schemeClr val="tx1">
                    <a:lumMod val="75000"/>
                    <a:lumOff val="25000"/>
                  </a:schemeClr>
                </a:solidFill>
                <a:latin typeface="Calibri" panose="020F0502020204030204" pitchFamily="34" charset="0"/>
                <a:cs typeface="Calibri" panose="020F0502020204030204" pitchFamily="34" charset="0"/>
              </a:rPr>
              <a:t> της νόσου, τη </a:t>
            </a:r>
            <a:r>
              <a:rPr lang="el-GR" altLang="el-GR" b="1" dirty="0">
                <a:solidFill>
                  <a:schemeClr val="tx1">
                    <a:lumMod val="75000"/>
                    <a:lumOff val="25000"/>
                  </a:schemeClr>
                </a:solidFill>
                <a:latin typeface="Calibri" panose="020F0502020204030204" pitchFamily="34" charset="0"/>
                <a:cs typeface="Calibri" panose="020F0502020204030204" pitchFamily="34" charset="0"/>
              </a:rPr>
              <a:t>διάγνωση</a:t>
            </a:r>
            <a:r>
              <a:rPr lang="el-GR" altLang="el-GR" dirty="0">
                <a:solidFill>
                  <a:schemeClr val="tx1">
                    <a:lumMod val="75000"/>
                    <a:lumOff val="25000"/>
                  </a:schemeClr>
                </a:solidFill>
                <a:latin typeface="Calibri" panose="020F0502020204030204" pitchFamily="34" charset="0"/>
                <a:cs typeface="Calibri" panose="020F0502020204030204" pitchFamily="34" charset="0"/>
              </a:rPr>
              <a:t>, τη </a:t>
            </a:r>
            <a:r>
              <a:rPr lang="el-GR" altLang="el-GR" b="1" dirty="0">
                <a:solidFill>
                  <a:schemeClr val="tx1">
                    <a:lumMod val="75000"/>
                    <a:lumOff val="25000"/>
                  </a:schemeClr>
                </a:solidFill>
                <a:latin typeface="Calibri" panose="020F0502020204030204" pitchFamily="34" charset="0"/>
                <a:cs typeface="Calibri" panose="020F0502020204030204" pitchFamily="34" charset="0"/>
              </a:rPr>
              <a:t>θεραπεία</a:t>
            </a:r>
            <a:r>
              <a:rPr lang="el-GR" altLang="el-GR" dirty="0">
                <a:solidFill>
                  <a:schemeClr val="tx1">
                    <a:lumMod val="75000"/>
                    <a:lumOff val="25000"/>
                  </a:schemeClr>
                </a:solidFill>
                <a:latin typeface="Calibri" panose="020F0502020204030204" pitchFamily="34" charset="0"/>
                <a:cs typeface="Calibri" panose="020F0502020204030204" pitchFamily="34" charset="0"/>
              </a:rPr>
              <a:t>, την </a:t>
            </a:r>
            <a:r>
              <a:rPr lang="el-GR" altLang="el-GR" b="1" dirty="0">
                <a:solidFill>
                  <a:schemeClr val="tx1">
                    <a:lumMod val="75000"/>
                    <a:lumOff val="25000"/>
                  </a:schemeClr>
                </a:solidFill>
                <a:latin typeface="Calibri" panose="020F0502020204030204" pitchFamily="34" charset="0"/>
                <a:cs typeface="Calibri" panose="020F0502020204030204" pitchFamily="34" charset="0"/>
              </a:rPr>
              <a:t>ολοκληρωμένη φροντίδα</a:t>
            </a:r>
            <a:r>
              <a:rPr lang="el-GR" altLang="el-GR" dirty="0">
                <a:solidFill>
                  <a:schemeClr val="tx1">
                    <a:lumMod val="75000"/>
                    <a:lumOff val="25000"/>
                  </a:schemeClr>
                </a:solidFill>
                <a:latin typeface="Calibri" panose="020F0502020204030204" pitchFamily="34" charset="0"/>
                <a:cs typeface="Calibri" panose="020F0502020204030204" pitchFamily="34" charset="0"/>
              </a:rPr>
              <a:t> και τη </a:t>
            </a:r>
            <a:r>
              <a:rPr lang="el-GR" altLang="el-GR" b="1" dirty="0">
                <a:solidFill>
                  <a:schemeClr val="tx1">
                    <a:lumMod val="75000"/>
                    <a:lumOff val="25000"/>
                  </a:schemeClr>
                </a:solidFill>
                <a:latin typeface="Calibri" panose="020F0502020204030204" pitchFamily="34" charset="0"/>
                <a:cs typeface="Calibri" panose="020F0502020204030204" pitchFamily="34" charset="0"/>
              </a:rPr>
              <a:t>συνέχεια</a:t>
            </a:r>
            <a:r>
              <a:rPr lang="el-GR" altLang="el-GR" dirty="0">
                <a:solidFill>
                  <a:schemeClr val="tx1">
                    <a:lumMod val="75000"/>
                    <a:lumOff val="25000"/>
                  </a:schemeClr>
                </a:solidFill>
                <a:latin typeface="Calibri" panose="020F0502020204030204" pitchFamily="34" charset="0"/>
                <a:cs typeface="Calibri" panose="020F0502020204030204" pitchFamily="34" charset="0"/>
              </a:rPr>
              <a:t> αυτής. Το Κράτος έχει την ευθύνη για την παροχή ποιοτικών υπηρεσιών ΠΦΥ  στο σύνολο του πληθυσμού, με σεβασμό στα δικαιώματα και τις ανάγκες του.</a:t>
            </a:r>
          </a:p>
        </p:txBody>
      </p:sp>
      <p:sp>
        <p:nvSpPr>
          <p:cNvPr id="13315" name="Rectangle 3">
            <a:extLst>
              <a:ext uri="{FF2B5EF4-FFF2-40B4-BE49-F238E27FC236}">
                <a16:creationId xmlns:a16="http://schemas.microsoft.com/office/drawing/2014/main" id="{923C3567-8D87-40BA-24A3-936DF5975799}"/>
              </a:ext>
            </a:extLst>
          </p:cNvPr>
          <p:cNvSpPr>
            <a:spLocks noChangeArrowheads="1"/>
          </p:cNvSpPr>
          <p:nvPr/>
        </p:nvSpPr>
        <p:spPr bwMode="auto">
          <a:xfrm>
            <a:off x="744537" y="3501686"/>
            <a:ext cx="10582275" cy="23068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marL="285750" indent="-28575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1pPr>
            <a:lvl2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2pPr>
            <a:lvl3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3pPr>
            <a:lvl4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4pPr>
            <a:lvl5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5pPr>
            <a:lvl6pPr marL="25146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6pPr>
            <a:lvl7pPr marL="29718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7pPr>
            <a:lvl8pPr marL="34290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8pPr>
            <a:lvl9pPr marL="38862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9pPr>
          </a:lstStyle>
          <a:p>
            <a:pPr hangingPunct="1">
              <a:lnSpc>
                <a:spcPct val="100000"/>
              </a:lnSpc>
            </a:pPr>
            <a:r>
              <a:rPr lang="el-GR" altLang="el-GR" b="1" dirty="0">
                <a:solidFill>
                  <a:schemeClr val="tx1">
                    <a:lumMod val="75000"/>
                    <a:lumOff val="25000"/>
                  </a:schemeClr>
                </a:solidFill>
                <a:latin typeface="Aptos" panose="020B0004020202020204" pitchFamily="34" charset="0"/>
              </a:rPr>
              <a:t>ΣΤΟΧΟΙ ΤΗΣ ΜΕΤΑΡΡΥΘΜΙΣΗΣ ΤΗΣ ΠΦΥ</a:t>
            </a:r>
            <a:endParaRPr lang="el-GR" altLang="el-GR" dirty="0">
              <a:solidFill>
                <a:schemeClr val="tx1">
                  <a:lumMod val="75000"/>
                  <a:lumOff val="25000"/>
                </a:schemeClr>
              </a:solidFill>
              <a:latin typeface="Calibri" panose="020F0502020204030204" pitchFamily="34" charset="0"/>
              <a:cs typeface="Calibri" panose="020F0502020204030204" pitchFamily="34" charset="0"/>
            </a:endParaRP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Aptos" panose="020B0004020202020204" pitchFamily="34" charset="0"/>
                <a:cs typeface="Calibri" panose="020F0502020204030204" pitchFamily="34" charset="0"/>
              </a:rPr>
              <a:t>Η βελτίωση των υγειονομικών δεικτών του πληθυσμού</a:t>
            </a: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Aptos" panose="020B0004020202020204" pitchFamily="34" charset="0"/>
                <a:cs typeface="Calibri" panose="020F0502020204030204" pitchFamily="34" charset="0"/>
              </a:rPr>
              <a:t>Η βελτίωση των παρεχόμενων υπηρεσιών υγείας</a:t>
            </a: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Aptos" panose="020B0004020202020204" pitchFamily="34" charset="0"/>
                <a:cs typeface="Calibri" panose="020F0502020204030204" pitchFamily="34" charset="0"/>
              </a:rPr>
              <a:t>Η βελτίωση της προσβασιμότητας των δομών υγείας</a:t>
            </a: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Aptos" panose="020B0004020202020204" pitchFamily="34" charset="0"/>
                <a:cs typeface="Calibri" panose="020F0502020204030204" pitchFamily="34" charset="0"/>
              </a:rPr>
              <a:t>Η προσιτότητα των παρεχόμενων υπηρεσιών</a:t>
            </a: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Aptos" panose="020B0004020202020204" pitchFamily="34" charset="0"/>
                <a:cs typeface="Calibri" panose="020F0502020204030204" pitchFamily="34" charset="0"/>
              </a:rPr>
              <a:t>Η αποτελεσματικότερη λειτουργία των μονάδων</a:t>
            </a: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Aptos" panose="020B0004020202020204" pitchFamily="34" charset="0"/>
                <a:cs typeface="Calibri" panose="020F0502020204030204" pitchFamily="34" charset="0"/>
              </a:rPr>
              <a:t>Η αντιμετώπιση του κατακερματισμού της φροντίδας</a:t>
            </a: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Aptos" panose="020B0004020202020204" pitchFamily="34" charset="0"/>
                <a:cs typeface="Calibri" panose="020F0502020204030204" pitchFamily="34" charset="0"/>
              </a:rPr>
              <a:t>Η αποσυμφόρηση της δευτεροβάθμιας &amp; τριτοβάθμιας υγείας </a:t>
            </a:r>
          </a:p>
        </p:txBody>
      </p:sp>
      <p:pic>
        <p:nvPicPr>
          <p:cNvPr id="2" name="Εικόνα 1"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025F0B8C-6D03-9A1D-204E-60BFD519D43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41629" y="5808556"/>
            <a:ext cx="2401570" cy="810895"/>
          </a:xfrm>
          <a:prstGeom prst="rect">
            <a:avLst/>
          </a:prstGeom>
          <a:noFill/>
          <a:ln>
            <a:noFill/>
          </a:ln>
        </p:spPr>
      </p:pic>
      <p:pic>
        <p:nvPicPr>
          <p:cNvPr id="3" name="Εικόνα 2">
            <a:extLst>
              <a:ext uri="{FF2B5EF4-FFF2-40B4-BE49-F238E27FC236}">
                <a16:creationId xmlns:a16="http://schemas.microsoft.com/office/drawing/2014/main" id="{05387A19-200D-9207-7C1A-A1123E4BA27A}"/>
              </a:ext>
            </a:extLst>
          </p:cNvPr>
          <p:cNvPicPr>
            <a:picLocks noChangeAspect="1"/>
          </p:cNvPicPr>
          <p:nvPr/>
        </p:nvPicPr>
        <p:blipFill>
          <a:blip r:embed="rId5"/>
          <a:stretch>
            <a:fillRect/>
          </a:stretch>
        </p:blipFill>
        <p:spPr>
          <a:xfrm>
            <a:off x="0" y="5808556"/>
            <a:ext cx="4550195" cy="1049444"/>
          </a:xfrm>
          <a:prstGeom prst="rect">
            <a:avLst/>
          </a:prstGeom>
        </p:spPr>
      </p:pic>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a:extLst>
            <a:ext uri="{FF2B5EF4-FFF2-40B4-BE49-F238E27FC236}">
              <a16:creationId xmlns:a16="http://schemas.microsoft.com/office/drawing/2014/main" id="{BA09BBDC-810B-6DBD-4AA4-642DDB59D44C}"/>
            </a:ext>
          </a:extLst>
        </p:cNvPr>
        <p:cNvGrpSpPr/>
        <p:nvPr/>
      </p:nvGrpSpPr>
      <p:grpSpPr>
        <a:xfrm>
          <a:off x="0" y="0"/>
          <a:ext cx="0" cy="0"/>
          <a:chOff x="0" y="0"/>
          <a:chExt cx="0" cy="0"/>
        </a:xfrm>
      </p:grpSpPr>
      <p:sp useBgFill="1">
        <p:nvSpPr>
          <p:cNvPr id="5" name="Θέση περιεχομένου 4">
            <a:extLst>
              <a:ext uri="{FF2B5EF4-FFF2-40B4-BE49-F238E27FC236}">
                <a16:creationId xmlns:a16="http://schemas.microsoft.com/office/drawing/2014/main" id="{F185F953-7961-6A42-0239-52C1CF66FBE7}"/>
              </a:ext>
            </a:extLst>
          </p:cNvPr>
          <p:cNvSpPr>
            <a:spLocks noGrp="1"/>
          </p:cNvSpPr>
          <p:nvPr>
            <p:ph idx="1"/>
          </p:nvPr>
        </p:nvSpPr>
        <p:spPr>
          <a:xfrm>
            <a:off x="613960" y="1311984"/>
            <a:ext cx="8596668" cy="3880773"/>
          </a:xfrm>
        </p:spPr>
        <p:txBody>
          <a:bodyPr>
            <a:normAutofit fontScale="47500" lnSpcReduction="20000"/>
          </a:bodyPr>
          <a:lstStyle/>
          <a:p>
            <a:pPr marL="357188" indent="-357188" algn="just">
              <a:lnSpc>
                <a:spcPct val="140000"/>
              </a:lnSpc>
              <a:spcBef>
                <a:spcPts val="0"/>
              </a:spcBef>
              <a:spcAft>
                <a:spcPts val="600"/>
              </a:spcAft>
            </a:pPr>
            <a:r>
              <a:rPr lang="el-GR" sz="4200" dirty="0">
                <a:latin typeface="Calibri" panose="020F0502020204030204" pitchFamily="34" charset="0"/>
                <a:ea typeface="Calibri" panose="020F0502020204030204" pitchFamily="34" charset="0"/>
                <a:cs typeface="Calibri" panose="020F0502020204030204" pitchFamily="34" charset="0"/>
              </a:rPr>
              <a:t>Για την εκπλήρωση των παραπάνω υποχρεώσεων, οι φορείς υλοποίησης της πράξης «Λειτουργία Νέων Τοπικών Ομάδων Υγείας (Τ.ΟΜ.Υ)» οφείλουν μεριμνούν για την </a:t>
            </a:r>
          </a:p>
          <a:p>
            <a:pPr marL="757238" lvl="1" indent="-357188" algn="just">
              <a:lnSpc>
                <a:spcPct val="140000"/>
              </a:lnSpc>
              <a:spcBef>
                <a:spcPts val="0"/>
              </a:spcBef>
              <a:spcAft>
                <a:spcPts val="600"/>
              </a:spcAft>
              <a:buFont typeface="Courier New" panose="02070309020205020404" pitchFamily="49" charset="0"/>
              <a:buChar char="-"/>
            </a:pPr>
            <a:r>
              <a:rPr lang="el-GR" sz="4200" b="1" dirty="0">
                <a:latin typeface="Calibri" panose="020F0502020204030204" pitchFamily="34" charset="0"/>
                <a:ea typeface="Calibri" panose="020F0502020204030204" pitchFamily="34" charset="0"/>
                <a:cs typeface="Calibri" panose="020F0502020204030204" pitchFamily="34" charset="0"/>
              </a:rPr>
              <a:t>ανάρτηση αφίσας μεγέθους Α3</a:t>
            </a:r>
            <a:r>
              <a:rPr lang="el-GR" sz="4200" dirty="0">
                <a:latin typeface="Calibri" panose="020F0502020204030204" pitchFamily="34" charset="0"/>
                <a:ea typeface="Calibri" panose="020F0502020204030204" pitchFamily="34" charset="0"/>
                <a:cs typeface="Calibri" panose="020F0502020204030204" pitchFamily="34" charset="0"/>
              </a:rPr>
              <a:t> σε εμφανές σημείο (π.χ. χώρος υποδοχής) κάθε ΤΟΜΥ και στην Κεντρική Υπηρεσία της ΥΠΕ, με πληροφορίες σχετικά με την πράξη, όπου επισημαίνεται η στήριξη από τα Ταμεία </a:t>
            </a:r>
          </a:p>
          <a:p>
            <a:pPr marL="757238" lvl="1" indent="-357188" algn="just">
              <a:lnSpc>
                <a:spcPct val="140000"/>
              </a:lnSpc>
              <a:spcBef>
                <a:spcPts val="0"/>
              </a:spcBef>
              <a:spcAft>
                <a:spcPts val="600"/>
              </a:spcAft>
              <a:buFont typeface="Courier New" panose="02070309020205020404" pitchFamily="49" charset="0"/>
              <a:buChar char="-"/>
            </a:pPr>
            <a:r>
              <a:rPr lang="el-GR" sz="4200" b="1" dirty="0">
                <a:latin typeface="Calibri" panose="020F0502020204030204" pitchFamily="34" charset="0"/>
                <a:ea typeface="Calibri" panose="020F0502020204030204" pitchFamily="34" charset="0"/>
                <a:cs typeface="Calibri" panose="020F0502020204030204" pitchFamily="34" charset="0"/>
              </a:rPr>
              <a:t>Ανάρτηση επικοινωνιακού κειμένου </a:t>
            </a:r>
            <a:r>
              <a:rPr lang="el-GR" sz="4200" dirty="0">
                <a:latin typeface="Calibri" panose="020F0502020204030204" pitchFamily="34" charset="0"/>
                <a:ea typeface="Calibri" panose="020F0502020204030204" pitchFamily="34" charset="0"/>
                <a:cs typeface="Calibri" panose="020F0502020204030204" pitchFamily="34" charset="0"/>
              </a:rPr>
              <a:t>στην</a:t>
            </a:r>
            <a:r>
              <a:rPr lang="el-GR" sz="4200" b="1" dirty="0">
                <a:latin typeface="Calibri" panose="020F0502020204030204" pitchFamily="34" charset="0"/>
                <a:ea typeface="Calibri" panose="020F0502020204030204" pitchFamily="34" charset="0"/>
                <a:cs typeface="Calibri" panose="020F0502020204030204" pitchFamily="34" charset="0"/>
              </a:rPr>
              <a:t> ιστοσελίδα </a:t>
            </a:r>
            <a:r>
              <a:rPr lang="el-GR" sz="4200" dirty="0">
                <a:latin typeface="Calibri" panose="020F0502020204030204" pitchFamily="34" charset="0"/>
                <a:ea typeface="Calibri" panose="020F0502020204030204" pitchFamily="34" charset="0"/>
                <a:cs typeface="Calibri" panose="020F0502020204030204" pitchFamily="34" charset="0"/>
              </a:rPr>
              <a:t>της ΥΠΕ</a:t>
            </a:r>
            <a:r>
              <a:rPr lang="en-US" sz="4200" dirty="0">
                <a:latin typeface="Calibri" panose="020F0502020204030204" pitchFamily="34" charset="0"/>
                <a:ea typeface="Calibri" panose="020F0502020204030204" pitchFamily="34" charset="0"/>
                <a:cs typeface="Calibri" panose="020F0502020204030204" pitchFamily="34" charset="0"/>
              </a:rPr>
              <a:t> </a:t>
            </a:r>
            <a:r>
              <a:rPr lang="el-GR" sz="4200" dirty="0">
                <a:latin typeface="Calibri" panose="020F0502020204030204" pitchFamily="34" charset="0"/>
                <a:ea typeface="Calibri" panose="020F0502020204030204" pitchFamily="34" charset="0"/>
                <a:cs typeface="Calibri" panose="020F0502020204030204" pitchFamily="34" charset="0"/>
              </a:rPr>
              <a:t>με αναφορά στους στόχους και τα αποτελέσματά</a:t>
            </a:r>
            <a:r>
              <a:rPr lang="en-US" sz="4200" dirty="0">
                <a:latin typeface="Calibri" panose="020F0502020204030204" pitchFamily="34" charset="0"/>
                <a:ea typeface="Calibri" panose="020F0502020204030204" pitchFamily="34" charset="0"/>
                <a:cs typeface="Calibri" panose="020F0502020204030204" pitchFamily="34" charset="0"/>
              </a:rPr>
              <a:t> </a:t>
            </a:r>
            <a:r>
              <a:rPr lang="el-GR" sz="4200" dirty="0">
                <a:latin typeface="Calibri" panose="020F0502020204030204" pitchFamily="34" charset="0"/>
                <a:ea typeface="Calibri" panose="020F0502020204030204" pitchFamily="34" charset="0"/>
                <a:cs typeface="Calibri" panose="020F0502020204030204" pitchFamily="34" charset="0"/>
              </a:rPr>
              <a:t>της πράξης και στη χρηματοδοτική συνδρομή από την ΕΕ</a:t>
            </a:r>
          </a:p>
        </p:txBody>
      </p:sp>
      <p:pic>
        <p:nvPicPr>
          <p:cNvPr id="2" name="Εικόνα 1"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F5781039-71A8-CC61-7282-3B479790AD4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pic>
        <p:nvPicPr>
          <p:cNvPr id="3" name="Εικόνα 2">
            <a:extLst>
              <a:ext uri="{FF2B5EF4-FFF2-40B4-BE49-F238E27FC236}">
                <a16:creationId xmlns:a16="http://schemas.microsoft.com/office/drawing/2014/main" id="{1A4B54FE-466C-3E2A-2DD6-197E9FE79ECE}"/>
              </a:ext>
            </a:extLst>
          </p:cNvPr>
          <p:cNvPicPr>
            <a:picLocks noChangeAspect="1"/>
          </p:cNvPicPr>
          <p:nvPr/>
        </p:nvPicPr>
        <p:blipFill>
          <a:blip r:embed="rId5"/>
          <a:stretch>
            <a:fillRect/>
          </a:stretch>
        </p:blipFill>
        <p:spPr>
          <a:xfrm>
            <a:off x="0" y="5808556"/>
            <a:ext cx="4550195" cy="1049444"/>
          </a:xfrm>
          <a:prstGeom prst="rect">
            <a:avLst/>
          </a:prstGeom>
        </p:spPr>
      </p:pic>
      <p:sp>
        <p:nvSpPr>
          <p:cNvPr id="7" name="Τίτλος 6">
            <a:extLst>
              <a:ext uri="{FF2B5EF4-FFF2-40B4-BE49-F238E27FC236}">
                <a16:creationId xmlns:a16="http://schemas.microsoft.com/office/drawing/2014/main" id="{29749BC1-EAE0-A515-17D0-86CD37CD59F9}"/>
              </a:ext>
            </a:extLst>
          </p:cNvPr>
          <p:cNvSpPr>
            <a:spLocks noGrp="1"/>
          </p:cNvSpPr>
          <p:nvPr>
            <p:ph type="title"/>
          </p:nvPr>
        </p:nvSpPr>
        <p:spPr>
          <a:xfrm>
            <a:off x="677334" y="609600"/>
            <a:ext cx="8596668" cy="413442"/>
          </a:xfrm>
        </p:spPr>
        <p:txBody>
          <a:bodyPr>
            <a:noAutofit/>
          </a:bodyPr>
          <a:lstStyle/>
          <a:p>
            <a:pPr algn="ctr"/>
            <a:r>
              <a:rPr lang="el-GR" sz="2500" b="1" dirty="0">
                <a:solidFill>
                  <a:srgbClr val="4F81BD"/>
                </a:solidFill>
                <a:latin typeface="Calibri" panose="020F0502020204030204" pitchFamily="34" charset="0"/>
                <a:ea typeface="Calibri" panose="020F0502020204030204" pitchFamily="34" charset="0"/>
                <a:cs typeface="Calibri" panose="020F0502020204030204" pitchFamily="34" charset="0"/>
              </a:rPr>
              <a:t>Προβολή και Δημοσιότητα στο πλαίσιο της νέας δράσης</a:t>
            </a:r>
            <a:endParaRPr lang="el-GR" sz="2500" dirty="0"/>
          </a:p>
        </p:txBody>
      </p:sp>
    </p:spTree>
    <p:extLst>
      <p:ext uri="{BB962C8B-B14F-4D97-AF65-F5344CB8AC3E}">
        <p14:creationId xmlns:p14="http://schemas.microsoft.com/office/powerpoint/2010/main" val="3502467066"/>
      </p:ext>
    </p:extLst>
  </p:cSld>
  <p:clrMapOvr>
    <a:overrideClrMapping bg1="lt1" tx1="dk1" bg2="lt2" tx2="dk2" accent1="accent1" accent2="accent2" accent3="accent3" accent4="accent4" accent5="accent5" accent6="accent6" hlink="hlink" folHlink="folHlink"/>
  </p:clrMapOvr>
</p:sld>
</file>

<file path=ppt/slides/slide5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a:extLst>
            <a:ext uri="{FF2B5EF4-FFF2-40B4-BE49-F238E27FC236}">
              <a16:creationId xmlns:a16="http://schemas.microsoft.com/office/drawing/2014/main" id="{C89E50CB-D30D-399C-BE86-100E30EBD67B}"/>
            </a:ext>
          </a:extLst>
        </p:cNvPr>
        <p:cNvGrpSpPr/>
        <p:nvPr/>
      </p:nvGrpSpPr>
      <p:grpSpPr>
        <a:xfrm>
          <a:off x="0" y="0"/>
          <a:ext cx="0" cy="0"/>
          <a:chOff x="0" y="0"/>
          <a:chExt cx="0" cy="0"/>
        </a:xfrm>
      </p:grpSpPr>
      <p:sp useBgFill="1">
        <p:nvSpPr>
          <p:cNvPr id="4" name="Τίτλος 3">
            <a:extLst>
              <a:ext uri="{FF2B5EF4-FFF2-40B4-BE49-F238E27FC236}">
                <a16:creationId xmlns:a16="http://schemas.microsoft.com/office/drawing/2014/main" id="{6B5F06B4-6E69-774D-EAE0-4669A9C4E31D}"/>
              </a:ext>
            </a:extLst>
          </p:cNvPr>
          <p:cNvSpPr>
            <a:spLocks noGrp="1"/>
          </p:cNvSpPr>
          <p:nvPr>
            <p:ph type="title"/>
          </p:nvPr>
        </p:nvSpPr>
        <p:spPr>
          <a:xfrm>
            <a:off x="677334" y="609600"/>
            <a:ext cx="8596668" cy="567350"/>
          </a:xfrm>
        </p:spPr>
        <p:txBody>
          <a:bodyPr>
            <a:normAutofit/>
          </a:bodyPr>
          <a:lstStyle/>
          <a:p>
            <a:pPr algn="ctr"/>
            <a:r>
              <a:rPr lang="el-GR" sz="2500" b="1" dirty="0">
                <a:solidFill>
                  <a:srgbClr val="4F81BD"/>
                </a:solidFill>
                <a:latin typeface="Calibri" panose="020F0502020204030204" pitchFamily="34" charset="0"/>
                <a:ea typeface="Calibri" panose="020F0502020204030204" pitchFamily="34" charset="0"/>
                <a:cs typeface="Calibri" panose="020F0502020204030204" pitchFamily="34" charset="0"/>
              </a:rPr>
              <a:t>Προβολή και Δημοσιότητα στο πλαίσιο της νέας δράσης</a:t>
            </a:r>
            <a:endParaRPr lang="el-GR" sz="2500" dirty="0">
              <a:latin typeface="Calibri" panose="020F0502020204030204" pitchFamily="34" charset="0"/>
              <a:ea typeface="Calibri" panose="020F0502020204030204" pitchFamily="34" charset="0"/>
              <a:cs typeface="Calibri" panose="020F0502020204030204" pitchFamily="34" charset="0"/>
            </a:endParaRPr>
          </a:p>
        </p:txBody>
      </p:sp>
      <p:sp useBgFill="1">
        <p:nvSpPr>
          <p:cNvPr id="5" name="Θέση περιεχομένου 4">
            <a:extLst>
              <a:ext uri="{FF2B5EF4-FFF2-40B4-BE49-F238E27FC236}">
                <a16:creationId xmlns:a16="http://schemas.microsoft.com/office/drawing/2014/main" id="{F003D538-07CF-C1FB-D8FE-285599444234}"/>
              </a:ext>
            </a:extLst>
          </p:cNvPr>
          <p:cNvSpPr>
            <a:spLocks noGrp="1"/>
          </p:cNvSpPr>
          <p:nvPr>
            <p:ph idx="1"/>
          </p:nvPr>
        </p:nvSpPr>
        <p:spPr>
          <a:xfrm>
            <a:off x="541532" y="1316598"/>
            <a:ext cx="8596668" cy="3880773"/>
          </a:xfrm>
        </p:spPr>
        <p:txBody>
          <a:bodyPr>
            <a:normAutofit fontScale="77500" lnSpcReduction="20000"/>
          </a:bodyPr>
          <a:lstStyle/>
          <a:p>
            <a:pPr marL="757238" marR="0" lvl="1" indent="-357188" algn="just" defTabSz="457200" rtl="0" eaLnBrk="1" fontAlgn="auto" latinLnBrk="0" hangingPunct="1">
              <a:lnSpc>
                <a:spcPct val="140000"/>
              </a:lnSpc>
              <a:spcBef>
                <a:spcPts val="0"/>
              </a:spcBef>
              <a:spcAft>
                <a:spcPts val="600"/>
              </a:spcAft>
              <a:buClr>
                <a:srgbClr val="4F81BD"/>
              </a:buClr>
              <a:buSzPct val="80000"/>
              <a:buFont typeface="Courier New" panose="02070309020205020404" pitchFamily="49" charset="0"/>
              <a:buChar char="-"/>
              <a:tabLst/>
              <a:defRPr/>
            </a:pPr>
            <a:r>
              <a:rPr kumimoji="0" lang="el-GR" sz="2400" b="0" i="0" u="none" strike="noStrike" kern="1200" cap="none" spc="0" normalizeH="0" baseline="0" noProof="0" dirty="0">
                <a:ln>
                  <a:noFill/>
                </a:ln>
                <a:solidFill>
                  <a:prstClr val="black">
                    <a:lumMod val="75000"/>
                    <a:lumOff val="25000"/>
                  </a:prstClr>
                </a:solidFill>
                <a:effectLst/>
                <a:uLnTx/>
                <a:uFillTx/>
                <a:latin typeface="Calibri" panose="020F0502020204030204" pitchFamily="34" charset="0"/>
                <a:ea typeface="Calibri" panose="020F0502020204030204" pitchFamily="34" charset="0"/>
                <a:cs typeface="Calibri" panose="020F0502020204030204" pitchFamily="34" charset="0"/>
              </a:rPr>
              <a:t>Επισήμανση της στήριξης από την Ένωση κατά τρόπο εμφανή επί εγγράφων και υλικού επικοινωνίας σχετικά με την υλοποίηση της πράξης, που προορίζονται για το κοινό ή για τους συμμετέχοντες</a:t>
            </a:r>
          </a:p>
          <a:p>
            <a:pPr marL="757238" lvl="1" indent="-357188" algn="just">
              <a:lnSpc>
                <a:spcPct val="140000"/>
              </a:lnSpc>
              <a:spcBef>
                <a:spcPts val="0"/>
              </a:spcBef>
              <a:spcAft>
                <a:spcPts val="600"/>
              </a:spcAft>
              <a:buClr>
                <a:srgbClr val="4F81BD"/>
              </a:buClr>
              <a:buFont typeface="Courier New" panose="02070309020205020404" pitchFamily="49" charset="0"/>
              <a:buChar char="-"/>
              <a:defRPr/>
            </a:pPr>
            <a:r>
              <a:rPr lang="el-GR" sz="2400" dirty="0">
                <a:solidFill>
                  <a:prstClr val="black">
                    <a:lumMod val="75000"/>
                    <a:lumOff val="25000"/>
                  </a:prstClr>
                </a:solidFill>
                <a:latin typeface="Calibri" panose="020F0502020204030204" pitchFamily="34" charset="0"/>
                <a:ea typeface="Calibri" panose="020F0502020204030204" pitchFamily="34" charset="0"/>
                <a:cs typeface="Calibri" panose="020F0502020204030204" pitchFamily="34" charset="0"/>
              </a:rPr>
              <a:t>Ιδιαίτερη προσοχή θα πρέπει να δίδεται στις αναρτήσεις στα μέσα κοινωνικής δικτύωσης, ώστε να περιλαμβάνεται η προβλεπόμενη σήμανση και σαφής αναφορά στη συγχρηματοδότηση από την Ευρωπαϊκή Ένωση</a:t>
            </a:r>
            <a:r>
              <a:rPr lang="en-US" sz="2400" dirty="0">
                <a:solidFill>
                  <a:prstClr val="black">
                    <a:lumMod val="75000"/>
                    <a:lumOff val="25000"/>
                  </a:prstClr>
                </a:solidFill>
                <a:latin typeface="Calibri" panose="020F0502020204030204" pitchFamily="34" charset="0"/>
                <a:ea typeface="Calibri" panose="020F0502020204030204" pitchFamily="34" charset="0"/>
                <a:cs typeface="Calibri" panose="020F0502020204030204" pitchFamily="34" charset="0"/>
              </a:rPr>
              <a:t>.</a:t>
            </a:r>
            <a:endParaRPr lang="el-GR" sz="2400" dirty="0">
              <a:solidFill>
                <a:prstClr val="black">
                  <a:lumMod val="75000"/>
                  <a:lumOff val="25000"/>
                </a:prstClr>
              </a:solidFill>
              <a:latin typeface="Calibri" panose="020F0502020204030204" pitchFamily="34" charset="0"/>
              <a:ea typeface="Calibri" panose="020F0502020204030204" pitchFamily="34" charset="0"/>
              <a:cs typeface="Calibri" panose="020F0502020204030204" pitchFamily="34" charset="0"/>
            </a:endParaRPr>
          </a:p>
          <a:p>
            <a:pPr marL="357188" lvl="0" indent="-357188" algn="just">
              <a:lnSpc>
                <a:spcPct val="140000"/>
              </a:lnSpc>
              <a:spcBef>
                <a:spcPts val="0"/>
              </a:spcBef>
              <a:spcAft>
                <a:spcPts val="600"/>
              </a:spcAft>
              <a:buClr>
                <a:srgbClr val="4F81BD"/>
              </a:buClr>
              <a:defRPr/>
            </a:pPr>
            <a:r>
              <a:rPr kumimoji="0" lang="el-GR" sz="2400" b="0" i="0" u="none" strike="noStrike" kern="1200" cap="none" spc="0" normalizeH="0" baseline="0" noProof="0" dirty="0">
                <a:ln>
                  <a:noFill/>
                </a:ln>
                <a:solidFill>
                  <a:prstClr val="black">
                    <a:lumMod val="75000"/>
                    <a:lumOff val="25000"/>
                  </a:prstClr>
                </a:solidFill>
                <a:effectLst/>
                <a:uLnTx/>
                <a:uFillTx/>
                <a:latin typeface="Calibri" panose="020F0502020204030204" pitchFamily="34" charset="0"/>
                <a:ea typeface="Calibri" panose="020F0502020204030204" pitchFamily="34" charset="0"/>
                <a:cs typeface="Calibri" panose="020F0502020204030204" pitchFamily="34" charset="0"/>
              </a:rPr>
              <a:t>Επισημαίνεται ότι αν ο δικαιούχος δεν συμμορφώνεται με τις υποχρεώσεις του και εφόσον δεν έχουν εφαρμοστεί </a:t>
            </a:r>
            <a:r>
              <a:rPr lang="el-GR" sz="2400" dirty="0">
                <a:solidFill>
                  <a:prstClr val="black">
                    <a:lumMod val="75000"/>
                    <a:lumOff val="25000"/>
                  </a:prstClr>
                </a:solidFill>
                <a:latin typeface="Calibri" panose="020F0502020204030204" pitchFamily="34" charset="0"/>
                <a:ea typeface="Calibri" panose="020F0502020204030204" pitchFamily="34" charset="0"/>
                <a:cs typeface="Calibri" panose="020F0502020204030204" pitchFamily="34" charset="0"/>
              </a:rPr>
              <a:t>διορθωτικά μέτρα, </a:t>
            </a:r>
            <a:r>
              <a:rPr kumimoji="0" lang="el-GR" sz="2400" b="0" i="0" u="none" strike="noStrike" kern="1200" cap="none" spc="0" normalizeH="0" baseline="0" noProof="0" dirty="0">
                <a:ln>
                  <a:noFill/>
                </a:ln>
                <a:solidFill>
                  <a:prstClr val="black">
                    <a:lumMod val="75000"/>
                    <a:lumOff val="25000"/>
                  </a:prstClr>
                </a:solidFill>
                <a:effectLst/>
                <a:uLnTx/>
                <a:uFillTx/>
                <a:latin typeface="Calibri" panose="020F0502020204030204" pitchFamily="34" charset="0"/>
                <a:ea typeface="Calibri" panose="020F0502020204030204" pitchFamily="34" charset="0"/>
                <a:cs typeface="Calibri" panose="020F0502020204030204" pitchFamily="34" charset="0"/>
              </a:rPr>
              <a:t>η Διαχειριστική Αρχή εφαρμόζει μέτρα, λαμβάνοντας υπόψη την αρχή της αναλογικότητας, </a:t>
            </a:r>
            <a:r>
              <a:rPr kumimoji="0" lang="el-GR" sz="2400" b="1" i="0" u="none" strike="noStrike" kern="1200" cap="none" spc="0" normalizeH="0" baseline="0" noProof="0" dirty="0">
                <a:ln>
                  <a:noFill/>
                </a:ln>
                <a:solidFill>
                  <a:prstClr val="black">
                    <a:lumMod val="75000"/>
                    <a:lumOff val="25000"/>
                  </a:prstClr>
                </a:solidFill>
                <a:effectLst/>
                <a:uLnTx/>
                <a:uFillTx/>
                <a:latin typeface="Calibri" panose="020F0502020204030204" pitchFamily="34" charset="0"/>
                <a:ea typeface="Calibri" panose="020F0502020204030204" pitchFamily="34" charset="0"/>
                <a:cs typeface="Calibri" panose="020F0502020204030204" pitchFamily="34" charset="0"/>
              </a:rPr>
              <a:t>παρακρατώντας έως και 3% της χρηματοδότησης</a:t>
            </a:r>
            <a:r>
              <a:rPr kumimoji="0" lang="el-GR" sz="2400" b="0" i="0" u="none" strike="noStrike" kern="1200" cap="none" spc="0" normalizeH="0" baseline="0" noProof="0" dirty="0">
                <a:ln>
                  <a:noFill/>
                </a:ln>
                <a:solidFill>
                  <a:prstClr val="black">
                    <a:lumMod val="75000"/>
                    <a:lumOff val="25000"/>
                  </a:prstClr>
                </a:solidFill>
                <a:effectLst/>
                <a:uLnTx/>
                <a:uFillTx/>
                <a:latin typeface="Calibri" panose="020F0502020204030204" pitchFamily="34" charset="0"/>
                <a:ea typeface="Calibri" panose="020F0502020204030204" pitchFamily="34" charset="0"/>
                <a:cs typeface="Calibri" panose="020F0502020204030204" pitchFamily="34" charset="0"/>
              </a:rPr>
              <a:t> για τη συγκεκριμένη πράξη</a:t>
            </a:r>
          </a:p>
          <a:p>
            <a:pPr marL="357188" indent="-357188" algn="just">
              <a:lnSpc>
                <a:spcPct val="140000"/>
              </a:lnSpc>
              <a:spcBef>
                <a:spcPts val="0"/>
              </a:spcBef>
              <a:spcAft>
                <a:spcPts val="600"/>
              </a:spcAft>
            </a:pPr>
            <a:endParaRPr lang="el-GR" sz="2800" dirty="0">
              <a:latin typeface="Calibri" panose="020F0502020204030204" pitchFamily="34" charset="0"/>
              <a:cs typeface="Calibri" panose="020F0502020204030204" pitchFamily="34" charset="0"/>
            </a:endParaRPr>
          </a:p>
        </p:txBody>
      </p:sp>
      <p:pic>
        <p:nvPicPr>
          <p:cNvPr id="2" name="Εικόνα 1"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03D5A39B-462C-46E2-E9AE-C0E3A9AC99C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pic>
        <p:nvPicPr>
          <p:cNvPr id="3" name="Εικόνα 2">
            <a:extLst>
              <a:ext uri="{FF2B5EF4-FFF2-40B4-BE49-F238E27FC236}">
                <a16:creationId xmlns:a16="http://schemas.microsoft.com/office/drawing/2014/main" id="{733FC10E-0D19-F767-3597-E6D160D051C1}"/>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3575412200"/>
      </p:ext>
    </p:extLst>
  </p:cSld>
  <p:clrMapOvr>
    <a:overrideClrMapping bg1="lt1" tx1="dk1" bg2="lt2" tx2="dk2" accent1="accent1" accent2="accent2" accent3="accent3" accent4="accent4" accent5="accent5" accent6="accent6" hlink="hlink" folHlink="folHlink"/>
  </p:clrMapOvr>
</p:sld>
</file>

<file path=ppt/slides/slide5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4" name="Τίτλος 3"/>
          <p:cNvSpPr>
            <a:spLocks noGrp="1"/>
          </p:cNvSpPr>
          <p:nvPr>
            <p:ph type="title"/>
          </p:nvPr>
        </p:nvSpPr>
        <p:spPr>
          <a:xfrm>
            <a:off x="677334" y="609600"/>
            <a:ext cx="8596668" cy="734351"/>
          </a:xfrm>
        </p:spPr>
        <p:txBody>
          <a:bodyPr>
            <a:normAutofit fontScale="90000"/>
          </a:bodyPr>
          <a:lstStyle/>
          <a:p>
            <a:pPr algn="ctr"/>
            <a:r>
              <a:rPr lang="el-GR" sz="3100" b="1" dirty="0">
                <a:latin typeface="Calibri" panose="020F0502020204030204" pitchFamily="34" charset="0"/>
                <a:cs typeface="Calibri" panose="020F0502020204030204" pitchFamily="34" charset="0"/>
              </a:rPr>
              <a:t>Αξιοποίηση πόρων απλοποιημένου κόστους (40%)</a:t>
            </a:r>
            <a:br>
              <a:rPr lang="el-GR" sz="3100" b="1" dirty="0">
                <a:latin typeface="Calibri" panose="020F0502020204030204" pitchFamily="34" charset="0"/>
                <a:cs typeface="Calibri" panose="020F0502020204030204" pitchFamily="34" charset="0"/>
              </a:rPr>
            </a:br>
            <a:br>
              <a:rPr lang="el-GR" sz="2200" b="1" dirty="0">
                <a:latin typeface="Calibri" panose="020F0502020204030204" pitchFamily="34" charset="0"/>
                <a:cs typeface="Calibri" panose="020F0502020204030204" pitchFamily="34" charset="0"/>
              </a:rPr>
            </a:br>
            <a:endParaRPr lang="el-GR" sz="2700" dirty="0">
              <a:latin typeface="Calibri" panose="020F0502020204030204" pitchFamily="34" charset="0"/>
              <a:cs typeface="Calibri" panose="020F0502020204030204" pitchFamily="34" charset="0"/>
            </a:endParaRPr>
          </a:p>
        </p:txBody>
      </p:sp>
      <p:sp useBgFill="1">
        <p:nvSpPr>
          <p:cNvPr id="5" name="Θέση περιεχομένου 4"/>
          <p:cNvSpPr>
            <a:spLocks noGrp="1"/>
          </p:cNvSpPr>
          <p:nvPr>
            <p:ph idx="1"/>
          </p:nvPr>
        </p:nvSpPr>
        <p:spPr>
          <a:xfrm>
            <a:off x="677334" y="1635867"/>
            <a:ext cx="8596668" cy="3880773"/>
          </a:xfrm>
        </p:spPr>
        <p:txBody>
          <a:bodyPr>
            <a:noAutofit/>
          </a:bodyPr>
          <a:lstStyle/>
          <a:p>
            <a:pPr marL="357188" indent="-357188" algn="just">
              <a:lnSpc>
                <a:spcPct val="130000"/>
              </a:lnSpc>
            </a:pPr>
            <a:r>
              <a:rPr lang="el-GR" sz="2000" dirty="0">
                <a:latin typeface="Calibri" panose="020F0502020204030204" pitchFamily="34" charset="0"/>
                <a:cs typeface="Calibri" panose="020F0502020204030204" pitchFamily="34" charset="0"/>
              </a:rPr>
              <a:t>YA114947-ΦΕΚ Β 6132, Άρθρο 34 §1: Χρηματοδότηση με ενιαίο συντελεστή για επιλέξιμες δαπάνες εκτός από τις άμεσες δαπάνες προσωπικού που αφορούν επιχορηγήσεις:</a:t>
            </a:r>
          </a:p>
          <a:p>
            <a:pPr marL="357188" indent="-357188" algn="just">
              <a:lnSpc>
                <a:spcPct val="130000"/>
              </a:lnSpc>
            </a:pPr>
            <a:r>
              <a:rPr lang="el-GR" sz="2000" dirty="0">
                <a:latin typeface="Calibri" panose="020F0502020204030204" pitchFamily="34" charset="0"/>
                <a:cs typeface="Calibri" panose="020F0502020204030204" pitchFamily="34" charset="0"/>
              </a:rPr>
              <a:t>«Για την κάλυψη των υπόλοιπων επιλέξιμων δαπανών μιας πράξης δύναται να χρησιμοποιηθεί ενιαίος συντελεστής έως 40% των επιλέξιμων άμεσων δαπανών προσωπικού, χωρίς να υπάρχει απαίτηση να γίνεται υπολογισμός για τον προσδιορισμό του εφαρμοστέου συντελεστή»</a:t>
            </a:r>
          </a:p>
        </p:txBody>
      </p:sp>
      <p:pic>
        <p:nvPicPr>
          <p:cNvPr id="2" name="Εικόνα 1"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078CF98D-580B-8966-A948-28AF9026203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3" name="Εικόνα 2">
            <a:extLst>
              <a:ext uri="{FF2B5EF4-FFF2-40B4-BE49-F238E27FC236}">
                <a16:creationId xmlns:a16="http://schemas.microsoft.com/office/drawing/2014/main" id="{856E3525-BB64-BAD0-37C9-7064A5476C0F}"/>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2288250195"/>
      </p:ext>
    </p:extLst>
  </p:cSld>
  <p:clrMapOvr>
    <a:overrideClrMapping bg1="lt1" tx1="dk1" bg2="lt2" tx2="dk2" accent1="accent1" accent2="accent2" accent3="accent3" accent4="accent4" accent5="accent5" accent6="accent6" hlink="hlink" folHlink="folHlink"/>
  </p:clrMapOvr>
</p:sld>
</file>

<file path=ppt/slides/slide5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4" name="Τίτλος 3"/>
          <p:cNvSpPr>
            <a:spLocks noGrp="1"/>
          </p:cNvSpPr>
          <p:nvPr>
            <p:ph type="title"/>
          </p:nvPr>
        </p:nvSpPr>
        <p:spPr>
          <a:xfrm>
            <a:off x="677334" y="609600"/>
            <a:ext cx="8596668" cy="995416"/>
          </a:xfrm>
        </p:spPr>
        <p:txBody>
          <a:bodyPr>
            <a:noAutofit/>
          </a:bodyPr>
          <a:lstStyle/>
          <a:p>
            <a:pPr algn="ctr"/>
            <a:r>
              <a:rPr lang="el-GR" sz="2800" b="1" dirty="0">
                <a:latin typeface="Calibri" panose="020F0502020204030204" pitchFamily="34" charset="0"/>
                <a:cs typeface="Calibri" panose="020F0502020204030204" pitchFamily="34" charset="0"/>
              </a:rPr>
              <a:t>Αξιοποίηση πόρων απλοποιημένου κόστους (40%)</a:t>
            </a:r>
            <a:endParaRPr lang="el-GR" sz="2800" dirty="0">
              <a:latin typeface="Calibri" panose="020F0502020204030204" pitchFamily="34" charset="0"/>
              <a:cs typeface="Calibri" panose="020F0502020204030204" pitchFamily="34" charset="0"/>
            </a:endParaRPr>
          </a:p>
        </p:txBody>
      </p:sp>
      <p:sp useBgFill="1">
        <p:nvSpPr>
          <p:cNvPr id="5" name="Θέση περιεχομένου 4"/>
          <p:cNvSpPr>
            <a:spLocks noGrp="1"/>
          </p:cNvSpPr>
          <p:nvPr>
            <p:ph idx="1"/>
          </p:nvPr>
        </p:nvSpPr>
        <p:spPr>
          <a:xfrm>
            <a:off x="677334" y="1605016"/>
            <a:ext cx="8596668" cy="3647967"/>
          </a:xfrm>
        </p:spPr>
        <p:txBody>
          <a:bodyPr>
            <a:normAutofit/>
          </a:bodyPr>
          <a:lstStyle/>
          <a:p>
            <a:pPr marL="357188" indent="-357188" algn="just">
              <a:lnSpc>
                <a:spcPct val="130000"/>
              </a:lnSpc>
            </a:pPr>
            <a:r>
              <a:rPr lang="el-GR" sz="2200" dirty="0">
                <a:latin typeface="Calibri" panose="020F0502020204030204" pitchFamily="34" charset="0"/>
                <a:cs typeface="Calibri" panose="020F0502020204030204" pitchFamily="34" charset="0"/>
              </a:rPr>
              <a:t>Από τον διαθέσιμο προϋπολογισμό που προκύπτει από το κατ’ αποκοπή ποσοστό 40% επί των επιλέξιμων άμεσων δαπανών προσωπικού, δύναται να καλύπτονται: </a:t>
            </a:r>
          </a:p>
          <a:p>
            <a:pPr marL="357188" indent="-357188" algn="just">
              <a:lnSpc>
                <a:spcPct val="130000"/>
              </a:lnSpc>
              <a:buFont typeface="Arial" panose="020B0604020202020204" pitchFamily="34" charset="0"/>
              <a:buChar char="•"/>
            </a:pPr>
            <a:r>
              <a:rPr lang="el-GR" sz="2200" dirty="0">
                <a:latin typeface="Calibri" panose="020F0502020204030204" pitchFamily="34" charset="0"/>
                <a:cs typeface="Calibri" panose="020F0502020204030204" pitchFamily="34" charset="0"/>
              </a:rPr>
              <a:t>λοιπές άμεσες δαπάνες καθώς και</a:t>
            </a:r>
          </a:p>
          <a:p>
            <a:pPr marL="357188" indent="-357188" algn="just">
              <a:lnSpc>
                <a:spcPct val="130000"/>
              </a:lnSpc>
              <a:buFont typeface="Arial" panose="020B0604020202020204" pitchFamily="34" charset="0"/>
              <a:buChar char="•"/>
            </a:pPr>
            <a:r>
              <a:rPr lang="el-GR" sz="2200" dirty="0">
                <a:latin typeface="Calibri" panose="020F0502020204030204" pitchFamily="34" charset="0"/>
                <a:cs typeface="Calibri" panose="020F0502020204030204" pitchFamily="34" charset="0"/>
              </a:rPr>
              <a:t>έμμεσες δαπάνες, όπως συνήθεις διοικητικές δαπάνες, δαπάνες διαχείρισης, καθαριότητας, δαπάνες για τηλέφωνο, νερό ή ηλεκτρικό ρεύμα </a:t>
            </a:r>
            <a:r>
              <a:rPr lang="el-GR" sz="2200" dirty="0" err="1">
                <a:latin typeface="Calibri" panose="020F0502020204030204" pitchFamily="34" charset="0"/>
                <a:cs typeface="Calibri" panose="020F0502020204030204" pitchFamily="34" charset="0"/>
              </a:rPr>
              <a:t>κ.ο.κ.</a:t>
            </a:r>
            <a:endParaRPr lang="el-GR" sz="2200" dirty="0">
              <a:latin typeface="Calibri" panose="020F0502020204030204" pitchFamily="34" charset="0"/>
              <a:cs typeface="Calibri" panose="020F0502020204030204" pitchFamily="34" charset="0"/>
            </a:endParaRPr>
          </a:p>
        </p:txBody>
      </p:sp>
      <p:pic>
        <p:nvPicPr>
          <p:cNvPr id="2" name="Εικόνα 1"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BD03F257-C3AF-4130-59F4-B3FB27E612C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3" name="Εικόνα 2">
            <a:extLst>
              <a:ext uri="{FF2B5EF4-FFF2-40B4-BE49-F238E27FC236}">
                <a16:creationId xmlns:a16="http://schemas.microsoft.com/office/drawing/2014/main" id="{5DE2B83A-769A-1190-0516-6A1046A3A364}"/>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1023894599"/>
      </p:ext>
    </p:extLst>
  </p:cSld>
  <p:clrMapOvr>
    <a:overrideClrMapping bg1="lt1" tx1="dk1" bg2="lt2" tx2="dk2" accent1="accent1" accent2="accent2" accent3="accent3" accent4="accent4" accent5="accent5" accent6="accent6" hlink="hlink" folHlink="folHlink"/>
  </p:clrMapOvr>
</p:sld>
</file>

<file path=ppt/slides/slide5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4" name="Τίτλος 3"/>
          <p:cNvSpPr>
            <a:spLocks noGrp="1"/>
          </p:cNvSpPr>
          <p:nvPr>
            <p:ph type="title"/>
          </p:nvPr>
        </p:nvSpPr>
        <p:spPr>
          <a:xfrm>
            <a:off x="677334" y="609600"/>
            <a:ext cx="8596668" cy="857061"/>
          </a:xfrm>
        </p:spPr>
        <p:txBody>
          <a:bodyPr>
            <a:normAutofit/>
          </a:bodyPr>
          <a:lstStyle/>
          <a:p>
            <a:pPr algn="ctr"/>
            <a:r>
              <a:rPr lang="el-GR" sz="2800" b="1" dirty="0">
                <a:latin typeface="Calibri" panose="020F0502020204030204" pitchFamily="34" charset="0"/>
                <a:cs typeface="Calibri" panose="020F0502020204030204" pitchFamily="34" charset="0"/>
              </a:rPr>
              <a:t>Αξιοποίηση πόρων απλοποιημένου κόστους (40%)</a:t>
            </a:r>
            <a:endParaRPr lang="el-GR" sz="2800" dirty="0">
              <a:latin typeface="Calibri" panose="020F0502020204030204" pitchFamily="34" charset="0"/>
              <a:cs typeface="Calibri" panose="020F0502020204030204" pitchFamily="34" charset="0"/>
            </a:endParaRPr>
          </a:p>
        </p:txBody>
      </p:sp>
      <p:sp useBgFill="1">
        <p:nvSpPr>
          <p:cNvPr id="5" name="Θέση περιεχομένου 4"/>
          <p:cNvSpPr>
            <a:spLocks noGrp="1"/>
          </p:cNvSpPr>
          <p:nvPr>
            <p:ph idx="1"/>
          </p:nvPr>
        </p:nvSpPr>
        <p:spPr>
          <a:xfrm>
            <a:off x="677334" y="1466661"/>
            <a:ext cx="8596668" cy="3647967"/>
          </a:xfrm>
        </p:spPr>
        <p:txBody>
          <a:bodyPr>
            <a:normAutofit fontScale="70000" lnSpcReduction="20000"/>
          </a:bodyPr>
          <a:lstStyle/>
          <a:p>
            <a:pPr marL="357188" indent="-357188" algn="just">
              <a:lnSpc>
                <a:spcPct val="140000"/>
              </a:lnSpc>
              <a:spcBef>
                <a:spcPts val="0"/>
              </a:spcBef>
              <a:spcAft>
                <a:spcPts val="600"/>
              </a:spcAft>
            </a:pPr>
            <a:r>
              <a:rPr lang="el-GR" sz="2800" dirty="0">
                <a:latin typeface="Calibri" panose="020F0502020204030204" pitchFamily="34" charset="0"/>
                <a:cs typeface="Calibri" panose="020F0502020204030204" pitchFamily="34" charset="0"/>
              </a:rPr>
              <a:t>Ενδεικτικά και προς διευκόλυνση σας, για την κάλυψη των παραπάνω μπορούν να χρηματοδοτηθούν δαπάνες όπως:</a:t>
            </a:r>
          </a:p>
          <a:p>
            <a:pPr marL="357188" indent="-357188" algn="just">
              <a:lnSpc>
                <a:spcPct val="140000"/>
              </a:lnSpc>
              <a:spcBef>
                <a:spcPts val="0"/>
              </a:spcBef>
              <a:spcAft>
                <a:spcPts val="600"/>
              </a:spcAft>
              <a:buNone/>
            </a:pPr>
            <a:r>
              <a:rPr lang="el-GR" sz="2800" b="1" dirty="0">
                <a:latin typeface="Calibri" panose="020F0502020204030204" pitchFamily="34" charset="0"/>
                <a:cs typeface="Calibri" panose="020F0502020204030204" pitchFamily="34" charset="0"/>
              </a:rPr>
              <a:t>Α.	Λειτουργικές δαπάνες</a:t>
            </a:r>
          </a:p>
          <a:p>
            <a:pPr algn="just">
              <a:lnSpc>
                <a:spcPct val="140000"/>
              </a:lnSpc>
              <a:spcBef>
                <a:spcPts val="0"/>
              </a:spcBef>
              <a:spcAft>
                <a:spcPts val="600"/>
              </a:spcAft>
              <a:buFont typeface="Trebuchet MS" panose="020B0603020202020204" pitchFamily="34" charset="0"/>
              <a:buChar char="−"/>
            </a:pPr>
            <a:r>
              <a:rPr lang="el-GR" sz="2800" dirty="0">
                <a:latin typeface="Calibri" panose="020F0502020204030204" pitchFamily="34" charset="0"/>
                <a:cs typeface="Calibri" panose="020F0502020204030204" pitchFamily="34" charset="0"/>
              </a:rPr>
              <a:t>λειτουργικά κόστη - λογαριασμοί σταθερής, κινητής τηλεφωνίας ίντερνετ, παροχή ρεύματος, φυσικού αερίου, ύδρευσης κλπ. </a:t>
            </a:r>
          </a:p>
          <a:p>
            <a:pPr algn="just">
              <a:lnSpc>
                <a:spcPct val="140000"/>
              </a:lnSpc>
              <a:spcBef>
                <a:spcPts val="0"/>
              </a:spcBef>
              <a:spcAft>
                <a:spcPts val="600"/>
              </a:spcAft>
              <a:buFont typeface="Trebuchet MS" panose="020B0603020202020204" pitchFamily="34" charset="0"/>
              <a:buChar char="−"/>
            </a:pPr>
            <a:r>
              <a:rPr lang="el-GR" sz="2800" dirty="0">
                <a:latin typeface="Calibri" panose="020F0502020204030204" pitchFamily="34" charset="0"/>
                <a:cs typeface="Calibri" panose="020F0502020204030204" pitchFamily="34" charset="0"/>
              </a:rPr>
              <a:t>ενοίκια, </a:t>
            </a:r>
          </a:p>
          <a:p>
            <a:pPr algn="just">
              <a:lnSpc>
                <a:spcPct val="140000"/>
              </a:lnSpc>
              <a:spcBef>
                <a:spcPts val="0"/>
              </a:spcBef>
              <a:spcAft>
                <a:spcPts val="600"/>
              </a:spcAft>
              <a:buFont typeface="Trebuchet MS" panose="020B0603020202020204" pitchFamily="34" charset="0"/>
              <a:buChar char="−"/>
            </a:pPr>
            <a:r>
              <a:rPr lang="el-GR" sz="2800" dirty="0">
                <a:latin typeface="Calibri" panose="020F0502020204030204" pitchFamily="34" charset="0"/>
                <a:cs typeface="Calibri" panose="020F0502020204030204" pitchFamily="34" charset="0"/>
              </a:rPr>
              <a:t>αναλώσιμα, (ιατρικών εξετάσεων και γραφείου)</a:t>
            </a:r>
          </a:p>
          <a:p>
            <a:pPr algn="just">
              <a:lnSpc>
                <a:spcPct val="140000"/>
              </a:lnSpc>
              <a:spcBef>
                <a:spcPts val="0"/>
              </a:spcBef>
              <a:spcAft>
                <a:spcPts val="600"/>
              </a:spcAft>
              <a:buFont typeface="Trebuchet MS" panose="020B0603020202020204" pitchFamily="34" charset="0"/>
              <a:buChar char="−"/>
            </a:pPr>
            <a:r>
              <a:rPr lang="el-GR" sz="2800" dirty="0">
                <a:latin typeface="Calibri" panose="020F0502020204030204" pitchFamily="34" charset="0"/>
                <a:cs typeface="Calibri" panose="020F0502020204030204" pitchFamily="34" charset="0"/>
              </a:rPr>
              <a:t>φάρμακα </a:t>
            </a:r>
          </a:p>
        </p:txBody>
      </p:sp>
      <p:pic>
        <p:nvPicPr>
          <p:cNvPr id="2" name="Εικόνα 1"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D51353FD-C643-2853-EAF0-56C1D4924CE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3" name="Εικόνα 2">
            <a:extLst>
              <a:ext uri="{FF2B5EF4-FFF2-40B4-BE49-F238E27FC236}">
                <a16:creationId xmlns:a16="http://schemas.microsoft.com/office/drawing/2014/main" id="{08E0B009-3B4E-1FD4-78A2-952A8FB909F0}"/>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3004610770"/>
      </p:ext>
    </p:extLst>
  </p:cSld>
  <p:clrMapOvr>
    <a:overrideClrMapping bg1="lt1" tx1="dk1" bg2="lt2" tx2="dk2" accent1="accent1" accent2="accent2" accent3="accent3" accent4="accent4" accent5="accent5" accent6="accent6" hlink="hlink" folHlink="folHlink"/>
  </p:clrMapOvr>
</p:sld>
</file>

<file path=ppt/slides/slide5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4" name="Τίτλος 3"/>
          <p:cNvSpPr>
            <a:spLocks noGrp="1"/>
          </p:cNvSpPr>
          <p:nvPr>
            <p:ph type="title"/>
          </p:nvPr>
        </p:nvSpPr>
        <p:spPr>
          <a:xfrm>
            <a:off x="677334" y="609600"/>
            <a:ext cx="8596668" cy="612618"/>
          </a:xfrm>
        </p:spPr>
        <p:txBody>
          <a:bodyPr>
            <a:normAutofit/>
          </a:bodyPr>
          <a:lstStyle/>
          <a:p>
            <a:pPr algn="ctr"/>
            <a:r>
              <a:rPr lang="el-GR" sz="2800" b="1" dirty="0">
                <a:latin typeface="Calibri" panose="020F0502020204030204" pitchFamily="34" charset="0"/>
                <a:cs typeface="Calibri" panose="020F0502020204030204" pitchFamily="34" charset="0"/>
              </a:rPr>
              <a:t>Αξιοποίηση πόρων απλοποιημένου κόστους (40%)</a:t>
            </a:r>
            <a:endParaRPr lang="el-GR" sz="2800" dirty="0">
              <a:latin typeface="Calibri" panose="020F0502020204030204" pitchFamily="34" charset="0"/>
              <a:cs typeface="Calibri" panose="020F0502020204030204" pitchFamily="34" charset="0"/>
            </a:endParaRPr>
          </a:p>
        </p:txBody>
      </p:sp>
      <p:sp useBgFill="1">
        <p:nvSpPr>
          <p:cNvPr id="5" name="Θέση περιεχομένου 4"/>
          <p:cNvSpPr>
            <a:spLocks noGrp="1"/>
          </p:cNvSpPr>
          <p:nvPr>
            <p:ph idx="1"/>
          </p:nvPr>
        </p:nvSpPr>
        <p:spPr>
          <a:xfrm>
            <a:off x="677334" y="1309564"/>
            <a:ext cx="8596668" cy="3880773"/>
          </a:xfrm>
        </p:spPr>
        <p:txBody>
          <a:bodyPr>
            <a:noAutofit/>
          </a:bodyPr>
          <a:lstStyle/>
          <a:p>
            <a:pPr algn="just">
              <a:lnSpc>
                <a:spcPct val="120000"/>
              </a:lnSpc>
              <a:spcBef>
                <a:spcPts val="0"/>
              </a:spcBef>
              <a:spcAft>
                <a:spcPts val="600"/>
              </a:spcAft>
              <a:buFont typeface="Trebuchet MS" panose="020B0603020202020204" pitchFamily="34" charset="0"/>
              <a:buChar char="−"/>
            </a:pPr>
            <a:r>
              <a:rPr lang="el-GR" sz="2000" dirty="0" err="1">
                <a:latin typeface="Calibri" panose="020F0502020204030204" pitchFamily="34" charset="0"/>
                <a:cs typeface="Calibri" panose="020F0502020204030204" pitchFamily="34" charset="0"/>
              </a:rPr>
              <a:t>ιατροτεχνολογικό</a:t>
            </a:r>
            <a:r>
              <a:rPr lang="el-GR" sz="2000" dirty="0">
                <a:latin typeface="Calibri" panose="020F0502020204030204" pitchFamily="34" charset="0"/>
                <a:cs typeface="Calibri" panose="020F0502020204030204" pitchFamily="34" charset="0"/>
              </a:rPr>
              <a:t> εξοπλισμό (</a:t>
            </a:r>
            <a:r>
              <a:rPr lang="el-GR" sz="2000" dirty="0" err="1">
                <a:latin typeface="Calibri" panose="020F0502020204030204" pitchFamily="34" charset="0"/>
                <a:cs typeface="Calibri" panose="020F0502020204030204" pitchFamily="34" charset="0"/>
              </a:rPr>
              <a:t>διαφανοσκόπιο</a:t>
            </a:r>
            <a:r>
              <a:rPr lang="el-GR" sz="2000" dirty="0">
                <a:latin typeface="Calibri" panose="020F0502020204030204" pitchFamily="34" charset="0"/>
                <a:cs typeface="Calibri" panose="020F0502020204030204" pitchFamily="34" charset="0"/>
              </a:rPr>
              <a:t>, στηθοσκόπιο, λαρυγγοσκόπιο ηλεκτροκαρδιογράφος, πιεσόμετρο, </a:t>
            </a:r>
            <a:r>
              <a:rPr lang="el-GR" sz="2000" dirty="0" err="1">
                <a:latin typeface="Calibri" panose="020F0502020204030204" pitchFamily="34" charset="0"/>
                <a:cs typeface="Calibri" panose="020F0502020204030204" pitchFamily="34" charset="0"/>
              </a:rPr>
              <a:t>απινιδωτής</a:t>
            </a:r>
            <a:r>
              <a:rPr lang="el-GR" sz="2000" dirty="0">
                <a:latin typeface="Calibri" panose="020F0502020204030204" pitchFamily="34" charset="0"/>
                <a:cs typeface="Calibri" panose="020F0502020204030204" pitchFamily="34" charset="0"/>
              </a:rPr>
              <a:t>, εξεταστική κλίνη.)</a:t>
            </a:r>
          </a:p>
          <a:p>
            <a:pPr algn="just">
              <a:lnSpc>
                <a:spcPct val="120000"/>
              </a:lnSpc>
              <a:spcBef>
                <a:spcPts val="0"/>
              </a:spcBef>
              <a:spcAft>
                <a:spcPts val="600"/>
              </a:spcAft>
              <a:buFont typeface="Trebuchet MS" panose="020B0603020202020204" pitchFamily="34" charset="0"/>
              <a:buChar char="−"/>
            </a:pPr>
            <a:r>
              <a:rPr lang="el-GR" sz="2000" dirty="0">
                <a:latin typeface="Calibri" panose="020F0502020204030204" pitchFamily="34" charset="0"/>
                <a:cs typeface="Calibri" panose="020F0502020204030204" pitchFamily="34" charset="0"/>
              </a:rPr>
              <a:t>ξενοδοχειακό και λοιπό εξοπλισμό, (καθίσματα, γραφεία, εξοπλισμός ΤΠΕ, ντουλάπες, καρέκλες επισκεπτών, κλπ.)</a:t>
            </a:r>
          </a:p>
          <a:p>
            <a:pPr algn="just">
              <a:lnSpc>
                <a:spcPct val="120000"/>
              </a:lnSpc>
              <a:spcBef>
                <a:spcPts val="0"/>
              </a:spcBef>
              <a:spcAft>
                <a:spcPts val="600"/>
              </a:spcAft>
              <a:buFont typeface="Trebuchet MS" panose="020B0603020202020204" pitchFamily="34" charset="0"/>
              <a:buChar char="−"/>
            </a:pPr>
            <a:r>
              <a:rPr lang="el-GR" sz="2000" dirty="0">
                <a:latin typeface="Calibri" panose="020F0502020204030204" pitchFamily="34" charset="0"/>
                <a:cs typeface="Calibri" panose="020F0502020204030204" pitchFamily="34" charset="0"/>
              </a:rPr>
              <a:t>εργασίες διαμόρφωσης χώρων, εισόδου κ.λπ.</a:t>
            </a:r>
          </a:p>
          <a:p>
            <a:pPr algn="just">
              <a:lnSpc>
                <a:spcPct val="120000"/>
              </a:lnSpc>
              <a:spcBef>
                <a:spcPts val="0"/>
              </a:spcBef>
              <a:spcAft>
                <a:spcPts val="600"/>
              </a:spcAft>
              <a:buFont typeface="Trebuchet MS" panose="020B0603020202020204" pitchFamily="34" charset="0"/>
              <a:buChar char="−"/>
            </a:pPr>
            <a:r>
              <a:rPr lang="el-GR" sz="2000" dirty="0">
                <a:latin typeface="Calibri" panose="020F0502020204030204" pitchFamily="34" charset="0"/>
                <a:cs typeface="Calibri" panose="020F0502020204030204" pitchFamily="34" charset="0"/>
              </a:rPr>
              <a:t>εξοπλισμός γραφείου (ηλεκτρονικοί υπολογιστές, εκτυπωτές, φωτοτυπικά μηχανήματα, λογισμικό κ.α.) </a:t>
            </a:r>
          </a:p>
          <a:p>
            <a:pPr algn="just">
              <a:lnSpc>
                <a:spcPct val="120000"/>
              </a:lnSpc>
              <a:spcBef>
                <a:spcPts val="0"/>
              </a:spcBef>
              <a:spcAft>
                <a:spcPts val="600"/>
              </a:spcAft>
              <a:buFont typeface="Trebuchet MS" panose="020B0603020202020204" pitchFamily="34" charset="0"/>
              <a:buChar char="−"/>
            </a:pPr>
            <a:r>
              <a:rPr lang="el-GR" sz="2000" dirty="0">
                <a:latin typeface="Calibri" panose="020F0502020204030204" pitchFamily="34" charset="0"/>
                <a:cs typeface="Calibri" panose="020F0502020204030204" pitchFamily="34" charset="0"/>
              </a:rPr>
              <a:t>διακοσμητικά είδη (πίνακες ανακοινώσεων, πίνακες ζωγραφικής, κάδρα, αφίσες βάζα, κ.α.</a:t>
            </a:r>
          </a:p>
        </p:txBody>
      </p:sp>
      <p:pic>
        <p:nvPicPr>
          <p:cNvPr id="2" name="Εικόνα 1"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85935EC5-4F56-2E1A-67CB-10B690288F5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3" name="Εικόνα 2">
            <a:extLst>
              <a:ext uri="{FF2B5EF4-FFF2-40B4-BE49-F238E27FC236}">
                <a16:creationId xmlns:a16="http://schemas.microsoft.com/office/drawing/2014/main" id="{A430FB1F-C09B-D3A5-0EF8-93CF4B361FF0}"/>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3190736342"/>
      </p:ext>
    </p:extLst>
  </p:cSld>
  <p:clrMapOvr>
    <a:overrideClrMapping bg1="lt1" tx1="dk1" bg2="lt2" tx2="dk2" accent1="accent1" accent2="accent2" accent3="accent3" accent4="accent4" accent5="accent5" accent6="accent6" hlink="hlink" folHlink="folHlink"/>
  </p:clrMapOvr>
</p:sld>
</file>

<file path=ppt/slides/slide5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4" name="Τίτλος 3"/>
          <p:cNvSpPr>
            <a:spLocks noGrp="1"/>
          </p:cNvSpPr>
          <p:nvPr>
            <p:ph type="title"/>
          </p:nvPr>
        </p:nvSpPr>
        <p:spPr>
          <a:xfrm>
            <a:off x="677334" y="609600"/>
            <a:ext cx="8596668" cy="576404"/>
          </a:xfrm>
        </p:spPr>
        <p:txBody>
          <a:bodyPr>
            <a:normAutofit/>
          </a:bodyPr>
          <a:lstStyle/>
          <a:p>
            <a:pPr algn="ctr"/>
            <a:r>
              <a:rPr lang="el-GR" sz="2800" b="1" dirty="0">
                <a:latin typeface="Calibri" panose="020F0502020204030204" pitchFamily="34" charset="0"/>
                <a:cs typeface="Calibri" panose="020F0502020204030204" pitchFamily="34" charset="0"/>
              </a:rPr>
              <a:t>Αξιοποίηση πόρων απλοποιημένου κόστους (40%)</a:t>
            </a:r>
            <a:endParaRPr lang="el-GR" sz="2800" dirty="0">
              <a:latin typeface="Calibri" panose="020F0502020204030204" pitchFamily="34" charset="0"/>
              <a:cs typeface="Calibri" panose="020F0502020204030204" pitchFamily="34" charset="0"/>
            </a:endParaRPr>
          </a:p>
        </p:txBody>
      </p:sp>
      <p:sp useBgFill="1">
        <p:nvSpPr>
          <p:cNvPr id="5" name="Θέση περιεχομένου 4"/>
          <p:cNvSpPr>
            <a:spLocks noGrp="1"/>
          </p:cNvSpPr>
          <p:nvPr>
            <p:ph idx="1"/>
          </p:nvPr>
        </p:nvSpPr>
        <p:spPr>
          <a:xfrm>
            <a:off x="740709" y="1381991"/>
            <a:ext cx="8596668" cy="3880773"/>
          </a:xfrm>
        </p:spPr>
        <p:txBody>
          <a:bodyPr>
            <a:normAutofit lnSpcReduction="10000"/>
          </a:bodyPr>
          <a:lstStyle/>
          <a:p>
            <a:pPr marL="357188" indent="-357188" algn="just">
              <a:lnSpc>
                <a:spcPct val="120000"/>
              </a:lnSpc>
              <a:spcBef>
                <a:spcPts val="0"/>
              </a:spcBef>
              <a:spcAft>
                <a:spcPts val="600"/>
              </a:spcAft>
              <a:buNone/>
            </a:pPr>
            <a:r>
              <a:rPr lang="el-GR" sz="2000" b="1" dirty="0">
                <a:latin typeface="Calibri" panose="020F0502020204030204" pitchFamily="34" charset="0"/>
                <a:cs typeface="Calibri" panose="020F0502020204030204" pitchFamily="34" charset="0"/>
              </a:rPr>
              <a:t>Β.	Δράσεις στην κοινότητα/ προγράμματα αγωγής υγείας</a:t>
            </a:r>
          </a:p>
          <a:p>
            <a:pPr algn="just">
              <a:lnSpc>
                <a:spcPct val="120000"/>
              </a:lnSpc>
              <a:spcBef>
                <a:spcPts val="0"/>
              </a:spcBef>
              <a:spcAft>
                <a:spcPts val="600"/>
              </a:spcAft>
              <a:buFont typeface="Trebuchet MS" panose="020B0603020202020204" pitchFamily="34" charset="0"/>
              <a:buChar char="−"/>
            </a:pPr>
            <a:r>
              <a:rPr lang="el-GR" sz="2000" dirty="0">
                <a:latin typeface="Calibri" panose="020F0502020204030204" pitchFamily="34" charset="0"/>
                <a:cs typeface="Calibri" panose="020F0502020204030204" pitchFamily="34" charset="0"/>
              </a:rPr>
              <a:t>ενημέρωση για την ανάγκη διενέργειας </a:t>
            </a:r>
            <a:r>
              <a:rPr lang="el-GR" sz="2000" dirty="0" err="1">
                <a:latin typeface="Calibri" panose="020F0502020204030204" pitchFamily="34" charset="0"/>
                <a:cs typeface="Calibri" panose="020F0502020204030204" pitchFamily="34" charset="0"/>
              </a:rPr>
              <a:t>προσυμπτωματικών</a:t>
            </a:r>
            <a:r>
              <a:rPr lang="el-GR" sz="2000" dirty="0">
                <a:latin typeface="Calibri" panose="020F0502020204030204" pitchFamily="34" charset="0"/>
                <a:cs typeface="Calibri" panose="020F0502020204030204" pitchFamily="34" charset="0"/>
              </a:rPr>
              <a:t> ελέγχων</a:t>
            </a:r>
          </a:p>
          <a:p>
            <a:pPr algn="just">
              <a:lnSpc>
                <a:spcPct val="120000"/>
              </a:lnSpc>
              <a:spcBef>
                <a:spcPts val="0"/>
              </a:spcBef>
              <a:spcAft>
                <a:spcPts val="600"/>
              </a:spcAft>
              <a:buFont typeface="Trebuchet MS" panose="020B0603020202020204" pitchFamily="34" charset="0"/>
              <a:buChar char="−"/>
            </a:pPr>
            <a:r>
              <a:rPr lang="el-GR" sz="2000" dirty="0">
                <a:latin typeface="Calibri" panose="020F0502020204030204" pitchFamily="34" charset="0"/>
                <a:cs typeface="Calibri" panose="020F0502020204030204" pitchFamily="34" charset="0"/>
              </a:rPr>
              <a:t>δράσεις προαγωγής υγείας και πρόληψης στην κοινότητα</a:t>
            </a:r>
          </a:p>
          <a:p>
            <a:pPr algn="just">
              <a:lnSpc>
                <a:spcPct val="120000"/>
              </a:lnSpc>
              <a:spcBef>
                <a:spcPts val="0"/>
              </a:spcBef>
              <a:spcAft>
                <a:spcPts val="600"/>
              </a:spcAft>
              <a:buFont typeface="Trebuchet MS" panose="020B0603020202020204" pitchFamily="34" charset="0"/>
              <a:buChar char="−"/>
            </a:pPr>
            <a:r>
              <a:rPr lang="el-GR" sz="2000" dirty="0">
                <a:latin typeface="Calibri" panose="020F0502020204030204" pitchFamily="34" charset="0"/>
                <a:cs typeface="Calibri" panose="020F0502020204030204" pitchFamily="34" charset="0"/>
              </a:rPr>
              <a:t>δράσεις προαγωγής υγείας </a:t>
            </a:r>
            <a:r>
              <a:rPr lang="el-GR" sz="2000" dirty="0" err="1">
                <a:latin typeface="Calibri" panose="020F0502020204030204" pitchFamily="34" charset="0"/>
                <a:cs typeface="Calibri" panose="020F0502020204030204" pitchFamily="34" charset="0"/>
              </a:rPr>
              <a:t>στοχευμένες</a:t>
            </a:r>
            <a:r>
              <a:rPr lang="el-GR" sz="2000" dirty="0">
                <a:latin typeface="Calibri" panose="020F0502020204030204" pitchFamily="34" charset="0"/>
                <a:cs typeface="Calibri" panose="020F0502020204030204" pitchFamily="34" charset="0"/>
              </a:rPr>
              <a:t> σε ευπαθείς ομάδες</a:t>
            </a:r>
          </a:p>
          <a:p>
            <a:pPr algn="just">
              <a:lnSpc>
                <a:spcPct val="120000"/>
              </a:lnSpc>
              <a:spcBef>
                <a:spcPts val="0"/>
              </a:spcBef>
              <a:spcAft>
                <a:spcPts val="600"/>
              </a:spcAft>
              <a:buFont typeface="Trebuchet MS" panose="020B0603020202020204" pitchFamily="34" charset="0"/>
              <a:buChar char="−"/>
            </a:pPr>
            <a:r>
              <a:rPr lang="el-GR" sz="2000" dirty="0">
                <a:latin typeface="Calibri" panose="020F0502020204030204" pitchFamily="34" charset="0"/>
                <a:cs typeface="Calibri" panose="020F0502020204030204" pitchFamily="34" charset="0"/>
              </a:rPr>
              <a:t>δράσεις προαγωγής του περιβάλλοντος (οικογένεια, εργασία, σχολείο) λειτουργίας και ζωής του πολίτη</a:t>
            </a:r>
          </a:p>
          <a:p>
            <a:pPr algn="just">
              <a:lnSpc>
                <a:spcPct val="120000"/>
              </a:lnSpc>
              <a:spcBef>
                <a:spcPts val="0"/>
              </a:spcBef>
              <a:spcAft>
                <a:spcPts val="600"/>
              </a:spcAft>
              <a:buFont typeface="Trebuchet MS" panose="020B0603020202020204" pitchFamily="34" charset="0"/>
              <a:buChar char="−"/>
            </a:pPr>
            <a:r>
              <a:rPr lang="el-GR" sz="2000" dirty="0">
                <a:latin typeface="Calibri" panose="020F0502020204030204" pitchFamily="34" charset="0"/>
                <a:cs typeface="Calibri" panose="020F0502020204030204" pitchFamily="34" charset="0"/>
              </a:rPr>
              <a:t>μελέτες αξιολόγησης / καταγραφής αναγκών στην κοινότητα / ικανοποίησης ωφελούμενων των Τ.ΟΜ.Υ κλπ.</a:t>
            </a:r>
            <a:endParaRPr lang="en-US" sz="2000" dirty="0">
              <a:latin typeface="Calibri" panose="020F0502020204030204" pitchFamily="34" charset="0"/>
              <a:cs typeface="Calibri" panose="020F0502020204030204" pitchFamily="34" charset="0"/>
            </a:endParaRPr>
          </a:p>
          <a:p>
            <a:pPr algn="just">
              <a:lnSpc>
                <a:spcPct val="120000"/>
              </a:lnSpc>
              <a:spcBef>
                <a:spcPts val="0"/>
              </a:spcBef>
              <a:spcAft>
                <a:spcPts val="600"/>
              </a:spcAft>
              <a:buFont typeface="Trebuchet MS" panose="020B0603020202020204" pitchFamily="34" charset="0"/>
              <a:buChar char="−"/>
            </a:pPr>
            <a:r>
              <a:rPr lang="el-GR" sz="2000" dirty="0">
                <a:latin typeface="Calibri" panose="020F0502020204030204" pitchFamily="34" charset="0"/>
                <a:cs typeface="Calibri" panose="020F0502020204030204" pitchFamily="34" charset="0"/>
              </a:rPr>
              <a:t>Υπηρεσίες τεχνικής υποστήριξης, προμήθεια λογισμικού κλπ.</a:t>
            </a:r>
            <a:endParaRPr lang="en-US" sz="2000" dirty="0">
              <a:latin typeface="Calibri" panose="020F0502020204030204" pitchFamily="34" charset="0"/>
              <a:cs typeface="Calibri" panose="020F0502020204030204" pitchFamily="34" charset="0"/>
            </a:endParaRPr>
          </a:p>
          <a:p>
            <a:pPr algn="just">
              <a:lnSpc>
                <a:spcPct val="120000"/>
              </a:lnSpc>
              <a:spcBef>
                <a:spcPts val="0"/>
              </a:spcBef>
              <a:spcAft>
                <a:spcPts val="600"/>
              </a:spcAft>
              <a:buFont typeface="Trebuchet MS" panose="020B0603020202020204" pitchFamily="34" charset="0"/>
              <a:buChar char="−"/>
            </a:pPr>
            <a:endParaRPr lang="en-US" sz="2000" dirty="0">
              <a:latin typeface="Calibri" panose="020F0502020204030204" pitchFamily="34" charset="0"/>
              <a:cs typeface="Calibri" panose="020F0502020204030204" pitchFamily="34" charset="0"/>
            </a:endParaRPr>
          </a:p>
          <a:p>
            <a:pPr algn="just">
              <a:lnSpc>
                <a:spcPct val="120000"/>
              </a:lnSpc>
              <a:spcBef>
                <a:spcPts val="0"/>
              </a:spcBef>
              <a:spcAft>
                <a:spcPts val="600"/>
              </a:spcAft>
              <a:buFont typeface="Trebuchet MS" panose="020B0603020202020204" pitchFamily="34" charset="0"/>
              <a:buChar char="−"/>
            </a:pPr>
            <a:endParaRPr lang="el-GR" sz="2000" dirty="0">
              <a:latin typeface="Calibri" panose="020F0502020204030204" pitchFamily="34" charset="0"/>
              <a:cs typeface="Calibri" panose="020F0502020204030204" pitchFamily="34" charset="0"/>
            </a:endParaRPr>
          </a:p>
          <a:p>
            <a:pPr marL="0" indent="0" algn="just">
              <a:lnSpc>
                <a:spcPct val="120000"/>
              </a:lnSpc>
              <a:spcBef>
                <a:spcPts val="0"/>
              </a:spcBef>
              <a:spcAft>
                <a:spcPts val="600"/>
              </a:spcAft>
              <a:buNone/>
            </a:pPr>
            <a:endParaRPr lang="el-GR" sz="2200" dirty="0"/>
          </a:p>
        </p:txBody>
      </p:sp>
      <p:pic>
        <p:nvPicPr>
          <p:cNvPr id="2" name="Εικόνα 1"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82E2A3EA-E2CB-3B36-B6D2-E79C64DD95A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3" name="Εικόνα 2">
            <a:extLst>
              <a:ext uri="{FF2B5EF4-FFF2-40B4-BE49-F238E27FC236}">
                <a16:creationId xmlns:a16="http://schemas.microsoft.com/office/drawing/2014/main" id="{1B74794C-F0BD-50FB-83B8-18EB1A4DF818}"/>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1859361307"/>
      </p:ext>
    </p:extLst>
  </p:cSld>
  <p:clrMapOvr>
    <a:overrideClrMapping bg1="lt1" tx1="dk1" bg2="lt2" tx2="dk2" accent1="accent1" accent2="accent2" accent3="accent3" accent4="accent4" accent5="accent5" accent6="accent6" hlink="hlink" folHlink="folHlink"/>
  </p:clrMapOvr>
</p:sld>
</file>

<file path=ppt/slides/slide5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4" name="Τίτλος 3"/>
          <p:cNvSpPr>
            <a:spLocks noGrp="1"/>
          </p:cNvSpPr>
          <p:nvPr>
            <p:ph type="title"/>
          </p:nvPr>
        </p:nvSpPr>
        <p:spPr>
          <a:xfrm>
            <a:off x="677334" y="609600"/>
            <a:ext cx="8596668" cy="640889"/>
          </a:xfrm>
        </p:spPr>
        <p:txBody>
          <a:bodyPr>
            <a:normAutofit/>
          </a:bodyPr>
          <a:lstStyle/>
          <a:p>
            <a:pPr algn="ctr"/>
            <a:r>
              <a:rPr lang="el-GR" sz="2800" b="1" dirty="0">
                <a:latin typeface="Calibri" panose="020F0502020204030204" pitchFamily="34" charset="0"/>
                <a:cs typeface="Calibri" panose="020F0502020204030204" pitchFamily="34" charset="0"/>
              </a:rPr>
              <a:t>Αξιοποίηση πόρων απλοποιημένου κόστους (40%)</a:t>
            </a:r>
            <a:endParaRPr lang="el-GR" sz="2800" dirty="0">
              <a:latin typeface="Calibri" panose="020F0502020204030204" pitchFamily="34" charset="0"/>
              <a:cs typeface="Calibri" panose="020F0502020204030204" pitchFamily="34" charset="0"/>
            </a:endParaRPr>
          </a:p>
        </p:txBody>
      </p:sp>
      <p:sp useBgFill="1">
        <p:nvSpPr>
          <p:cNvPr id="5" name="Θέση περιεχομένου 4"/>
          <p:cNvSpPr>
            <a:spLocks noGrp="1"/>
          </p:cNvSpPr>
          <p:nvPr>
            <p:ph idx="1"/>
          </p:nvPr>
        </p:nvSpPr>
        <p:spPr>
          <a:xfrm>
            <a:off x="885564" y="1250489"/>
            <a:ext cx="8596668" cy="3880773"/>
          </a:xfrm>
        </p:spPr>
        <p:txBody>
          <a:bodyPr>
            <a:noAutofit/>
          </a:bodyPr>
          <a:lstStyle/>
          <a:p>
            <a:pPr algn="just">
              <a:lnSpc>
                <a:spcPct val="140000"/>
              </a:lnSpc>
              <a:spcBef>
                <a:spcPts val="0"/>
              </a:spcBef>
              <a:spcAft>
                <a:spcPts val="600"/>
              </a:spcAft>
              <a:buFont typeface="Trebuchet MS" panose="020B0603020202020204" pitchFamily="34" charset="0"/>
              <a:buChar char="−"/>
            </a:pPr>
            <a:r>
              <a:rPr lang="el-GR" sz="2000" dirty="0">
                <a:latin typeface="Calibri" panose="020F0502020204030204" pitchFamily="34" charset="0"/>
                <a:cs typeface="Calibri" panose="020F0502020204030204" pitchFamily="34" charset="0"/>
              </a:rPr>
              <a:t>Εκπαιδεύσεις ιατρικού προσωπικού Τ.ΟΜ.Υ (σεμινάρια, ημερίδες που διοργανώνονται από Ιατρικούς συλλόγους, ιατρικές ενώσεις, ιατρικές εταιρίες π.χ. πανελλήνια καρδιολογική εταιρία).</a:t>
            </a:r>
          </a:p>
          <a:p>
            <a:pPr algn="just">
              <a:lnSpc>
                <a:spcPct val="140000"/>
              </a:lnSpc>
              <a:spcBef>
                <a:spcPts val="0"/>
              </a:spcBef>
              <a:spcAft>
                <a:spcPts val="600"/>
              </a:spcAft>
              <a:buFont typeface="Trebuchet MS" panose="020B0603020202020204" pitchFamily="34" charset="0"/>
              <a:buChar char="−"/>
            </a:pPr>
            <a:r>
              <a:rPr lang="el-GR" sz="2000" dirty="0">
                <a:latin typeface="Calibri" panose="020F0502020204030204" pitchFamily="34" charset="0"/>
                <a:cs typeface="Calibri" panose="020F0502020204030204" pitchFamily="34" charset="0"/>
              </a:rPr>
              <a:t>Εκπαιδεύσεις νοσηλευτικού προσωπικού Τ.ΟΜ.Υ σε θέματα νοσηλευτικής </a:t>
            </a:r>
          </a:p>
          <a:p>
            <a:pPr algn="just">
              <a:lnSpc>
                <a:spcPct val="140000"/>
              </a:lnSpc>
              <a:spcBef>
                <a:spcPts val="0"/>
              </a:spcBef>
              <a:spcAft>
                <a:spcPts val="600"/>
              </a:spcAft>
              <a:buFont typeface="Trebuchet MS" panose="020B0603020202020204" pitchFamily="34" charset="0"/>
              <a:buChar char="−"/>
            </a:pPr>
            <a:r>
              <a:rPr lang="el-GR" sz="2000" dirty="0">
                <a:latin typeface="Calibri" panose="020F0502020204030204" pitchFamily="34" charset="0"/>
                <a:cs typeface="Calibri" panose="020F0502020204030204" pitchFamily="34" charset="0"/>
              </a:rPr>
              <a:t>Εκπαιδεύσεις Διοικητικού προσωπικού Τ.ΟΜ.Υ σε θέματα διοικητικά - οικονομικά που κρίνονται απαραίτητα για την βελτίωση των διοικητικών Υπηρεσιών των Τ.ΟΜ.Υ</a:t>
            </a:r>
          </a:p>
        </p:txBody>
      </p:sp>
      <p:pic>
        <p:nvPicPr>
          <p:cNvPr id="2" name="Εικόνα 1"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88FA4FB4-4737-AFFD-35F3-C0733984FA0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3" name="Εικόνα 2">
            <a:extLst>
              <a:ext uri="{FF2B5EF4-FFF2-40B4-BE49-F238E27FC236}">
                <a16:creationId xmlns:a16="http://schemas.microsoft.com/office/drawing/2014/main" id="{BBF5C64A-8045-01F3-6F94-A53523059FA9}"/>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2459321000"/>
      </p:ext>
    </p:extLst>
  </p:cSld>
  <p:clrMapOvr>
    <a:overrideClrMapping bg1="lt1" tx1="dk1" bg2="lt2" tx2="dk2" accent1="accent1" accent2="accent2" accent3="accent3" accent4="accent4" accent5="accent5" accent6="accent6" hlink="hlink" folHlink="folHlink"/>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5C16D5A-048B-0F15-0131-431FCE0205AB}"/>
              </a:ext>
            </a:extLst>
          </p:cNvPr>
          <p:cNvSpPr>
            <a:spLocks noGrp="1"/>
          </p:cNvSpPr>
          <p:nvPr>
            <p:ph type="title"/>
          </p:nvPr>
        </p:nvSpPr>
        <p:spPr>
          <a:xfrm>
            <a:off x="677334" y="609600"/>
            <a:ext cx="8596668" cy="1173933"/>
          </a:xfrm>
        </p:spPr>
        <p:txBody>
          <a:bodyPr>
            <a:noAutofit/>
          </a:bodyPr>
          <a:lstStyle/>
          <a:p>
            <a:pPr lvl="0" algn="ctr"/>
            <a:r>
              <a:rPr lang="el-GR" sz="2800" b="1" dirty="0">
                <a:latin typeface="Calibri" panose="020F0502020204030204" pitchFamily="34" charset="0"/>
                <a:cs typeface="Calibri" panose="020F0502020204030204" pitchFamily="34" charset="0"/>
              </a:rPr>
              <a:t>Δηλώσεις περί μη σύγκρουσης συμφερόντων στο πλαίσιο των συγχρηματοδοτούμενων προγραμμάτων</a:t>
            </a:r>
          </a:p>
        </p:txBody>
      </p:sp>
      <p:sp>
        <p:nvSpPr>
          <p:cNvPr id="3" name="Θέση περιεχομένου 2">
            <a:extLst>
              <a:ext uri="{FF2B5EF4-FFF2-40B4-BE49-F238E27FC236}">
                <a16:creationId xmlns:a16="http://schemas.microsoft.com/office/drawing/2014/main" id="{E92EAD38-AB7E-E3B8-F472-79E100A767C4}"/>
              </a:ext>
            </a:extLst>
          </p:cNvPr>
          <p:cNvSpPr>
            <a:spLocks noGrp="1"/>
          </p:cNvSpPr>
          <p:nvPr>
            <p:ph idx="1"/>
          </p:nvPr>
        </p:nvSpPr>
        <p:spPr>
          <a:xfrm>
            <a:off x="514370" y="1842380"/>
            <a:ext cx="9164602" cy="3856456"/>
          </a:xfrm>
        </p:spPr>
        <p:txBody>
          <a:bodyPr>
            <a:normAutofit fontScale="92500" lnSpcReduction="10000"/>
          </a:bodyPr>
          <a:lstStyle/>
          <a:p>
            <a:pPr marL="0" indent="0">
              <a:lnSpc>
                <a:spcPct val="150000"/>
              </a:lnSpc>
              <a:buNone/>
            </a:pPr>
            <a:r>
              <a:rPr lang="el-GR" b="1" dirty="0"/>
              <a:t>Θεσμικό πλαίσιο</a:t>
            </a:r>
          </a:p>
          <a:p>
            <a:pPr algn="just">
              <a:lnSpc>
                <a:spcPct val="150000"/>
              </a:lnSpc>
            </a:pPr>
            <a:r>
              <a:rPr lang="el-GR" dirty="0">
                <a:latin typeface="Calibri" panose="020F0502020204030204" pitchFamily="34" charset="0"/>
                <a:cs typeface="Calibri" panose="020F0502020204030204" pitchFamily="34" charset="0"/>
              </a:rPr>
              <a:t>Το με </a:t>
            </a:r>
            <a:r>
              <a:rPr lang="el-GR" dirty="0" err="1">
                <a:latin typeface="Calibri" panose="020F0502020204030204" pitchFamily="34" charset="0"/>
                <a:cs typeface="Calibri" panose="020F0502020204030204" pitchFamily="34" charset="0"/>
              </a:rPr>
              <a:t>αρ</a:t>
            </a:r>
            <a:r>
              <a:rPr lang="el-GR" dirty="0">
                <a:latin typeface="Calibri" panose="020F0502020204030204" pitchFamily="34" charset="0"/>
                <a:cs typeface="Calibri" panose="020F0502020204030204" pitchFamily="34" charset="0"/>
              </a:rPr>
              <a:t>. </a:t>
            </a:r>
            <a:r>
              <a:rPr lang="el-GR" dirty="0" err="1">
                <a:latin typeface="Calibri" panose="020F0502020204030204" pitchFamily="34" charset="0"/>
                <a:cs typeface="Calibri" panose="020F0502020204030204" pitchFamily="34" charset="0"/>
              </a:rPr>
              <a:t>πρωτ</a:t>
            </a:r>
            <a:r>
              <a:rPr lang="el-GR" dirty="0">
                <a:latin typeface="Calibri" panose="020F0502020204030204" pitchFamily="34" charset="0"/>
                <a:cs typeface="Calibri" panose="020F0502020204030204" pitchFamily="34" charset="0"/>
              </a:rPr>
              <a:t>. 198477/ΕΞ2024/24 (ΦΕΚ 7629 Β/31-12-2024) έγγραφο με θέμα: «Καθορισμός και εξειδίκευση των θεμάτων που αφορούν στη ρήτρα αμεροληψίας και ζητημάτων πρόληψης καταστάσεων σύγκρουσης συμφερόντων της διάταξης του άρθρου 51 του ν. 4914/2022 (Α’ 61)»</a:t>
            </a:r>
          </a:p>
          <a:p>
            <a:pPr>
              <a:lnSpc>
                <a:spcPct val="150000"/>
              </a:lnSpc>
            </a:pPr>
            <a:r>
              <a:rPr lang="el-GR" dirty="0">
                <a:latin typeface="Calibri" panose="020F0502020204030204" pitchFamily="34" charset="0"/>
                <a:cs typeface="Calibri" panose="020F0502020204030204" pitchFamily="34" charset="0"/>
              </a:rPr>
              <a:t>Η με </a:t>
            </a:r>
            <a:r>
              <a:rPr lang="el-GR" dirty="0" err="1">
                <a:latin typeface="Calibri" panose="020F0502020204030204" pitchFamily="34" charset="0"/>
                <a:cs typeface="Calibri" panose="020F0502020204030204" pitchFamily="34" charset="0"/>
              </a:rPr>
              <a:t>αριθμ</a:t>
            </a:r>
            <a:r>
              <a:rPr lang="el-GR" dirty="0">
                <a:latin typeface="Calibri" panose="020F0502020204030204" pitchFamily="34" charset="0"/>
                <a:cs typeface="Calibri" panose="020F0502020204030204" pitchFamily="34" charset="0"/>
              </a:rPr>
              <a:t>. </a:t>
            </a:r>
            <a:r>
              <a:rPr lang="el-GR" dirty="0" err="1">
                <a:latin typeface="Calibri" panose="020F0502020204030204" pitchFamily="34" charset="0"/>
                <a:cs typeface="Calibri" panose="020F0502020204030204" pitchFamily="34" charset="0"/>
              </a:rPr>
              <a:t>πρωτ</a:t>
            </a:r>
            <a:r>
              <a:rPr lang="el-GR" dirty="0">
                <a:latin typeface="Calibri" panose="020F0502020204030204" pitchFamily="34" charset="0"/>
                <a:cs typeface="Calibri" panose="020F0502020204030204" pitchFamily="34" charset="0"/>
              </a:rPr>
              <a:t>. </a:t>
            </a:r>
            <a:r>
              <a:rPr lang="el-GR" dirty="0" err="1">
                <a:latin typeface="Calibri" panose="020F0502020204030204" pitchFamily="34" charset="0"/>
                <a:cs typeface="Calibri" panose="020F0502020204030204" pitchFamily="34" charset="0"/>
              </a:rPr>
              <a:t>Οικ</a:t>
            </a:r>
            <a:r>
              <a:rPr lang="el-GR" dirty="0">
                <a:latin typeface="Calibri" panose="020F0502020204030204" pitchFamily="34" charset="0"/>
                <a:cs typeface="Calibri" panose="020F0502020204030204" pitchFamily="34" charset="0"/>
              </a:rPr>
              <a:t> 157460/ΕΞ 2024/25-10-2024 Εγκύκλιος περί μη σύγκρουσης συμφερόντων</a:t>
            </a:r>
          </a:p>
          <a:p>
            <a:pPr>
              <a:lnSpc>
                <a:spcPct val="150000"/>
              </a:lnSpc>
            </a:pPr>
            <a:r>
              <a:rPr lang="el-GR" dirty="0">
                <a:latin typeface="Calibri" panose="020F0502020204030204" pitchFamily="34" charset="0"/>
                <a:cs typeface="Calibri" panose="020F0502020204030204" pitchFamily="34" charset="0"/>
              </a:rPr>
              <a:t>Η </a:t>
            </a:r>
            <a:r>
              <a:rPr lang="el-GR" dirty="0" err="1">
                <a:latin typeface="Calibri" panose="020F0502020204030204" pitchFamily="34" charset="0"/>
                <a:cs typeface="Calibri" panose="020F0502020204030204" pitchFamily="34" charset="0"/>
              </a:rPr>
              <a:t>αριθμ</a:t>
            </a:r>
            <a:r>
              <a:rPr lang="el-GR" dirty="0">
                <a:latin typeface="Calibri" panose="020F0502020204030204" pitchFamily="34" charset="0"/>
                <a:cs typeface="Calibri" panose="020F0502020204030204" pitchFamily="34" charset="0"/>
              </a:rPr>
              <a:t>. </a:t>
            </a:r>
            <a:r>
              <a:rPr lang="el-GR" dirty="0" err="1">
                <a:latin typeface="Calibri" panose="020F0502020204030204" pitchFamily="34" charset="0"/>
                <a:cs typeface="Calibri" panose="020F0502020204030204" pitchFamily="34" charset="0"/>
              </a:rPr>
              <a:t>πρωτ</a:t>
            </a:r>
            <a:r>
              <a:rPr lang="el-GR" dirty="0">
                <a:latin typeface="Calibri" panose="020F0502020204030204" pitchFamily="34" charset="0"/>
                <a:cs typeface="Calibri" panose="020F0502020204030204" pitchFamily="34" charset="0"/>
              </a:rPr>
              <a:t>. </a:t>
            </a:r>
            <a:r>
              <a:rPr lang="el-GR" dirty="0" err="1">
                <a:latin typeface="Calibri" panose="020F0502020204030204" pitchFamily="34" charset="0"/>
                <a:cs typeface="Calibri" panose="020F0502020204030204" pitchFamily="34" charset="0"/>
              </a:rPr>
              <a:t>Οικ</a:t>
            </a:r>
            <a:r>
              <a:rPr lang="el-GR" dirty="0">
                <a:latin typeface="Calibri" panose="020F0502020204030204" pitchFamily="34" charset="0"/>
                <a:cs typeface="Calibri" panose="020F0502020204030204" pitchFamily="34" charset="0"/>
              </a:rPr>
              <a:t> 35720 ΕΞ 2025/27-2-2025 εγκύκλιος με θέμα «Παροχή επιπλέον διευκρινίσεων σε συνέχεια της με </a:t>
            </a:r>
            <a:r>
              <a:rPr lang="el-GR" dirty="0" err="1">
                <a:latin typeface="Calibri" panose="020F0502020204030204" pitchFamily="34" charset="0"/>
                <a:cs typeface="Calibri" panose="020F0502020204030204" pitchFamily="34" charset="0"/>
              </a:rPr>
              <a:t>αριθμ</a:t>
            </a:r>
            <a:r>
              <a:rPr lang="el-GR" dirty="0">
                <a:latin typeface="Calibri" panose="020F0502020204030204" pitchFamily="34" charset="0"/>
                <a:cs typeface="Calibri" panose="020F0502020204030204" pitchFamily="34" charset="0"/>
              </a:rPr>
              <a:t>. </a:t>
            </a:r>
            <a:r>
              <a:rPr lang="el-GR" dirty="0" err="1">
                <a:latin typeface="Calibri" panose="020F0502020204030204" pitchFamily="34" charset="0"/>
                <a:cs typeface="Calibri" panose="020F0502020204030204" pitchFamily="34" charset="0"/>
              </a:rPr>
              <a:t>πρωτ</a:t>
            </a:r>
            <a:r>
              <a:rPr lang="el-GR" dirty="0">
                <a:latin typeface="Calibri" panose="020F0502020204030204" pitchFamily="34" charset="0"/>
                <a:cs typeface="Calibri" panose="020F0502020204030204" pitchFamily="34" charset="0"/>
              </a:rPr>
              <a:t>. Οικ. 157460/ΕΞ 2024/25-10-2024 εγκυκλίου μας και προσαρμογή εντύπων (Υπόδειγμα 1 και Υπόδειγμα 2)»</a:t>
            </a:r>
            <a:br>
              <a:rPr lang="el-GR" dirty="0">
                <a:latin typeface="Calibri" panose="020F0502020204030204" pitchFamily="34" charset="0"/>
                <a:cs typeface="Calibri" panose="020F0502020204030204" pitchFamily="34" charset="0"/>
              </a:rPr>
            </a:br>
            <a:endParaRPr lang="el-GR" dirty="0">
              <a:latin typeface="Calibri" panose="020F0502020204030204" pitchFamily="34" charset="0"/>
              <a:cs typeface="Calibri" panose="020F0502020204030204" pitchFamily="34" charset="0"/>
            </a:endParaRPr>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911215B7-CB09-598A-4DDE-5711A2197B9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5" name="Εικόνα 4">
            <a:extLst>
              <a:ext uri="{FF2B5EF4-FFF2-40B4-BE49-F238E27FC236}">
                <a16:creationId xmlns:a16="http://schemas.microsoft.com/office/drawing/2014/main" id="{6D4B3FAD-FB2F-641B-1CD5-83BD85ED2A5D}"/>
              </a:ext>
            </a:extLst>
          </p:cNvPr>
          <p:cNvPicPr>
            <a:picLocks noChangeAspect="1"/>
          </p:cNvPicPr>
          <p:nvPr/>
        </p:nvPicPr>
        <p:blipFill>
          <a:blip r:embed="rId3"/>
          <a:stretch>
            <a:fillRect/>
          </a:stretch>
        </p:blipFill>
        <p:spPr>
          <a:xfrm>
            <a:off x="0" y="5808556"/>
            <a:ext cx="4550195" cy="1049444"/>
          </a:xfrm>
          <a:prstGeom prst="rect">
            <a:avLst/>
          </a:prstGeom>
        </p:spPr>
      </p:pic>
    </p:spTree>
    <p:extLst>
      <p:ext uri="{BB962C8B-B14F-4D97-AF65-F5344CB8AC3E}">
        <p14:creationId xmlns:p14="http://schemas.microsoft.com/office/powerpoint/2010/main" val="32575136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6F7D07A-B984-5479-FCD5-AF3FF3E441A6}"/>
              </a:ext>
            </a:extLst>
          </p:cNvPr>
          <p:cNvSpPr>
            <a:spLocks noGrp="1"/>
          </p:cNvSpPr>
          <p:nvPr>
            <p:ph type="title"/>
          </p:nvPr>
        </p:nvSpPr>
        <p:spPr>
          <a:xfrm>
            <a:off x="677334" y="609599"/>
            <a:ext cx="8596668" cy="956651"/>
          </a:xfrm>
        </p:spPr>
        <p:txBody>
          <a:bodyPr>
            <a:noAutofit/>
          </a:bodyPr>
          <a:lstStyle/>
          <a:p>
            <a:pPr algn="ctr"/>
            <a:r>
              <a:rPr lang="el-GR" sz="2600" b="1" dirty="0">
                <a:latin typeface="Calibri" panose="020F0502020204030204" pitchFamily="34" charset="0"/>
                <a:cs typeface="Calibri" panose="020F0502020204030204" pitchFamily="34" charset="0"/>
              </a:rPr>
              <a:t>Δηλώσεις περί μη σύγκρουσης συμφερόντων στο πλαίσιο των συγχρηματοδοτούμενων προγραμμάτων</a:t>
            </a:r>
            <a:br>
              <a:rPr lang="el-GR" sz="2600" b="1" dirty="0">
                <a:latin typeface="Calibri" panose="020F0502020204030204" pitchFamily="34" charset="0"/>
                <a:cs typeface="Calibri" panose="020F0502020204030204" pitchFamily="34" charset="0"/>
              </a:rPr>
            </a:br>
            <a:br>
              <a:rPr lang="el-GR" sz="2600" dirty="0">
                <a:latin typeface="Calibri" panose="020F0502020204030204" pitchFamily="34" charset="0"/>
                <a:cs typeface="Calibri" panose="020F0502020204030204" pitchFamily="34" charset="0"/>
              </a:rPr>
            </a:br>
            <a:endParaRPr lang="el-GR" sz="2600" dirty="0">
              <a:latin typeface="Calibri" panose="020F0502020204030204" pitchFamily="34" charset="0"/>
              <a:cs typeface="Calibri" panose="020F0502020204030204" pitchFamily="34" charset="0"/>
            </a:endParaRPr>
          </a:p>
        </p:txBody>
      </p:sp>
      <p:sp>
        <p:nvSpPr>
          <p:cNvPr id="3" name="Θέση περιεχομένου 2">
            <a:extLst>
              <a:ext uri="{FF2B5EF4-FFF2-40B4-BE49-F238E27FC236}">
                <a16:creationId xmlns:a16="http://schemas.microsoft.com/office/drawing/2014/main" id="{B4B25DEC-3B43-42C1-0767-6087A6C329FC}"/>
              </a:ext>
            </a:extLst>
          </p:cNvPr>
          <p:cNvSpPr>
            <a:spLocks noGrp="1"/>
          </p:cNvSpPr>
          <p:nvPr>
            <p:ph idx="1"/>
          </p:nvPr>
        </p:nvSpPr>
        <p:spPr>
          <a:xfrm>
            <a:off x="537833" y="1566250"/>
            <a:ext cx="8596668" cy="4146487"/>
          </a:xfrm>
        </p:spPr>
        <p:txBody>
          <a:bodyPr>
            <a:normAutofit/>
          </a:bodyPr>
          <a:lstStyle/>
          <a:p>
            <a:pPr marL="0" indent="0" algn="just">
              <a:buNone/>
            </a:pPr>
            <a:r>
              <a:rPr lang="el-GR" sz="2000" b="1" dirty="0">
                <a:latin typeface="Calibri" panose="020F0502020204030204" pitchFamily="34" charset="0"/>
                <a:cs typeface="Calibri" panose="020F0502020204030204" pitchFamily="34" charset="0"/>
              </a:rPr>
              <a:t>Υπόχρεοι</a:t>
            </a:r>
            <a:r>
              <a:rPr lang="el-GR" sz="1600" b="1" dirty="0">
                <a:latin typeface="Calibri" panose="020F0502020204030204" pitchFamily="34" charset="0"/>
                <a:cs typeface="Calibri" panose="020F0502020204030204" pitchFamily="34" charset="0"/>
              </a:rPr>
              <a:t> </a:t>
            </a:r>
          </a:p>
          <a:p>
            <a:pPr algn="just"/>
            <a:r>
              <a:rPr lang="el-GR" sz="1600" b="1" dirty="0">
                <a:latin typeface="Calibri" panose="020F0502020204030204" pitchFamily="34" charset="0"/>
                <a:cs typeface="Calibri" panose="020F0502020204030204" pitchFamily="34" charset="0"/>
              </a:rPr>
              <a:t>Α</a:t>
            </a:r>
            <a:r>
              <a:rPr lang="el-GR" sz="1600" dirty="0">
                <a:latin typeface="Calibri" panose="020F0502020204030204" pitchFamily="34" charset="0"/>
                <a:cs typeface="Calibri" panose="020F0502020204030204" pitchFamily="34" charset="0"/>
              </a:rPr>
              <a:t>. </a:t>
            </a:r>
            <a:r>
              <a:rPr lang="el-GR" sz="1600" b="1" dirty="0">
                <a:latin typeface="Calibri" panose="020F0502020204030204" pitchFamily="34" charset="0"/>
                <a:cs typeface="Calibri" panose="020F0502020204030204" pitchFamily="34" charset="0"/>
              </a:rPr>
              <a:t>Τα μέλη επιτροπών που συμμετέχουν στη διαδικασία επιλογής προσώπων υποψηφίων για απασχόληση</a:t>
            </a:r>
            <a:r>
              <a:rPr lang="el-GR" sz="1600" dirty="0">
                <a:latin typeface="Calibri" panose="020F0502020204030204" pitchFamily="34" charset="0"/>
                <a:cs typeface="Calibri" panose="020F0502020204030204" pitchFamily="34" charset="0"/>
              </a:rPr>
              <a:t>, δηλαδή στελέχη της υπηρεσίας ή μέλη γνωμοδοτικού οργάνου/Μέλη Επιτροπής Αξιολόγησης Ενστάσεων ή/και Προσφυγών που συμμετείχαν ή συμμετέχουν στη διαδικασία επιλογής φυσικών προσώπων υποψήφιων για απασχόληση. </a:t>
            </a:r>
          </a:p>
          <a:p>
            <a:pPr marL="0" indent="0" algn="just">
              <a:buNone/>
            </a:pPr>
            <a:r>
              <a:rPr lang="el-GR" sz="1600" dirty="0">
                <a:latin typeface="Calibri" panose="020F0502020204030204" pitchFamily="34" charset="0"/>
                <a:cs typeface="Calibri" panose="020F0502020204030204" pitchFamily="34" charset="0"/>
              </a:rPr>
              <a:t>Συγκεκριμένα για την </a:t>
            </a:r>
            <a:r>
              <a:rPr lang="el-GR" sz="1600" b="1" dirty="0">
                <a:latin typeface="Calibri" panose="020F0502020204030204" pitchFamily="34" charset="0"/>
                <a:cs typeface="Calibri" panose="020F0502020204030204" pitchFamily="34" charset="0"/>
              </a:rPr>
              <a:t>επιλογή προσωπικού </a:t>
            </a:r>
            <a:r>
              <a:rPr lang="el-GR" sz="1600" dirty="0">
                <a:latin typeface="Calibri" panose="020F0502020204030204" pitchFamily="34" charset="0"/>
                <a:cs typeface="Calibri" panose="020F0502020204030204" pitchFamily="34" charset="0"/>
              </a:rPr>
              <a:t>στα έργα των ΤΟΜΥ περιλαμβάνονται: </a:t>
            </a:r>
          </a:p>
          <a:p>
            <a:pPr algn="just"/>
            <a:r>
              <a:rPr lang="el-GR" sz="1600" b="1" dirty="0">
                <a:latin typeface="Calibri" panose="020F0502020204030204" pitchFamily="34" charset="0"/>
                <a:cs typeface="Calibri" panose="020F0502020204030204" pitchFamily="34" charset="0"/>
              </a:rPr>
              <a:t>Στελέχη της υπηρεσίας σας </a:t>
            </a:r>
            <a:r>
              <a:rPr lang="el-GR" sz="1600" dirty="0">
                <a:latin typeface="Calibri" panose="020F0502020204030204" pitchFamily="34" charset="0"/>
                <a:cs typeface="Calibri" panose="020F0502020204030204" pitchFamily="34" charset="0"/>
              </a:rPr>
              <a:t>που είχαν εμπλακεί στη </a:t>
            </a:r>
            <a:r>
              <a:rPr lang="el-GR" sz="1600" b="1" dirty="0">
                <a:latin typeface="Calibri" panose="020F0502020204030204" pitchFamily="34" charset="0"/>
                <a:cs typeface="Calibri" panose="020F0502020204030204" pitchFamily="34" charset="0"/>
              </a:rPr>
              <a:t>διαδικασία επιλογής προσωπικού </a:t>
            </a:r>
            <a:r>
              <a:rPr lang="el-GR" sz="1600" dirty="0">
                <a:latin typeface="Calibri" panose="020F0502020204030204" pitchFamily="34" charset="0"/>
                <a:cs typeface="Calibri" panose="020F0502020204030204" pitchFamily="34" charset="0"/>
              </a:rPr>
              <a:t>στις ΤΟΜΥ σύμφωνα με την υπ’ </a:t>
            </a:r>
            <a:r>
              <a:rPr lang="el-GR" sz="1600" dirty="0" err="1">
                <a:latin typeface="Calibri" panose="020F0502020204030204" pitchFamily="34" charset="0"/>
                <a:cs typeface="Calibri" panose="020F0502020204030204" pitchFamily="34" charset="0"/>
              </a:rPr>
              <a:t>αρ</a:t>
            </a:r>
            <a:r>
              <a:rPr lang="el-GR" sz="1600" dirty="0">
                <a:latin typeface="Calibri" panose="020F0502020204030204" pitchFamily="34" charset="0"/>
                <a:cs typeface="Calibri" panose="020F0502020204030204" pitchFamily="34" charset="0"/>
              </a:rPr>
              <a:t>.. Α2β/Γ.Π. οικ.60261/3-8-2017 Προκήρυξη-Πρόσκληση Ενδιαφέροντος του Υπουργείου Υγείας για την πρόσληψη προσωπικού με σύμβαση εργασίας ιδιωτικού δικαίου ορισμένου χρόνου πλήρους και αποκλειστικής απασχόλησης για το συγχρηματοδοτούμενο πρόγραμμα «Λειτουργία Τοπικών Ομάδων Υγείας (ΤΟΜΥ) για την αναδιάρθρωση της Πρωτοβάθμιας Φροντίδας Υγείας στις Περιφέρειες» (1</a:t>
            </a:r>
            <a:r>
              <a:rPr lang="el-GR" sz="1600" baseline="30000" dirty="0">
                <a:latin typeface="Calibri" panose="020F0502020204030204" pitchFamily="34" charset="0"/>
                <a:cs typeface="Calibri" panose="020F0502020204030204" pitchFamily="34" charset="0"/>
              </a:rPr>
              <a:t>η</a:t>
            </a:r>
            <a:r>
              <a:rPr lang="el-GR" sz="1600" dirty="0">
                <a:latin typeface="Calibri" panose="020F0502020204030204" pitchFamily="34" charset="0"/>
                <a:cs typeface="Calibri" panose="020F0502020204030204" pitchFamily="34" charset="0"/>
              </a:rPr>
              <a:t> Προκήρυξη)</a:t>
            </a:r>
          </a:p>
          <a:p>
            <a:pPr algn="just"/>
            <a:r>
              <a:rPr lang="el-GR" sz="1600" b="1" dirty="0">
                <a:latin typeface="Calibri" panose="020F0502020204030204" pitchFamily="34" charset="0"/>
                <a:cs typeface="Calibri" panose="020F0502020204030204" pitchFamily="34" charset="0"/>
              </a:rPr>
              <a:t>Στελέχη</a:t>
            </a:r>
            <a:r>
              <a:rPr lang="el-GR" sz="1600" dirty="0">
                <a:latin typeface="Calibri" panose="020F0502020204030204" pitchFamily="34" charset="0"/>
                <a:cs typeface="Calibri" panose="020F0502020204030204" pitchFamily="34" charset="0"/>
              </a:rPr>
              <a:t> που εμπλέκονται στη </a:t>
            </a:r>
            <a:r>
              <a:rPr lang="el-GR" sz="1600" b="1" dirty="0">
                <a:latin typeface="Calibri" panose="020F0502020204030204" pitchFamily="34" charset="0"/>
                <a:cs typeface="Calibri" panose="020F0502020204030204" pitchFamily="34" charset="0"/>
              </a:rPr>
              <a:t>διαδικασία επιλογής προσωπικού </a:t>
            </a:r>
            <a:r>
              <a:rPr lang="el-GR" sz="1600" dirty="0">
                <a:latin typeface="Calibri" panose="020F0502020204030204" pitchFamily="34" charset="0"/>
                <a:cs typeface="Calibri" panose="020F0502020204030204" pitchFamily="34" charset="0"/>
              </a:rPr>
              <a:t>για τις </a:t>
            </a:r>
            <a:r>
              <a:rPr lang="el-GR" sz="1600" b="1" dirty="0">
                <a:latin typeface="Calibri" panose="020F0502020204030204" pitchFamily="34" charset="0"/>
                <a:cs typeface="Calibri" panose="020F0502020204030204" pitchFamily="34" charset="0"/>
              </a:rPr>
              <a:t>νέες</a:t>
            </a:r>
            <a:r>
              <a:rPr lang="el-GR" sz="1600" dirty="0">
                <a:latin typeface="Calibri" panose="020F0502020204030204" pitchFamily="34" charset="0"/>
                <a:cs typeface="Calibri" panose="020F0502020204030204" pitchFamily="34" charset="0"/>
              </a:rPr>
              <a:t> ΤΟΜΥ που πρόκειται να συγκροτηθούν</a:t>
            </a:r>
          </a:p>
          <a:p>
            <a:endParaRPr lang="el-GR" dirty="0"/>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504338A1-D769-6815-8255-6F14EC388F7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5" name="Εικόνα 4">
            <a:extLst>
              <a:ext uri="{FF2B5EF4-FFF2-40B4-BE49-F238E27FC236}">
                <a16:creationId xmlns:a16="http://schemas.microsoft.com/office/drawing/2014/main" id="{562999C0-F30A-442B-1B74-4E8B216BEDD5}"/>
              </a:ext>
            </a:extLst>
          </p:cNvPr>
          <p:cNvPicPr>
            <a:picLocks noChangeAspect="1"/>
          </p:cNvPicPr>
          <p:nvPr/>
        </p:nvPicPr>
        <p:blipFill>
          <a:blip r:embed="rId3"/>
          <a:stretch>
            <a:fillRect/>
          </a:stretch>
        </p:blipFill>
        <p:spPr>
          <a:xfrm>
            <a:off x="0" y="5808556"/>
            <a:ext cx="4550195" cy="1049444"/>
          </a:xfrm>
          <a:prstGeom prst="rect">
            <a:avLst/>
          </a:prstGeom>
        </p:spPr>
      </p:pic>
    </p:spTree>
    <p:extLst>
      <p:ext uri="{BB962C8B-B14F-4D97-AF65-F5344CB8AC3E}">
        <p14:creationId xmlns:p14="http://schemas.microsoft.com/office/powerpoint/2010/main" val="23944151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337" name="Rectangle 1">
            <a:extLst>
              <a:ext uri="{FF2B5EF4-FFF2-40B4-BE49-F238E27FC236}">
                <a16:creationId xmlns:a16="http://schemas.microsoft.com/office/drawing/2014/main" id="{E1C757FB-2102-B648-0648-FDC0B62418F2}"/>
              </a:ext>
            </a:extLst>
          </p:cNvPr>
          <p:cNvSpPr>
            <a:spLocks noChangeArrowheads="1"/>
          </p:cNvSpPr>
          <p:nvPr/>
        </p:nvSpPr>
        <p:spPr bwMode="auto">
          <a:xfrm>
            <a:off x="742950" y="2760027"/>
            <a:ext cx="10709275" cy="3138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marL="285750" indent="-28575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1pPr>
            <a:lvl2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2pPr>
            <a:lvl3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3pPr>
            <a:lvl4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4pPr>
            <a:lvl5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5pPr>
            <a:lvl6pPr marL="25146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6pPr>
            <a:lvl7pPr marL="29718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7pPr>
            <a:lvl8pPr marL="34290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8pPr>
            <a:lvl9pPr marL="38862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9pPr>
          </a:lstStyle>
          <a:p>
            <a:pPr hangingPunct="1">
              <a:lnSpc>
                <a:spcPct val="100000"/>
              </a:lnSpc>
            </a:pPr>
            <a:r>
              <a:rPr lang="el-GR" altLang="el-GR" b="1" dirty="0">
                <a:solidFill>
                  <a:schemeClr val="tx1">
                    <a:lumMod val="75000"/>
                    <a:lumOff val="25000"/>
                  </a:schemeClr>
                </a:solidFill>
                <a:latin typeface="Calibri" panose="020F0502020204030204" pitchFamily="34" charset="0"/>
                <a:cs typeface="Calibri" panose="020F0502020204030204" pitchFamily="34" charset="0"/>
              </a:rPr>
              <a:t>ΧΑΡΑΚΤΗΡΙΣΤΙΚΑ ΤΩΝ ΤΟΜΥ</a:t>
            </a:r>
          </a:p>
          <a:p>
            <a:pPr hangingPunct="1">
              <a:lnSpc>
                <a:spcPct val="100000"/>
              </a:lnSpc>
            </a:pPr>
            <a:endParaRPr lang="el-GR" altLang="el-GR" dirty="0">
              <a:solidFill>
                <a:schemeClr val="tx1">
                  <a:lumMod val="75000"/>
                  <a:lumOff val="25000"/>
                </a:schemeClr>
              </a:solidFill>
              <a:latin typeface="Calibri" panose="020F0502020204030204" pitchFamily="34" charset="0"/>
              <a:cs typeface="Calibri" panose="020F0502020204030204" pitchFamily="34" charset="0"/>
            </a:endParaRP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Calibri" panose="020F0502020204030204" pitchFamily="34" charset="0"/>
                <a:cs typeface="Calibri" panose="020F0502020204030204" pitchFamily="34" charset="0"/>
              </a:rPr>
              <a:t>διεπιστημονικές ομάδες</a:t>
            </a: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Calibri" panose="020F0502020204030204" pitchFamily="34" charset="0"/>
                <a:cs typeface="Calibri" panose="020F0502020204030204" pitchFamily="34" charset="0"/>
              </a:rPr>
              <a:t>προσωπικό έως 12 άτομα</a:t>
            </a: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Calibri" panose="020F0502020204030204" pitchFamily="34" charset="0"/>
                <a:cs typeface="Calibri" panose="020F0502020204030204" pitchFamily="34" charset="0"/>
              </a:rPr>
              <a:t>αποκεντρωμένες ομάδες/μονάδες των Κέντρων Υγείας</a:t>
            </a: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Calibri" panose="020F0502020204030204" pitchFamily="34" charset="0"/>
                <a:cs typeface="Calibri" panose="020F0502020204030204" pitchFamily="34" charset="0"/>
              </a:rPr>
              <a:t>παρέχουν υπηρεσίες πρόληψης, αγωγής και προαγωγής υγείας στα άτομα και στην κοινότητα</a:t>
            </a: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Calibri" panose="020F0502020204030204" pitchFamily="34" charset="0"/>
                <a:cs typeface="Calibri" panose="020F0502020204030204" pitchFamily="34" charset="0"/>
              </a:rPr>
              <a:t>υπηρεσίες οικογενειακής ιατρικής (προσωπικοί ιατροί &amp; παιδίατροι)</a:t>
            </a: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Calibri" panose="020F0502020204030204" pitchFamily="34" charset="0"/>
                <a:cs typeface="Calibri" panose="020F0502020204030204" pitchFamily="34" charset="0"/>
              </a:rPr>
              <a:t>υπηρεσίες τόσο στη δομή όσο και </a:t>
            </a:r>
            <a:r>
              <a:rPr lang="el-GR" altLang="el-GR" dirty="0" err="1">
                <a:solidFill>
                  <a:schemeClr val="tx1">
                    <a:lumMod val="75000"/>
                    <a:lumOff val="25000"/>
                  </a:schemeClr>
                </a:solidFill>
                <a:latin typeface="Calibri" panose="020F0502020204030204" pitchFamily="34" charset="0"/>
                <a:cs typeface="Calibri" panose="020F0502020204030204" pitchFamily="34" charset="0"/>
              </a:rPr>
              <a:t>κατ’οίκον</a:t>
            </a:r>
            <a:endParaRPr lang="el-GR" altLang="el-GR" dirty="0">
              <a:solidFill>
                <a:schemeClr val="tx1">
                  <a:lumMod val="75000"/>
                  <a:lumOff val="25000"/>
                </a:schemeClr>
              </a:solidFill>
              <a:latin typeface="Calibri" panose="020F0502020204030204" pitchFamily="34" charset="0"/>
              <a:cs typeface="Calibri" panose="020F0502020204030204" pitchFamily="34" charset="0"/>
            </a:endParaRP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Calibri" panose="020F0502020204030204" pitchFamily="34" charset="0"/>
                <a:cs typeface="Calibri" panose="020F0502020204030204" pitchFamily="34" charset="0"/>
              </a:rPr>
              <a:t>συνεργασία και δικτύωση με δημόσιους φορείς παροχής υπηρεσιών υγείας, Μονάδες Ψυχικής Υγείας, Δομές Αντιμετώπισης Εξαρτήσεων, Δομές Κοινωνικής Προστασίας, λοιπές δομές (π.χ. σχολεία, Κ.Α.Π.Η. </a:t>
            </a:r>
            <a:r>
              <a:rPr lang="el-GR" altLang="el-GR" dirty="0" err="1">
                <a:solidFill>
                  <a:schemeClr val="tx1">
                    <a:lumMod val="75000"/>
                    <a:lumOff val="25000"/>
                  </a:schemeClr>
                </a:solidFill>
                <a:latin typeface="Calibri" panose="020F0502020204030204" pitchFamily="34" charset="0"/>
                <a:cs typeface="Calibri" panose="020F0502020204030204" pitchFamily="34" charset="0"/>
              </a:rPr>
              <a:t>κ.λπ</a:t>
            </a:r>
            <a:r>
              <a:rPr lang="el-GR" altLang="el-GR" dirty="0">
                <a:solidFill>
                  <a:schemeClr val="tx1">
                    <a:lumMod val="75000"/>
                    <a:lumOff val="25000"/>
                  </a:schemeClr>
                </a:solidFill>
                <a:latin typeface="Calibri" panose="020F0502020204030204" pitchFamily="34" charset="0"/>
                <a:cs typeface="Calibri" panose="020F0502020204030204" pitchFamily="34" charset="0"/>
              </a:rPr>
              <a:t>), επαγγελματίες και φορείς του ιδιωτικού τομέα.</a:t>
            </a:r>
          </a:p>
        </p:txBody>
      </p:sp>
      <p:sp>
        <p:nvSpPr>
          <p:cNvPr id="14338" name="Rectangle 2">
            <a:extLst>
              <a:ext uri="{FF2B5EF4-FFF2-40B4-BE49-F238E27FC236}">
                <a16:creationId xmlns:a16="http://schemas.microsoft.com/office/drawing/2014/main" id="{A4F11282-C85A-0AA8-1861-5E026E817771}"/>
              </a:ext>
            </a:extLst>
          </p:cNvPr>
          <p:cNvSpPr>
            <a:spLocks noChangeArrowheads="1"/>
          </p:cNvSpPr>
          <p:nvPr/>
        </p:nvSpPr>
        <p:spPr bwMode="auto">
          <a:xfrm>
            <a:off x="838200" y="1135063"/>
            <a:ext cx="10610850" cy="1476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1pPr>
            <a:lvl2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2pPr>
            <a:lvl3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3pPr>
            <a:lvl4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4pPr>
            <a:lvl5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5pPr>
            <a:lvl6pPr marL="25146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6pPr>
            <a:lvl7pPr marL="29718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7pPr>
            <a:lvl8pPr marL="34290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8pPr>
            <a:lvl9pPr marL="38862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9pPr>
          </a:lstStyle>
          <a:p>
            <a:pPr algn="just" hangingPunct="1">
              <a:lnSpc>
                <a:spcPct val="100000"/>
              </a:lnSpc>
            </a:pPr>
            <a:r>
              <a:rPr lang="el-GR" altLang="el-GR" b="1" dirty="0">
                <a:solidFill>
                  <a:schemeClr val="tx1">
                    <a:lumMod val="75000"/>
                    <a:lumOff val="25000"/>
                  </a:schemeClr>
                </a:solidFill>
                <a:latin typeface="Calibri" panose="020F0502020204030204" pitchFamily="34" charset="0"/>
                <a:cs typeface="Calibri" panose="020F0502020204030204" pitchFamily="34" charset="0"/>
              </a:rPr>
              <a:t>ΤΟΜΥ – Τοπικές Ομάδες Υγείας</a:t>
            </a:r>
          </a:p>
          <a:p>
            <a:pPr algn="just" hangingPunct="1">
              <a:lnSpc>
                <a:spcPct val="100000"/>
              </a:lnSpc>
            </a:pPr>
            <a:endParaRPr lang="el-GR" altLang="el-GR" dirty="0">
              <a:solidFill>
                <a:schemeClr val="tx1">
                  <a:lumMod val="75000"/>
                  <a:lumOff val="25000"/>
                </a:schemeClr>
              </a:solidFill>
              <a:latin typeface="Calibri" panose="020F0502020204030204" pitchFamily="34" charset="0"/>
              <a:cs typeface="Calibri" panose="020F0502020204030204" pitchFamily="34" charset="0"/>
            </a:endParaRPr>
          </a:p>
          <a:p>
            <a:pPr algn="just" hangingPunct="1">
              <a:lnSpc>
                <a:spcPct val="100000"/>
              </a:lnSpc>
            </a:pPr>
            <a:r>
              <a:rPr lang="el-GR" altLang="el-GR" dirty="0">
                <a:solidFill>
                  <a:schemeClr val="tx1">
                    <a:lumMod val="75000"/>
                    <a:lumOff val="25000"/>
                  </a:schemeClr>
                </a:solidFill>
                <a:latin typeface="Calibri" panose="020F0502020204030204" pitchFamily="34" charset="0"/>
                <a:cs typeface="Calibri" panose="020F0502020204030204" pitchFamily="34" charset="0"/>
              </a:rPr>
              <a:t>Αποστολή τους η παροχή </a:t>
            </a:r>
            <a:r>
              <a:rPr lang="el-GR" altLang="el-GR" b="1" dirty="0">
                <a:solidFill>
                  <a:schemeClr val="tx1">
                    <a:lumMod val="75000"/>
                    <a:lumOff val="25000"/>
                  </a:schemeClr>
                </a:solidFill>
                <a:latin typeface="Calibri" panose="020F0502020204030204" pitchFamily="34" charset="0"/>
                <a:cs typeface="Calibri" panose="020F0502020204030204" pitchFamily="34" charset="0"/>
              </a:rPr>
              <a:t>δωρεάν</a:t>
            </a:r>
            <a:r>
              <a:rPr lang="el-GR" altLang="el-GR" dirty="0">
                <a:solidFill>
                  <a:schemeClr val="tx1">
                    <a:lumMod val="75000"/>
                    <a:lumOff val="25000"/>
                  </a:schemeClr>
                </a:solidFill>
                <a:latin typeface="Calibri" panose="020F0502020204030204" pitchFamily="34" charset="0"/>
                <a:cs typeface="Calibri" panose="020F0502020204030204" pitchFamily="34" charset="0"/>
              </a:rPr>
              <a:t>, </a:t>
            </a:r>
            <a:r>
              <a:rPr lang="el-GR" altLang="el-GR" b="1" dirty="0">
                <a:solidFill>
                  <a:schemeClr val="tx1">
                    <a:lumMod val="75000"/>
                    <a:lumOff val="25000"/>
                  </a:schemeClr>
                </a:solidFill>
                <a:latin typeface="Calibri" panose="020F0502020204030204" pitchFamily="34" charset="0"/>
                <a:cs typeface="Calibri" panose="020F0502020204030204" pitchFamily="34" charset="0"/>
              </a:rPr>
              <a:t>καθολικής</a:t>
            </a:r>
            <a:r>
              <a:rPr lang="el-GR" altLang="el-GR" dirty="0">
                <a:solidFill>
                  <a:schemeClr val="tx1">
                    <a:lumMod val="75000"/>
                    <a:lumOff val="25000"/>
                  </a:schemeClr>
                </a:solidFill>
                <a:latin typeface="Calibri" panose="020F0502020204030204" pitchFamily="34" charset="0"/>
                <a:cs typeface="Calibri" panose="020F0502020204030204" pitchFamily="34" charset="0"/>
              </a:rPr>
              <a:t>, </a:t>
            </a:r>
            <a:r>
              <a:rPr lang="el-GR" altLang="el-GR" b="1" dirty="0">
                <a:solidFill>
                  <a:schemeClr val="tx1">
                    <a:lumMod val="75000"/>
                    <a:lumOff val="25000"/>
                  </a:schemeClr>
                </a:solidFill>
                <a:latin typeface="Calibri" panose="020F0502020204030204" pitchFamily="34" charset="0"/>
                <a:cs typeface="Calibri" panose="020F0502020204030204" pitchFamily="34" charset="0"/>
              </a:rPr>
              <a:t>κατάλληλης</a:t>
            </a:r>
            <a:r>
              <a:rPr lang="el-GR" altLang="el-GR" dirty="0">
                <a:solidFill>
                  <a:schemeClr val="tx1">
                    <a:lumMod val="75000"/>
                    <a:lumOff val="25000"/>
                  </a:schemeClr>
                </a:solidFill>
                <a:latin typeface="Calibri" panose="020F0502020204030204" pitchFamily="34" charset="0"/>
                <a:cs typeface="Calibri" panose="020F0502020204030204" pitchFamily="34" charset="0"/>
              </a:rPr>
              <a:t>, </a:t>
            </a:r>
            <a:r>
              <a:rPr lang="el-GR" altLang="el-GR" b="1" dirty="0">
                <a:solidFill>
                  <a:schemeClr val="tx1">
                    <a:lumMod val="75000"/>
                    <a:lumOff val="25000"/>
                  </a:schemeClr>
                </a:solidFill>
                <a:latin typeface="Calibri" panose="020F0502020204030204" pitchFamily="34" charset="0"/>
                <a:cs typeface="Calibri" panose="020F0502020204030204" pitchFamily="34" charset="0"/>
              </a:rPr>
              <a:t>αποτελεσματικής</a:t>
            </a:r>
            <a:r>
              <a:rPr lang="el-GR" altLang="el-GR" dirty="0">
                <a:solidFill>
                  <a:schemeClr val="tx1">
                    <a:lumMod val="75000"/>
                    <a:lumOff val="25000"/>
                  </a:schemeClr>
                </a:solidFill>
                <a:latin typeface="Calibri" panose="020F0502020204030204" pitchFamily="34" charset="0"/>
                <a:cs typeface="Calibri" panose="020F0502020204030204" pitchFamily="34" charset="0"/>
              </a:rPr>
              <a:t>, </a:t>
            </a:r>
            <a:r>
              <a:rPr lang="el-GR" altLang="el-GR" b="1" dirty="0">
                <a:solidFill>
                  <a:schemeClr val="tx1">
                    <a:lumMod val="75000"/>
                    <a:lumOff val="25000"/>
                  </a:schemeClr>
                </a:solidFill>
                <a:latin typeface="Calibri" panose="020F0502020204030204" pitchFamily="34" charset="0"/>
                <a:cs typeface="Calibri" panose="020F0502020204030204" pitchFamily="34" charset="0"/>
              </a:rPr>
              <a:t>αποδοτικής</a:t>
            </a:r>
            <a:r>
              <a:rPr lang="el-GR" altLang="el-GR" dirty="0">
                <a:solidFill>
                  <a:schemeClr val="tx1">
                    <a:lumMod val="75000"/>
                    <a:lumOff val="25000"/>
                  </a:schemeClr>
                </a:solidFill>
                <a:latin typeface="Calibri" panose="020F0502020204030204" pitchFamily="34" charset="0"/>
                <a:cs typeface="Calibri" panose="020F0502020204030204" pitchFamily="34" charset="0"/>
              </a:rPr>
              <a:t>, </a:t>
            </a:r>
            <a:r>
              <a:rPr lang="el-GR" altLang="el-GR" b="1" dirty="0">
                <a:solidFill>
                  <a:schemeClr val="tx1">
                    <a:lumMod val="75000"/>
                    <a:lumOff val="25000"/>
                  </a:schemeClr>
                </a:solidFill>
                <a:latin typeface="Calibri" panose="020F0502020204030204" pitchFamily="34" charset="0"/>
                <a:cs typeface="Calibri" panose="020F0502020204030204" pitchFamily="34" charset="0"/>
              </a:rPr>
              <a:t>ποιοτικής</a:t>
            </a:r>
            <a:r>
              <a:rPr lang="el-GR" altLang="el-GR" dirty="0">
                <a:solidFill>
                  <a:schemeClr val="tx1">
                    <a:lumMod val="75000"/>
                    <a:lumOff val="25000"/>
                  </a:schemeClr>
                </a:solidFill>
                <a:latin typeface="Calibri" panose="020F0502020204030204" pitchFamily="34" charset="0"/>
                <a:cs typeface="Calibri" panose="020F0502020204030204" pitchFamily="34" charset="0"/>
              </a:rPr>
              <a:t> και </a:t>
            </a:r>
            <a:r>
              <a:rPr lang="el-GR" altLang="el-GR" b="1" dirty="0">
                <a:solidFill>
                  <a:schemeClr val="tx1">
                    <a:lumMod val="75000"/>
                    <a:lumOff val="25000"/>
                  </a:schemeClr>
                </a:solidFill>
                <a:latin typeface="Calibri" panose="020F0502020204030204" pitchFamily="34" charset="0"/>
                <a:cs typeface="Calibri" panose="020F0502020204030204" pitchFamily="34" charset="0"/>
              </a:rPr>
              <a:t>ανθρωποκεντρικής</a:t>
            </a:r>
            <a:r>
              <a:rPr lang="el-GR" altLang="el-GR" dirty="0">
                <a:solidFill>
                  <a:schemeClr val="tx1">
                    <a:lumMod val="75000"/>
                    <a:lumOff val="25000"/>
                  </a:schemeClr>
                </a:solidFill>
                <a:latin typeface="Calibri" panose="020F0502020204030204" pitchFamily="34" charset="0"/>
                <a:cs typeface="Calibri" panose="020F0502020204030204" pitchFamily="34" charset="0"/>
              </a:rPr>
              <a:t> πρωτοβάθμιας φροντίδας υγείας στον εγγεγραμμένο πληθυσμό, με έμφαση στις </a:t>
            </a:r>
            <a:r>
              <a:rPr lang="el-GR" altLang="el-GR" b="1" dirty="0">
                <a:solidFill>
                  <a:schemeClr val="tx1">
                    <a:lumMod val="75000"/>
                    <a:lumOff val="25000"/>
                  </a:schemeClr>
                </a:solidFill>
                <a:latin typeface="Calibri" panose="020F0502020204030204" pitchFamily="34" charset="0"/>
                <a:cs typeface="Calibri" panose="020F0502020204030204" pitchFamily="34" charset="0"/>
              </a:rPr>
              <a:t>κοινοτικές</a:t>
            </a:r>
            <a:r>
              <a:rPr lang="el-GR" altLang="el-GR" dirty="0">
                <a:solidFill>
                  <a:schemeClr val="tx1">
                    <a:lumMod val="75000"/>
                    <a:lumOff val="25000"/>
                  </a:schemeClr>
                </a:solidFill>
                <a:latin typeface="Calibri" panose="020F0502020204030204" pitchFamily="34" charset="0"/>
                <a:cs typeface="Calibri" panose="020F0502020204030204" pitchFamily="34" charset="0"/>
              </a:rPr>
              <a:t> δράσεις στο γενικό πληθυσμό συμπεριλαμβανομένων των </a:t>
            </a:r>
            <a:r>
              <a:rPr lang="el-GR" altLang="el-GR" b="1" dirty="0">
                <a:solidFill>
                  <a:schemeClr val="tx1">
                    <a:lumMod val="75000"/>
                    <a:lumOff val="25000"/>
                  </a:schemeClr>
                </a:solidFill>
                <a:latin typeface="Calibri" panose="020F0502020204030204" pitchFamily="34" charset="0"/>
                <a:cs typeface="Calibri" panose="020F0502020204030204" pitchFamily="34" charset="0"/>
              </a:rPr>
              <a:t>ευάλωτων</a:t>
            </a:r>
            <a:r>
              <a:rPr lang="el-GR" altLang="el-GR" dirty="0">
                <a:solidFill>
                  <a:schemeClr val="tx1">
                    <a:lumMod val="75000"/>
                    <a:lumOff val="25000"/>
                  </a:schemeClr>
                </a:solidFill>
                <a:latin typeface="Calibri" panose="020F0502020204030204" pitchFamily="34" charset="0"/>
                <a:cs typeface="Calibri" panose="020F0502020204030204" pitchFamily="34" charset="0"/>
              </a:rPr>
              <a:t> ομάδων πληθυσμού</a:t>
            </a:r>
          </a:p>
        </p:txBody>
      </p:sp>
      <p:sp>
        <p:nvSpPr>
          <p:cNvPr id="14339" name="Rectangle 3">
            <a:extLst>
              <a:ext uri="{FF2B5EF4-FFF2-40B4-BE49-F238E27FC236}">
                <a16:creationId xmlns:a16="http://schemas.microsoft.com/office/drawing/2014/main" id="{C7DB0A8D-60C5-F5A1-AA2E-B58DBF8D1C06}"/>
              </a:ext>
            </a:extLst>
          </p:cNvPr>
          <p:cNvSpPr>
            <a:spLocks noGrp="1" noChangeArrowheads="1"/>
          </p:cNvSpPr>
          <p:nvPr>
            <p:ph type="title"/>
          </p:nvPr>
        </p:nvSpPr>
        <p:spPr>
          <a:xfrm>
            <a:off x="742950" y="365126"/>
            <a:ext cx="10610850" cy="666970"/>
          </a:xfrm>
          <a:ln/>
        </p:spPr>
        <p:txBody>
          <a:bodyPr>
            <a:normAutofit fontScale="90000"/>
          </a:bodyPr>
          <a:lstStyle/>
          <a:p>
            <a:pPr algn="ctr">
              <a:lnSpc>
                <a:spcPct val="90000"/>
              </a:lnSpc>
              <a:tabLst>
                <a:tab pos="914400" algn="l"/>
                <a:tab pos="1828800" algn="l"/>
                <a:tab pos="2743200" algn="l"/>
                <a:tab pos="3657600" algn="l"/>
                <a:tab pos="4572000" algn="l"/>
                <a:tab pos="5486400" algn="l"/>
                <a:tab pos="6400800" algn="l"/>
                <a:tab pos="7315200" algn="l"/>
                <a:tab pos="8229600" algn="l"/>
                <a:tab pos="9144000" algn="l"/>
                <a:tab pos="10058400" algn="l"/>
              </a:tabLst>
            </a:pPr>
            <a:r>
              <a:rPr lang="el-GR" altLang="el-GR" sz="3200" b="1" dirty="0">
                <a:latin typeface="Calibri" panose="020F0502020204030204" pitchFamily="34" charset="0"/>
                <a:cs typeface="Calibri" panose="020F0502020204030204" pitchFamily="34" charset="0"/>
              </a:rPr>
              <a:t>Οι ΤΟΜΥ ως συστατικό στοιχείο της Μεταρρύθμισης της ΠΦΥ</a:t>
            </a:r>
          </a:p>
        </p:txBody>
      </p:sp>
      <p:pic>
        <p:nvPicPr>
          <p:cNvPr id="2" name="Εικόνα 1"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C2B63EED-C687-8211-125D-0280A4DFFB7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572804" y="6047105"/>
            <a:ext cx="2401570" cy="810895"/>
          </a:xfrm>
          <a:prstGeom prst="rect">
            <a:avLst/>
          </a:prstGeom>
          <a:noFill/>
          <a:ln>
            <a:noFill/>
          </a:ln>
        </p:spPr>
      </p:pic>
      <p:pic>
        <p:nvPicPr>
          <p:cNvPr id="3" name="Εικόνα 2">
            <a:extLst>
              <a:ext uri="{FF2B5EF4-FFF2-40B4-BE49-F238E27FC236}">
                <a16:creationId xmlns:a16="http://schemas.microsoft.com/office/drawing/2014/main" id="{EFFA7245-270F-BD12-B176-0C301CAA8269}"/>
              </a:ext>
            </a:extLst>
          </p:cNvPr>
          <p:cNvPicPr>
            <a:picLocks noChangeAspect="1"/>
          </p:cNvPicPr>
          <p:nvPr/>
        </p:nvPicPr>
        <p:blipFill>
          <a:blip r:embed="rId5"/>
          <a:stretch>
            <a:fillRect/>
          </a:stretch>
        </p:blipFill>
        <p:spPr>
          <a:xfrm>
            <a:off x="0" y="5808556"/>
            <a:ext cx="4550195" cy="1049444"/>
          </a:xfrm>
          <a:prstGeom prst="rect">
            <a:avLst/>
          </a:prstGeom>
        </p:spPr>
      </p:pic>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D2E7BAE6-C09A-A826-7016-79DB8CE57ABF}"/>
              </a:ext>
            </a:extLst>
          </p:cNvPr>
          <p:cNvSpPr>
            <a:spLocks noGrp="1"/>
          </p:cNvSpPr>
          <p:nvPr>
            <p:ph idx="1"/>
          </p:nvPr>
        </p:nvSpPr>
        <p:spPr>
          <a:xfrm>
            <a:off x="251861" y="1502875"/>
            <a:ext cx="8596668" cy="3811509"/>
          </a:xfrm>
        </p:spPr>
        <p:txBody>
          <a:bodyPr>
            <a:normAutofit/>
          </a:bodyPr>
          <a:lstStyle/>
          <a:p>
            <a:pPr algn="just"/>
            <a:r>
              <a:rPr lang="el-GR" b="1" dirty="0">
                <a:latin typeface="Calibri" panose="020F0502020204030204" pitchFamily="34" charset="0"/>
                <a:cs typeface="Calibri" panose="020F0502020204030204" pitchFamily="34" charset="0"/>
              </a:rPr>
              <a:t>Β) Τα μέλη προσωπικού εμπλεκόμενα στη διαδικασία παρακολούθησης και πληρωμής συγχρηματοδοτούμενων έργων/πράξεων, </a:t>
            </a:r>
            <a:r>
              <a:rPr lang="el-GR" dirty="0">
                <a:latin typeface="Calibri" panose="020F0502020204030204" pitchFamily="34" charset="0"/>
                <a:cs typeface="Calibri" panose="020F0502020204030204" pitchFamily="34" charset="0"/>
              </a:rPr>
              <a:t>δηλαδή τα στελέχη της υπηρεσίας σας που έχουν ορισθεί με αποφάσεις Διοικητή ως α) </a:t>
            </a:r>
            <a:r>
              <a:rPr lang="el-GR" b="1" dirty="0">
                <a:latin typeface="Calibri" panose="020F0502020204030204" pitchFamily="34" charset="0"/>
                <a:cs typeface="Calibri" panose="020F0502020204030204" pitchFamily="34" charset="0"/>
              </a:rPr>
              <a:t>υπεύθυνοι </a:t>
            </a:r>
            <a:r>
              <a:rPr lang="el-GR" b="1" dirty="0" err="1">
                <a:latin typeface="Calibri" panose="020F0502020204030204" pitchFamily="34" charset="0"/>
                <a:cs typeface="Calibri" panose="020F0502020204030204" pitchFamily="34" charset="0"/>
              </a:rPr>
              <a:t>Υποέργου</a:t>
            </a:r>
            <a:r>
              <a:rPr lang="el-GR" b="1" dirty="0">
                <a:latin typeface="Calibri" panose="020F0502020204030204" pitchFamily="34" charset="0"/>
                <a:cs typeface="Calibri" panose="020F0502020204030204" pitchFamily="34" charset="0"/>
              </a:rPr>
              <a:t> </a:t>
            </a:r>
            <a:r>
              <a:rPr lang="el-GR" dirty="0">
                <a:latin typeface="Calibri" panose="020F0502020204030204" pitchFamily="34" charset="0"/>
                <a:cs typeface="Calibri" panose="020F0502020204030204" pitchFamily="34" charset="0"/>
              </a:rPr>
              <a:t>β) </a:t>
            </a:r>
            <a:r>
              <a:rPr lang="el-GR" b="1" dirty="0">
                <a:latin typeface="Calibri" panose="020F0502020204030204" pitchFamily="34" charset="0"/>
                <a:cs typeface="Calibri" panose="020F0502020204030204" pitchFamily="34" charset="0"/>
              </a:rPr>
              <a:t>εισηγητές εκκαθάρισης </a:t>
            </a:r>
            <a:r>
              <a:rPr lang="el-GR" dirty="0">
                <a:latin typeface="Calibri" panose="020F0502020204030204" pitchFamily="34" charset="0"/>
                <a:cs typeface="Calibri" panose="020F0502020204030204" pitchFamily="34" charset="0"/>
              </a:rPr>
              <a:t>και γ) </a:t>
            </a:r>
            <a:r>
              <a:rPr lang="el-GR" b="1" dirty="0">
                <a:latin typeface="Calibri" panose="020F0502020204030204" pitchFamily="34" charset="0"/>
                <a:cs typeface="Calibri" panose="020F0502020204030204" pitchFamily="34" charset="0"/>
              </a:rPr>
              <a:t>υπεύθυνοι λογαριασμού ΠΔΕ</a:t>
            </a:r>
          </a:p>
          <a:p>
            <a:pPr algn="just"/>
            <a:endParaRPr lang="el-GR" dirty="0">
              <a:latin typeface="Calibri" panose="020F0502020204030204" pitchFamily="34" charset="0"/>
              <a:cs typeface="Calibri" panose="020F0502020204030204" pitchFamily="34" charset="0"/>
            </a:endParaRPr>
          </a:p>
          <a:p>
            <a:pPr algn="just"/>
            <a:r>
              <a:rPr lang="el-GR" dirty="0">
                <a:latin typeface="Calibri" panose="020F0502020204030204" pitchFamily="34" charset="0"/>
                <a:cs typeface="Calibri" panose="020F0502020204030204" pitchFamily="34" charset="0"/>
              </a:rPr>
              <a:t>Σε συνέχεια των ανωτέρω και δεδομένου ότι οι </a:t>
            </a:r>
            <a:r>
              <a:rPr lang="el-GR" b="1" dirty="0">
                <a:latin typeface="Calibri" panose="020F0502020204030204" pitchFamily="34" charset="0"/>
                <a:cs typeface="Calibri" panose="020F0502020204030204" pitchFamily="34" charset="0"/>
              </a:rPr>
              <a:t>εν λόγω δηλώσεις είναι υποχρεωτικές</a:t>
            </a:r>
            <a:r>
              <a:rPr lang="el-GR" dirty="0">
                <a:latin typeface="Calibri" panose="020F0502020204030204" pitchFamily="34" charset="0"/>
                <a:cs typeface="Calibri" panose="020F0502020204030204" pitchFamily="34" charset="0"/>
              </a:rPr>
              <a:t>, </a:t>
            </a:r>
            <a:r>
              <a:rPr lang="el-GR" b="1" dirty="0">
                <a:latin typeface="Calibri" panose="020F0502020204030204" pitchFamily="34" charset="0"/>
                <a:cs typeface="Calibri" panose="020F0502020204030204" pitchFamily="34" charset="0"/>
              </a:rPr>
              <a:t>ζητήθηκαν από την ΕΔΕΛ </a:t>
            </a:r>
            <a:r>
              <a:rPr lang="el-GR" dirty="0">
                <a:latin typeface="Calibri" panose="020F0502020204030204" pitchFamily="34" charset="0"/>
                <a:cs typeface="Calibri" panose="020F0502020204030204" pitchFamily="34" charset="0"/>
              </a:rPr>
              <a:t>κατά την διενέργεια ελέγχου και η μη ύπαρξη τους δύναται να καταγραφεί ως </a:t>
            </a:r>
            <a:r>
              <a:rPr lang="el-GR" b="1" dirty="0">
                <a:latin typeface="Calibri" panose="020F0502020204030204" pitchFamily="34" charset="0"/>
                <a:cs typeface="Calibri" panose="020F0502020204030204" pitchFamily="34" charset="0"/>
              </a:rPr>
              <a:t>σημαντικό εύρημα με δημοσιονομικό αποτύπωμα, </a:t>
            </a:r>
            <a:r>
              <a:rPr lang="el-GR" dirty="0">
                <a:latin typeface="Calibri" panose="020F0502020204030204" pitchFamily="34" charset="0"/>
                <a:cs typeface="Calibri" panose="020F0502020204030204" pitchFamily="34" charset="0"/>
              </a:rPr>
              <a:t>απαιτείται η συμπλήρωση του Πίνακα 1- Υπόχρεοι, η υπογραφή των δηλώσεων ΑΠΟΥΣΙΑΣ ΣΥΓΚΡΟΥΣΗΣ ΣΥΜΦΕΡΟΝΤΩΝ αρμοδίως και εν συνεχεία η αποστολή τους στην ΕΔΕΥΠΥ σε μορφή </a:t>
            </a:r>
            <a:r>
              <a:rPr lang="en-US" dirty="0">
                <a:latin typeface="Calibri" panose="020F0502020204030204" pitchFamily="34" charset="0"/>
                <a:cs typeface="Calibri" panose="020F0502020204030204" pitchFamily="34" charset="0"/>
              </a:rPr>
              <a:t>PDF</a:t>
            </a:r>
            <a:r>
              <a:rPr lang="el-GR" dirty="0">
                <a:latin typeface="Calibri" panose="020F0502020204030204" pitchFamily="34" charset="0"/>
                <a:cs typeface="Calibri" panose="020F0502020204030204" pitchFamily="34" charset="0"/>
              </a:rPr>
              <a:t>.</a:t>
            </a:r>
          </a:p>
          <a:p>
            <a:endParaRPr lang="el-GR" dirty="0"/>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A2AF4444-7898-AD55-D06E-E6CCA5CCB04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5" name="Εικόνα 4">
            <a:extLst>
              <a:ext uri="{FF2B5EF4-FFF2-40B4-BE49-F238E27FC236}">
                <a16:creationId xmlns:a16="http://schemas.microsoft.com/office/drawing/2014/main" id="{7B446959-26E3-983B-FB0F-E2C54CF05D46}"/>
              </a:ext>
            </a:extLst>
          </p:cNvPr>
          <p:cNvPicPr>
            <a:picLocks noChangeAspect="1"/>
          </p:cNvPicPr>
          <p:nvPr/>
        </p:nvPicPr>
        <p:blipFill>
          <a:blip r:embed="rId3"/>
          <a:stretch>
            <a:fillRect/>
          </a:stretch>
        </p:blipFill>
        <p:spPr>
          <a:xfrm>
            <a:off x="0" y="5808556"/>
            <a:ext cx="4550195" cy="1049444"/>
          </a:xfrm>
          <a:prstGeom prst="rect">
            <a:avLst/>
          </a:prstGeom>
        </p:spPr>
      </p:pic>
      <p:sp>
        <p:nvSpPr>
          <p:cNvPr id="7" name="Τίτλος 6">
            <a:extLst>
              <a:ext uri="{FF2B5EF4-FFF2-40B4-BE49-F238E27FC236}">
                <a16:creationId xmlns:a16="http://schemas.microsoft.com/office/drawing/2014/main" id="{D9B67DBF-9B24-31F0-FC02-5D463C775458}"/>
              </a:ext>
            </a:extLst>
          </p:cNvPr>
          <p:cNvSpPr>
            <a:spLocks noGrp="1"/>
          </p:cNvSpPr>
          <p:nvPr>
            <p:ph type="title"/>
          </p:nvPr>
        </p:nvSpPr>
        <p:spPr>
          <a:xfrm>
            <a:off x="677334" y="467979"/>
            <a:ext cx="8596668" cy="953415"/>
          </a:xfrm>
        </p:spPr>
        <p:txBody>
          <a:bodyPr>
            <a:normAutofit fontScale="90000"/>
          </a:bodyPr>
          <a:lstStyle/>
          <a:p>
            <a:pPr algn="ctr"/>
            <a:r>
              <a:rPr lang="el-GR" sz="2600" b="1" dirty="0">
                <a:latin typeface="Calibri" panose="020F0502020204030204" pitchFamily="34" charset="0"/>
                <a:cs typeface="Calibri" panose="020F0502020204030204" pitchFamily="34" charset="0"/>
              </a:rPr>
              <a:t>Δηλώσεις περί μη σύγκρουσης συμφερόντων στο πλαίσιο των συγχρηματοδοτούμενων προγραμμάτων</a:t>
            </a:r>
            <a:br>
              <a:rPr lang="el-GR" sz="2600" b="1" dirty="0">
                <a:latin typeface="Calibri" panose="020F0502020204030204" pitchFamily="34" charset="0"/>
                <a:cs typeface="Calibri" panose="020F0502020204030204" pitchFamily="34" charset="0"/>
              </a:rPr>
            </a:br>
            <a:endParaRPr lang="el-GR" sz="2600" dirty="0"/>
          </a:p>
        </p:txBody>
      </p:sp>
    </p:spTree>
    <p:extLst>
      <p:ext uri="{BB962C8B-B14F-4D97-AF65-F5344CB8AC3E}">
        <p14:creationId xmlns:p14="http://schemas.microsoft.com/office/powerpoint/2010/main" val="326581852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C045972C-C49A-5F93-8A4D-FE868ED608E4}"/>
              </a:ext>
            </a:extLst>
          </p:cNvPr>
          <p:cNvSpPr>
            <a:spLocks noGrp="1"/>
          </p:cNvSpPr>
          <p:nvPr>
            <p:ph idx="1"/>
          </p:nvPr>
        </p:nvSpPr>
        <p:spPr>
          <a:xfrm>
            <a:off x="1532246" y="2133048"/>
            <a:ext cx="8596668" cy="836576"/>
          </a:xfrm>
        </p:spPr>
        <p:txBody>
          <a:bodyPr>
            <a:normAutofit/>
          </a:bodyPr>
          <a:lstStyle/>
          <a:p>
            <a:pPr marL="0" indent="0" algn="ctr">
              <a:buNone/>
            </a:pPr>
            <a:r>
              <a:rPr lang="el-GR" sz="4000" dirty="0">
                <a:solidFill>
                  <a:srgbClr val="002060"/>
                </a:solidFill>
              </a:rPr>
              <a:t>Υπηρεσίες ΠΦΥ στην κοινότητα</a:t>
            </a:r>
          </a:p>
        </p:txBody>
      </p:sp>
      <p:sp>
        <p:nvSpPr>
          <p:cNvPr id="2" name="TextBox 1">
            <a:extLst>
              <a:ext uri="{FF2B5EF4-FFF2-40B4-BE49-F238E27FC236}">
                <a16:creationId xmlns:a16="http://schemas.microsoft.com/office/drawing/2014/main" id="{63F3250D-908E-29DA-2CC9-CB04614C3BFF}"/>
              </a:ext>
            </a:extLst>
          </p:cNvPr>
          <p:cNvSpPr txBox="1"/>
          <p:nvPr/>
        </p:nvSpPr>
        <p:spPr>
          <a:xfrm>
            <a:off x="2133600" y="3219695"/>
            <a:ext cx="7585166" cy="1569660"/>
          </a:xfrm>
          <a:prstGeom prst="rect">
            <a:avLst/>
          </a:prstGeom>
          <a:noFill/>
        </p:spPr>
        <p:txBody>
          <a:bodyPr wrap="square">
            <a:spAutoFit/>
          </a:bodyPr>
          <a:lstStyle/>
          <a:p>
            <a:pPr algn="ctr" fontAlgn="base"/>
            <a:r>
              <a:rPr lang="en-US" sz="3400" b="1" i="1" dirty="0">
                <a:solidFill>
                  <a:srgbClr val="002060"/>
                </a:solidFill>
              </a:rPr>
              <a:t>A good example has twice the value of good advice</a:t>
            </a:r>
          </a:p>
          <a:p>
            <a:pPr algn="r" fontAlgn="base"/>
            <a:r>
              <a:rPr lang="en-US" sz="2800" dirty="0">
                <a:solidFill>
                  <a:srgbClr val="002060"/>
                </a:solidFill>
              </a:rPr>
              <a:t>(Albert Schweitzer, 1875-1965)</a:t>
            </a:r>
          </a:p>
        </p:txBody>
      </p:sp>
      <p:pic>
        <p:nvPicPr>
          <p:cNvPr id="11" name="Εικόνα 10">
            <a:extLst>
              <a:ext uri="{FF2B5EF4-FFF2-40B4-BE49-F238E27FC236}">
                <a16:creationId xmlns:a16="http://schemas.microsoft.com/office/drawing/2014/main" id="{D4E343DC-8DE1-A9EA-B330-1144D4B91775}"/>
              </a:ext>
            </a:extLst>
          </p:cNvPr>
          <p:cNvPicPr>
            <a:picLocks noChangeAspect="1"/>
          </p:cNvPicPr>
          <p:nvPr/>
        </p:nvPicPr>
        <p:blipFill>
          <a:blip r:embed="rId2"/>
          <a:stretch>
            <a:fillRect/>
          </a:stretch>
        </p:blipFill>
        <p:spPr>
          <a:xfrm>
            <a:off x="1" y="6275930"/>
            <a:ext cx="2523743" cy="582069"/>
          </a:xfrm>
          <a:prstGeom prst="rect">
            <a:avLst/>
          </a:prstGeom>
        </p:spPr>
      </p:pic>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FB1E566E-A306-406E-7588-F697660C37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41629" y="5808556"/>
            <a:ext cx="2401570" cy="810895"/>
          </a:xfrm>
          <a:prstGeom prst="rect">
            <a:avLst/>
          </a:prstGeom>
          <a:noFill/>
          <a:ln>
            <a:noFill/>
          </a:ln>
        </p:spPr>
      </p:pic>
    </p:spTree>
    <p:extLst>
      <p:ext uri="{BB962C8B-B14F-4D97-AF65-F5344CB8AC3E}">
        <p14:creationId xmlns:p14="http://schemas.microsoft.com/office/powerpoint/2010/main" val="197136024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78109412-25D6-A010-BDDB-826548A4BCCD}"/>
              </a:ext>
            </a:extLst>
          </p:cNvPr>
          <p:cNvSpPr>
            <a:spLocks noGrp="1"/>
          </p:cNvSpPr>
          <p:nvPr>
            <p:ph idx="1"/>
          </p:nvPr>
        </p:nvSpPr>
        <p:spPr>
          <a:xfrm>
            <a:off x="428988" y="559837"/>
            <a:ext cx="4644278" cy="5039778"/>
          </a:xfrm>
        </p:spPr>
        <p:txBody>
          <a:bodyPr>
            <a:noAutofit/>
          </a:bodyPr>
          <a:lstStyle/>
          <a:p>
            <a:pPr marL="0" indent="0">
              <a:buNone/>
            </a:pPr>
            <a:r>
              <a:rPr lang="el-GR" b="1" dirty="0"/>
              <a:t>ΤΟΜΥ 5ης ΥΠΕ σε Περιφέρεια Θεσσαλίας &amp; Στερεάς Ελλάδας</a:t>
            </a:r>
          </a:p>
          <a:p>
            <a:pPr marL="0" indent="0">
              <a:buNone/>
            </a:pPr>
            <a:r>
              <a:rPr lang="el-GR" sz="1600" b="1" i="1" u="sng" dirty="0"/>
              <a:t>ΤΟΜΥ Τρικάλων</a:t>
            </a:r>
          </a:p>
          <a:p>
            <a:pPr marL="0" indent="0">
              <a:buNone/>
            </a:pPr>
            <a:r>
              <a:rPr lang="el-GR" sz="1500" b="1" dirty="0"/>
              <a:t>Κέντρο Υγείας Τρικάλων – Κέντρο Κοινότητας – Δήμος - Φορείς Τοπικής Κοινότητας</a:t>
            </a:r>
          </a:p>
          <a:p>
            <a:r>
              <a:rPr lang="el-GR" sz="1500" dirty="0">
                <a:effectLst/>
                <a:latin typeface="Calibri" panose="020F0502020204030204" pitchFamily="34" charset="0"/>
                <a:ea typeface="Times New Roman" panose="02020603050405020304" pitchFamily="18" charset="0"/>
                <a:cs typeface="Times New Roman" panose="02020603050405020304" pitchFamily="18" charset="0"/>
              </a:rPr>
              <a:t>Κοινή δράση για τον προληπτικό έλεγχο υγείας που υλοποιήθηκε στα Τρίκαλα. </a:t>
            </a:r>
          </a:p>
          <a:p>
            <a:r>
              <a:rPr lang="el-GR" sz="1500" dirty="0">
                <a:latin typeface="Calibri" panose="020F0502020204030204" pitchFamily="34" charset="0"/>
                <a:ea typeface="Times New Roman" panose="02020603050405020304" pitchFamily="18" charset="0"/>
                <a:cs typeface="Times New Roman" panose="02020603050405020304" pitchFamily="18" charset="0"/>
              </a:rPr>
              <a:t>Υλοποίηση επί 4ημέρου στον χώρο του Κέντρου Υγείας από τη </a:t>
            </a:r>
            <a:r>
              <a:rPr lang="el-GR" sz="1500" b="1" dirty="0">
                <a:latin typeface="Calibri" panose="020F0502020204030204" pitchFamily="34" charset="0"/>
                <a:ea typeface="Times New Roman" panose="02020603050405020304" pitchFamily="18" charset="0"/>
                <a:cs typeface="Times New Roman" panose="02020603050405020304" pitchFamily="18" charset="0"/>
              </a:rPr>
              <a:t>Δευτέρα 5 μέχρι και την Πέμπτη 8 Σεπτεμβρίου 2022, πριν την έναρξη της σχολικής χρονιάς.</a:t>
            </a:r>
          </a:p>
          <a:p>
            <a:r>
              <a:rPr lang="el-GR" sz="1500" dirty="0">
                <a:effectLst/>
                <a:latin typeface="Calibri" panose="020F0502020204030204" pitchFamily="34" charset="0"/>
                <a:ea typeface="Times New Roman" panose="02020603050405020304" pitchFamily="18" charset="0"/>
                <a:cs typeface="Times New Roman" panose="02020603050405020304" pitchFamily="18" charset="0"/>
              </a:rPr>
              <a:t>Πραγματοποίηση προληπτικού οδοντιατρικού ελέγχου, ελέγχου υγείας και διενέργεια εμβολιασμού σε παιδιά ως 10 ετών ευπαθών ομάδων (</a:t>
            </a:r>
            <a:r>
              <a:rPr lang="el-GR" sz="1500" b="1" dirty="0" err="1">
                <a:effectLst/>
                <a:latin typeface="Calibri" panose="020F0502020204030204" pitchFamily="34" charset="0"/>
                <a:ea typeface="Times New Roman" panose="02020603050405020304" pitchFamily="18" charset="0"/>
                <a:cs typeface="Times New Roman" panose="02020603050405020304" pitchFamily="18" charset="0"/>
              </a:rPr>
              <a:t>Ρομά</a:t>
            </a:r>
            <a:r>
              <a:rPr lang="el-GR" sz="1500" b="1" dirty="0">
                <a:effectLst/>
                <a:latin typeface="Calibri" panose="020F0502020204030204" pitchFamily="34" charset="0"/>
                <a:ea typeface="Times New Roman" panose="02020603050405020304" pitchFamily="18" charset="0"/>
                <a:cs typeface="Times New Roman" panose="02020603050405020304" pitchFamily="18" charset="0"/>
              </a:rPr>
              <a:t>, μεταναστών κ.α</a:t>
            </a:r>
            <a:r>
              <a:rPr lang="el-GR" sz="1500" b="1" dirty="0">
                <a:latin typeface="Calibri" panose="020F0502020204030204" pitchFamily="34" charset="0"/>
                <a:ea typeface="Times New Roman" panose="02020603050405020304" pitchFamily="18" charset="0"/>
                <a:cs typeface="Times New Roman" panose="02020603050405020304" pitchFamily="18" charset="0"/>
              </a:rPr>
              <a:t>.</a:t>
            </a:r>
            <a:r>
              <a:rPr lang="el-GR" sz="1500" b="1" dirty="0">
                <a:effectLst/>
                <a:latin typeface="Calibri" panose="020F0502020204030204" pitchFamily="34" charset="0"/>
                <a:ea typeface="Times New Roman" panose="02020603050405020304" pitchFamily="18" charset="0"/>
                <a:cs typeface="Times New Roman" panose="02020603050405020304" pitchFamily="18" charset="0"/>
              </a:rPr>
              <a:t>) </a:t>
            </a:r>
          </a:p>
          <a:p>
            <a:r>
              <a:rPr lang="el-GR" sz="1500" dirty="0">
                <a:latin typeface="Calibri" panose="020F0502020204030204" pitchFamily="34" charset="0"/>
                <a:ea typeface="Times New Roman" panose="02020603050405020304" pitchFamily="18" charset="0"/>
                <a:cs typeface="Times New Roman" panose="02020603050405020304" pitchFamily="18" charset="0"/>
              </a:rPr>
              <a:t>Δωρεάν προσφορά οδοντιατρικού υλικού από Φαρμακείο της περιοχής που διανεμήθηκε στα παιδιά.</a:t>
            </a:r>
          </a:p>
        </p:txBody>
      </p:sp>
      <p:sp>
        <p:nvSpPr>
          <p:cNvPr id="6" name="TextBox 5">
            <a:extLst>
              <a:ext uri="{FF2B5EF4-FFF2-40B4-BE49-F238E27FC236}">
                <a16:creationId xmlns:a16="http://schemas.microsoft.com/office/drawing/2014/main" id="{0253BFBD-0D0E-6C79-1573-C0199683BE45}"/>
              </a:ext>
            </a:extLst>
          </p:cNvPr>
          <p:cNvSpPr txBox="1"/>
          <p:nvPr/>
        </p:nvSpPr>
        <p:spPr>
          <a:xfrm>
            <a:off x="4578275" y="248363"/>
            <a:ext cx="4676503" cy="1410451"/>
          </a:xfrm>
          <a:prstGeom prst="rect">
            <a:avLst/>
          </a:prstGeom>
          <a:noFill/>
        </p:spPr>
        <p:txBody>
          <a:bodyPr wrap="square">
            <a:spAutoFit/>
          </a:bodyPr>
          <a:lstStyle/>
          <a:p>
            <a:pPr algn="ctr">
              <a:lnSpc>
                <a:spcPct val="115000"/>
              </a:lnSpc>
              <a:spcAft>
                <a:spcPts val="535"/>
              </a:spcAft>
            </a:pPr>
            <a:r>
              <a:rPr lang="el-GR" sz="1800" b="1"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Έλεγχος Υγείας και Οδοντιατρικός Έλεγχος σε Παιδιά ευπαθ</a:t>
            </a:r>
            <a:r>
              <a:rPr lang="el-GR" b="1" u="sng"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ών ομάδων</a:t>
            </a:r>
            <a:endParaRPr lang="el-GR" sz="3600" b="1" dirty="0">
              <a:effectLst/>
              <a:latin typeface="Times New Roman" panose="02020603050405020304" pitchFamily="18" charset="0"/>
              <a:ea typeface="Times New Roman" panose="02020603050405020304" pitchFamily="18" charset="0"/>
            </a:endParaRPr>
          </a:p>
          <a:p>
            <a:pPr algn="ctr">
              <a:lnSpc>
                <a:spcPct val="115000"/>
              </a:lnSpc>
              <a:spcAft>
                <a:spcPts val="535"/>
              </a:spcAft>
            </a:pPr>
            <a:r>
              <a:rPr lang="el-GR" sz="1800" b="1" u="none" strike="noStrike"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l-GR" sz="1800" b="1"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rPr>
              <a:t>Λίγο πριν τον αγιασμό, έλεγχος υγείας σε παιδιά ευπαθών ομάδων στα Τρίκαλα</a:t>
            </a:r>
            <a:endParaRPr lang="el-GR" sz="3600" b="1" dirty="0">
              <a:solidFill>
                <a:schemeClr val="accent2">
                  <a:lumMod val="75000"/>
                </a:schemeClr>
              </a:solidFill>
              <a:effectLst/>
              <a:latin typeface="Times New Roman" panose="02020603050405020304" pitchFamily="18" charset="0"/>
              <a:ea typeface="Times New Roman" panose="02020603050405020304" pitchFamily="18" charset="0"/>
            </a:endParaRPr>
          </a:p>
        </p:txBody>
      </p:sp>
      <p:pic>
        <p:nvPicPr>
          <p:cNvPr id="22" name="Εικόνα 21">
            <a:extLst>
              <a:ext uri="{FF2B5EF4-FFF2-40B4-BE49-F238E27FC236}">
                <a16:creationId xmlns:a16="http://schemas.microsoft.com/office/drawing/2014/main" id="{5DF712D6-F4F8-C6C0-D688-B9FE034064D5}"/>
              </a:ext>
            </a:extLst>
          </p:cNvPr>
          <p:cNvPicPr>
            <a:picLocks noChangeAspect="1"/>
          </p:cNvPicPr>
          <p:nvPr/>
        </p:nvPicPr>
        <p:blipFill rotWithShape="1">
          <a:blip r:embed="rId2"/>
          <a:srcRect r="7596"/>
          <a:stretch/>
        </p:blipFill>
        <p:spPr>
          <a:xfrm rot="21281674">
            <a:off x="5231746" y="2068513"/>
            <a:ext cx="3860923" cy="2720973"/>
          </a:xfrm>
          <a:prstGeom prst="rect">
            <a:avLst/>
          </a:prstGeom>
        </p:spPr>
      </p:pic>
      <p:pic>
        <p:nvPicPr>
          <p:cNvPr id="26" name="Εικόνα 25">
            <a:extLst>
              <a:ext uri="{FF2B5EF4-FFF2-40B4-BE49-F238E27FC236}">
                <a16:creationId xmlns:a16="http://schemas.microsoft.com/office/drawing/2014/main" id="{69ED4DD6-FE2B-1ADE-3C34-D572541CD6D1}"/>
              </a:ext>
            </a:extLst>
          </p:cNvPr>
          <p:cNvPicPr>
            <a:picLocks noChangeAspect="1"/>
          </p:cNvPicPr>
          <p:nvPr/>
        </p:nvPicPr>
        <p:blipFill rotWithShape="1">
          <a:blip r:embed="rId3"/>
          <a:srcRect b="26153"/>
          <a:stretch/>
        </p:blipFill>
        <p:spPr>
          <a:xfrm rot="21105674">
            <a:off x="5189702" y="5005444"/>
            <a:ext cx="4940044" cy="1346081"/>
          </a:xfrm>
          <a:prstGeom prst="rect">
            <a:avLst/>
          </a:prstGeom>
        </p:spPr>
      </p:pic>
      <p:sp>
        <p:nvSpPr>
          <p:cNvPr id="18" name="TextBox 17">
            <a:extLst>
              <a:ext uri="{FF2B5EF4-FFF2-40B4-BE49-F238E27FC236}">
                <a16:creationId xmlns:a16="http://schemas.microsoft.com/office/drawing/2014/main" id="{9E280B42-B081-EE50-D6F4-49B1F8A06E6C}"/>
              </a:ext>
            </a:extLst>
          </p:cNvPr>
          <p:cNvSpPr txBox="1"/>
          <p:nvPr/>
        </p:nvSpPr>
        <p:spPr>
          <a:xfrm>
            <a:off x="330193" y="5774943"/>
            <a:ext cx="9324702" cy="523220"/>
          </a:xfrm>
          <a:prstGeom prst="rect">
            <a:avLst/>
          </a:prstGeom>
          <a:noFill/>
        </p:spPr>
        <p:txBody>
          <a:bodyPr wrap="square">
            <a:spAutoFit/>
          </a:bodyPr>
          <a:lstStyle/>
          <a:p>
            <a:r>
              <a:rPr lang="el-GR" sz="1400"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a:t>
            </a:r>
            <a:r>
              <a:rPr lang="en-US" sz="1400" b="1" u="sng" dirty="0" err="1">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trikalacity</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a:t>
            </a:r>
            <a:r>
              <a:rPr lang="en-US"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gr</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a:t>
            </a:r>
            <a:r>
              <a:rPr lang="en-US" sz="1400" b="1" u="sng" dirty="0" err="1">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ligo</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a:t>
            </a:r>
            <a:r>
              <a:rPr lang="en-US" sz="1400" b="1" u="sng" dirty="0" err="1">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prin</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a:t>
            </a:r>
            <a:r>
              <a:rPr lang="en-US"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ton</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a:t>
            </a:r>
            <a:r>
              <a:rPr lang="en-US" sz="1400" b="1" u="sng" dirty="0" err="1">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agiasmo</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a:t>
            </a:r>
            <a:r>
              <a:rPr lang="en-US" sz="1400" b="1" u="sng" dirty="0" err="1">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elegchos</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a:t>
            </a:r>
            <a:r>
              <a:rPr lang="en-US" sz="1400" b="1" u="sng" dirty="0" err="1">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ygeias</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a:t>
            </a:r>
            <a:r>
              <a:rPr lang="en-US"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se</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a:t>
            </a:r>
            <a:r>
              <a:rPr lang="en-US" sz="1400" b="1" u="sng" dirty="0" err="1">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paidia</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a:t>
            </a:r>
            <a:r>
              <a:rPr lang="en-US" sz="1400" b="1" u="sng" dirty="0" err="1">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eypathon</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a:t>
            </a:r>
            <a:r>
              <a:rPr lang="en-US" sz="1400" b="1" u="sng" dirty="0" err="1">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omadon</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a:t>
            </a:r>
            <a:r>
              <a:rPr lang="en-US" sz="1400" b="1" u="sng" dirty="0" err="1">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sta</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a:t>
            </a:r>
            <a:r>
              <a:rPr lang="en-US" sz="1400" b="1" u="sng" dirty="0" err="1">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trikala</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a:t>
            </a:r>
            <a:r>
              <a:rPr lang="en-US" sz="1400" b="1" u="sng" dirty="0" err="1">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fbclid</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a:t>
            </a:r>
            <a:r>
              <a:rPr lang="en-US" sz="1400" b="1" u="sng" dirty="0" err="1">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IwAR</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2</a:t>
            </a:r>
            <a:r>
              <a:rPr lang="en-US"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IV</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_1</a:t>
            </a:r>
            <a:r>
              <a:rPr lang="en-US" sz="1400" b="1" u="sng" dirty="0" err="1">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LFagdPiPwTaAzp</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5</a:t>
            </a:r>
            <a:r>
              <a:rPr lang="en-US"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Ng</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2</a:t>
            </a:r>
            <a:r>
              <a:rPr lang="en-US" sz="1400" b="1" u="sng" dirty="0" err="1">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DiKZWC</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1</a:t>
            </a:r>
            <a:r>
              <a:rPr lang="en-US"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WYB</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06</a:t>
            </a:r>
            <a:r>
              <a:rPr lang="en-US" sz="1400" b="1" u="sng" dirty="0" err="1">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qmRRuRXMQNtuk</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2</a:t>
            </a:r>
            <a:r>
              <a:rPr lang="en-US"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XD</a:t>
            </a:r>
            <a:r>
              <a:rPr lang="el-GR" sz="1400" b="1" u="sng" dirty="0">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6</a:t>
            </a:r>
            <a:r>
              <a:rPr lang="en-US" sz="1400" b="1" u="sng" dirty="0" err="1">
                <a:solidFill>
                  <a:schemeClr val="accent2">
                    <a:lumMod val="75000"/>
                  </a:schemeClr>
                </a:solidFill>
                <a:effectLst/>
                <a:latin typeface="Calibri" panose="020F050202020403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nAVYE</a:t>
            </a:r>
            <a:endParaRPr lang="el-GR" sz="1400" dirty="0">
              <a:solidFill>
                <a:schemeClr val="accent2">
                  <a:lumMod val="75000"/>
                </a:schemeClr>
              </a:solidFill>
            </a:endParaRPr>
          </a:p>
        </p:txBody>
      </p:sp>
      <p:pic>
        <p:nvPicPr>
          <p:cNvPr id="29" name="Εικόνα 28">
            <a:extLst>
              <a:ext uri="{FF2B5EF4-FFF2-40B4-BE49-F238E27FC236}">
                <a16:creationId xmlns:a16="http://schemas.microsoft.com/office/drawing/2014/main" id="{C1100EA0-6CC4-6C71-9A1B-D67EDFF8AC1D}"/>
              </a:ext>
            </a:extLst>
          </p:cNvPr>
          <p:cNvPicPr>
            <a:picLocks noChangeAspect="1"/>
          </p:cNvPicPr>
          <p:nvPr/>
        </p:nvPicPr>
        <p:blipFill>
          <a:blip r:embed="rId5" cstate="print"/>
          <a:srcRect/>
          <a:stretch>
            <a:fillRect/>
          </a:stretch>
        </p:blipFill>
        <p:spPr bwMode="auto">
          <a:xfrm>
            <a:off x="9251149" y="178800"/>
            <a:ext cx="2543668" cy="3505688"/>
          </a:xfrm>
          <a:prstGeom prst="rect">
            <a:avLst/>
          </a:prstGeom>
          <a:noFill/>
          <a:ln w="9525">
            <a:noFill/>
            <a:miter lim="800000"/>
            <a:headEnd/>
            <a:tailEnd/>
          </a:ln>
        </p:spPr>
      </p:pic>
      <p:pic>
        <p:nvPicPr>
          <p:cNvPr id="16" name="Εικόνα 15">
            <a:hlinkClick r:id="rId6"/>
            <a:extLst>
              <a:ext uri="{FF2B5EF4-FFF2-40B4-BE49-F238E27FC236}">
                <a16:creationId xmlns:a16="http://schemas.microsoft.com/office/drawing/2014/main" id="{9D4D39B1-76CE-A8A0-4459-2C1629CCBD30}"/>
              </a:ext>
            </a:extLst>
          </p:cNvPr>
          <p:cNvPicPr>
            <a:picLocks noChangeAspect="1"/>
          </p:cNvPicPr>
          <p:nvPr/>
        </p:nvPicPr>
        <p:blipFill>
          <a:blip r:embed="rId7" cstate="print"/>
          <a:srcRect/>
          <a:stretch>
            <a:fillRect/>
          </a:stretch>
        </p:blipFill>
        <p:spPr bwMode="auto">
          <a:xfrm flipH="1">
            <a:off x="7941934" y="3291280"/>
            <a:ext cx="2618431" cy="1560090"/>
          </a:xfrm>
          <a:prstGeom prst="rect">
            <a:avLst/>
          </a:prstGeom>
          <a:noFill/>
          <a:ln w="9525">
            <a:noFill/>
            <a:miter lim="800000"/>
            <a:headEnd/>
            <a:tailEnd/>
          </a:ln>
        </p:spPr>
      </p:pic>
      <p:pic>
        <p:nvPicPr>
          <p:cNvPr id="7" name="Εικόνα 6">
            <a:hlinkClick r:id="rId8"/>
            <a:extLst>
              <a:ext uri="{FF2B5EF4-FFF2-40B4-BE49-F238E27FC236}">
                <a16:creationId xmlns:a16="http://schemas.microsoft.com/office/drawing/2014/main" id="{52AE272A-BCCD-6F1A-213A-C92B35B973F3}"/>
              </a:ext>
            </a:extLst>
          </p:cNvPr>
          <p:cNvPicPr>
            <a:picLocks noChangeAspect="1"/>
          </p:cNvPicPr>
          <p:nvPr/>
        </p:nvPicPr>
        <p:blipFill>
          <a:blip r:embed="rId9"/>
          <a:srcRect/>
          <a:stretch>
            <a:fillRect/>
          </a:stretch>
        </p:blipFill>
        <p:spPr bwMode="auto">
          <a:xfrm>
            <a:off x="8956265" y="4748547"/>
            <a:ext cx="2741279" cy="1859874"/>
          </a:xfrm>
          <a:prstGeom prst="rect">
            <a:avLst/>
          </a:prstGeom>
          <a:noFill/>
          <a:ln w="9525">
            <a:noFill/>
            <a:miter lim="800000"/>
            <a:headEnd/>
            <a:tailEnd/>
          </a:ln>
        </p:spPr>
      </p:pic>
      <p:pic>
        <p:nvPicPr>
          <p:cNvPr id="2" name="Εικόνα 1">
            <a:extLst>
              <a:ext uri="{FF2B5EF4-FFF2-40B4-BE49-F238E27FC236}">
                <a16:creationId xmlns:a16="http://schemas.microsoft.com/office/drawing/2014/main" id="{E4877974-455B-5EC6-E5CA-DA2D707AC1CF}"/>
              </a:ext>
            </a:extLst>
          </p:cNvPr>
          <p:cNvPicPr>
            <a:picLocks noChangeAspect="1"/>
          </p:cNvPicPr>
          <p:nvPr/>
        </p:nvPicPr>
        <p:blipFill>
          <a:blip r:embed="rId10"/>
          <a:stretch>
            <a:fillRect/>
          </a:stretch>
        </p:blipFill>
        <p:spPr>
          <a:xfrm>
            <a:off x="0" y="6377160"/>
            <a:ext cx="2084831" cy="480840"/>
          </a:xfrm>
          <a:prstGeom prst="rect">
            <a:avLst/>
          </a:prstGeom>
        </p:spPr>
      </p:pic>
    </p:spTree>
    <p:extLst>
      <p:ext uri="{BB962C8B-B14F-4D97-AF65-F5344CB8AC3E}">
        <p14:creationId xmlns:p14="http://schemas.microsoft.com/office/powerpoint/2010/main" val="196564958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περιεχομένου 2">
            <a:extLst>
              <a:ext uri="{FF2B5EF4-FFF2-40B4-BE49-F238E27FC236}">
                <a16:creationId xmlns:a16="http://schemas.microsoft.com/office/drawing/2014/main" id="{75E82CA3-A961-70DC-1136-42D73D522F11}"/>
              </a:ext>
            </a:extLst>
          </p:cNvPr>
          <p:cNvSpPr txBox="1">
            <a:spLocks/>
          </p:cNvSpPr>
          <p:nvPr/>
        </p:nvSpPr>
        <p:spPr>
          <a:xfrm>
            <a:off x="436569" y="261328"/>
            <a:ext cx="5776223" cy="6489849"/>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el-GR" b="1" dirty="0"/>
              <a:t>ΤΟΜΥ 5</a:t>
            </a:r>
            <a:r>
              <a:rPr lang="el-GR" b="1" baseline="30000" dirty="0"/>
              <a:t>ης</a:t>
            </a:r>
            <a:r>
              <a:rPr lang="el-GR" b="1" dirty="0"/>
              <a:t> ΥΠΕ σε Περιφέρεια Θεσσαλίας</a:t>
            </a:r>
            <a:r>
              <a:rPr lang="en-US" b="1" dirty="0"/>
              <a:t> </a:t>
            </a:r>
            <a:r>
              <a:rPr lang="el-GR" b="1" dirty="0"/>
              <a:t>&amp; Στερεάς Ελλάδας</a:t>
            </a:r>
          </a:p>
          <a:p>
            <a:pPr marL="0" indent="0">
              <a:buNone/>
            </a:pPr>
            <a:r>
              <a:rPr lang="el-GR" sz="1600" b="1" i="1" u="sng" dirty="0"/>
              <a:t>4η  ΤΟΜΥ Αμπελοκήπων</a:t>
            </a:r>
          </a:p>
          <a:p>
            <a:pPr marL="0" indent="0">
              <a:lnSpc>
                <a:spcPct val="107000"/>
              </a:lnSpc>
              <a:buNone/>
            </a:pPr>
            <a:r>
              <a:rPr lang="el-GR" sz="1600" b="1" dirty="0">
                <a:solidFill>
                  <a:schemeClr val="tx1"/>
                </a:solidFill>
              </a:rPr>
              <a:t>Παράρτημα </a:t>
            </a:r>
            <a:r>
              <a:rPr lang="el-GR" sz="1600" b="1" dirty="0" err="1">
                <a:solidFill>
                  <a:schemeClr val="tx1"/>
                </a:solidFill>
              </a:rPr>
              <a:t>Ρομά</a:t>
            </a:r>
            <a:r>
              <a:rPr lang="el-GR" sz="1600" b="1" dirty="0">
                <a:solidFill>
                  <a:schemeClr val="tx1"/>
                </a:solidFill>
              </a:rPr>
              <a:t> Νέας Σμύρνης Λάρισας</a:t>
            </a:r>
          </a:p>
          <a:p>
            <a:pPr marL="0" indent="0" algn="l">
              <a:buNone/>
            </a:pPr>
            <a:r>
              <a:rPr lang="el-GR" sz="1400" dirty="0">
                <a:solidFill>
                  <a:schemeClr val="tx1"/>
                </a:solidFill>
                <a:latin typeface="Calibri" panose="020F0502020204030204" pitchFamily="34" charset="0"/>
                <a:cs typeface="Calibri" panose="020F0502020204030204" pitchFamily="34" charset="0"/>
              </a:rPr>
              <a:t>Ωφελούμενοι του Παραρτήματος </a:t>
            </a:r>
            <a:r>
              <a:rPr lang="el-GR" sz="1400" dirty="0" err="1">
                <a:solidFill>
                  <a:schemeClr val="tx1"/>
                </a:solidFill>
                <a:latin typeface="Calibri" panose="020F0502020204030204" pitchFamily="34" charset="0"/>
                <a:cs typeface="Calibri" panose="020F0502020204030204" pitchFamily="34" charset="0"/>
              </a:rPr>
              <a:t>Ρομά</a:t>
            </a:r>
            <a:r>
              <a:rPr lang="el-GR" sz="1400" dirty="0">
                <a:solidFill>
                  <a:schemeClr val="tx1"/>
                </a:solidFill>
                <a:latin typeface="Calibri" panose="020F0502020204030204" pitchFamily="34" charset="0"/>
                <a:cs typeface="Calibri" panose="020F0502020204030204" pitchFamily="34" charset="0"/>
              </a:rPr>
              <a:t> Νέας Σμύρνης Λάρισας</a:t>
            </a:r>
          </a:p>
          <a:p>
            <a:pPr marL="0" indent="0">
              <a:buNone/>
            </a:pPr>
            <a:r>
              <a:rPr lang="el-GR" sz="1400" b="1" dirty="0">
                <a:solidFill>
                  <a:schemeClr val="tx1"/>
                </a:solidFill>
                <a:latin typeface="Calibri" panose="020F0502020204030204" pitchFamily="34" charset="0"/>
                <a:ea typeface="Calibri" panose="020F0502020204030204" pitchFamily="34" charset="0"/>
                <a:cs typeface="Calibri" panose="020F0502020204030204" pitchFamily="34" charset="0"/>
              </a:rPr>
              <a:t>Έλεγχος εμβολιαστικής κάλυψης και εμβολιασμός ανηλίκων </a:t>
            </a:r>
            <a:r>
              <a:rPr lang="el-GR" sz="1400" b="1" dirty="0" err="1">
                <a:solidFill>
                  <a:schemeClr val="tx1"/>
                </a:solidFill>
                <a:latin typeface="Calibri" panose="020F0502020204030204" pitchFamily="34" charset="0"/>
                <a:ea typeface="Calibri" panose="020F0502020204030204" pitchFamily="34" charset="0"/>
                <a:cs typeface="Calibri" panose="020F0502020204030204" pitchFamily="34" charset="0"/>
              </a:rPr>
              <a:t>Ρομά</a:t>
            </a:r>
            <a:endParaRPr lang="el-GR" sz="1400" b="1" dirty="0">
              <a:solidFill>
                <a:schemeClr val="tx1"/>
              </a:solidFill>
              <a:latin typeface="Calibri" panose="020F0502020204030204" pitchFamily="34" charset="0"/>
              <a:cs typeface="Calibri" panose="020F0502020204030204" pitchFamily="34" charset="0"/>
            </a:endParaRPr>
          </a:p>
          <a:p>
            <a:pPr algn="l"/>
            <a:r>
              <a:rPr lang="el-GR" sz="1400" dirty="0">
                <a:solidFill>
                  <a:schemeClr val="tx1"/>
                </a:solidFill>
                <a:latin typeface="Calibri" panose="020F0502020204030204" pitchFamily="34" charset="0"/>
                <a:cs typeface="Calibri" panose="020F0502020204030204" pitchFamily="34" charset="0"/>
              </a:rPr>
              <a:t>Συστηματική ιατρική παρακολούθηση, έλεγχος βιβλιαρίων και εμβολιαστική  κάλυψη ανηλίκων</a:t>
            </a:r>
          </a:p>
          <a:p>
            <a:pPr algn="l"/>
            <a:r>
              <a:rPr lang="el-GR" sz="1400" b="1"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Επαναληπτικότητα</a:t>
            </a:r>
            <a:r>
              <a:rPr lang="el-GR" sz="14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el-GR"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σε εβδομαδιαία βάση κάθε Τετάρτη, όλο το έτος (με εξαίρεση τις περιόδους Ιουλίου – Αυγούστου και 1-15 Σεπτεμβρίου) εξετάσθηκαν 630 παιδιά και </a:t>
            </a:r>
            <a:r>
              <a:rPr lang="el-GR" sz="14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rPr>
              <a:t>εμβολιάστηκαν συνολικά 317 παιδιά</a:t>
            </a:r>
          </a:p>
          <a:p>
            <a:pPr marL="0" indent="0" algn="l">
              <a:buNone/>
            </a:pPr>
            <a:r>
              <a:rPr lang="el-GR" sz="1400" b="1" dirty="0">
                <a:solidFill>
                  <a:schemeClr val="tx1"/>
                </a:solidFill>
                <a:latin typeface="Calibri" panose="020F0502020204030204" pitchFamily="34" charset="0"/>
                <a:cs typeface="Calibri" panose="020F0502020204030204" pitchFamily="34" charset="0"/>
              </a:rPr>
              <a:t>Δράση ενημέρωσης για πρώτες βοήθειες παιδιών </a:t>
            </a:r>
            <a:r>
              <a:rPr lang="el-GR" sz="1400" b="1" dirty="0" err="1">
                <a:solidFill>
                  <a:schemeClr val="tx1"/>
                </a:solidFill>
                <a:latin typeface="Calibri" panose="020F0502020204030204" pitchFamily="34" charset="0"/>
                <a:cs typeface="Calibri" panose="020F0502020204030204" pitchFamily="34" charset="0"/>
              </a:rPr>
              <a:t>Ρομά</a:t>
            </a:r>
            <a:endParaRPr lang="el-GR" sz="1400" b="1" dirty="0">
              <a:solidFill>
                <a:schemeClr val="tx1"/>
              </a:solidFill>
              <a:latin typeface="Calibri" panose="020F0502020204030204" pitchFamily="34" charset="0"/>
              <a:cs typeface="Calibri" panose="020F0502020204030204" pitchFamily="34" charset="0"/>
            </a:endParaRPr>
          </a:p>
          <a:p>
            <a:pPr algn="l"/>
            <a:r>
              <a:rPr lang="el-GR" sz="1400" dirty="0">
                <a:solidFill>
                  <a:schemeClr val="tx1"/>
                </a:solidFill>
                <a:latin typeface="Calibri" panose="020F0502020204030204" pitchFamily="34" charset="0"/>
                <a:ea typeface="Calibri" panose="020F0502020204030204" pitchFamily="34" charset="0"/>
                <a:cs typeface="Calibri" panose="020F0502020204030204" pitchFamily="34" charset="0"/>
              </a:rPr>
              <a:t>Ενημέρωση για τις πρώτες βοήθειες που μπορούν να προσφέρουν σε περίπτωση που ένας ενήλικας ή ένα παιδί νιώσει αδιαθεσία ή πάθει κάποιο ατύχημα. Στη δράση συμμετείχαν 50 παιδιά ηλικίας 10-11 ετών. </a:t>
            </a:r>
          </a:p>
          <a:p>
            <a:pPr marL="0" indent="0" algn="l">
              <a:buNone/>
            </a:pPr>
            <a:r>
              <a:rPr lang="el-GR" sz="1400" b="1" dirty="0">
                <a:solidFill>
                  <a:schemeClr val="tx1"/>
                </a:solidFill>
                <a:latin typeface="Calibri" panose="020F0502020204030204" pitchFamily="34" charset="0"/>
                <a:cs typeface="Calibri" panose="020F0502020204030204" pitchFamily="34" charset="0"/>
              </a:rPr>
              <a:t>Δράση ενημέρωσης «Δικαίωμα στη διατροφή, για μια καλύτερη ζωή και ένα καλύτερο μέλλον. Να μην μένει κανείς πίσω».</a:t>
            </a:r>
          </a:p>
          <a:p>
            <a:pPr algn="l"/>
            <a:r>
              <a:rPr lang="el-GR" sz="1400" dirty="0">
                <a:solidFill>
                  <a:schemeClr val="tx1"/>
                </a:solidFill>
                <a:latin typeface="Calibri" panose="020F0502020204030204" pitchFamily="34" charset="0"/>
                <a:ea typeface="Calibri" panose="020F0502020204030204" pitchFamily="34" charset="0"/>
                <a:cs typeface="Calibri" panose="020F0502020204030204" pitchFamily="34" charset="0"/>
              </a:rPr>
              <a:t>Ενημέρωση των ενήλικων με ομιλία και των παιδιών με </a:t>
            </a:r>
            <a:r>
              <a:rPr lang="el-GR" sz="1400" dirty="0" err="1">
                <a:solidFill>
                  <a:schemeClr val="tx1"/>
                </a:solidFill>
                <a:latin typeface="Calibri" panose="020F0502020204030204" pitchFamily="34" charset="0"/>
                <a:ea typeface="Calibri" panose="020F0502020204030204" pitchFamily="34" charset="0"/>
                <a:cs typeface="Calibri" panose="020F0502020204030204" pitchFamily="34" charset="0"/>
              </a:rPr>
              <a:t>διαδραστικά</a:t>
            </a:r>
            <a:r>
              <a:rPr lang="el-GR" sz="1400" dirty="0">
                <a:solidFill>
                  <a:schemeClr val="tx1"/>
                </a:solidFill>
                <a:latin typeface="Calibri" panose="020F0502020204030204" pitchFamily="34" charset="0"/>
                <a:ea typeface="Calibri" panose="020F0502020204030204" pitchFamily="34" charset="0"/>
                <a:cs typeface="Calibri" panose="020F0502020204030204" pitchFamily="34" charset="0"/>
              </a:rPr>
              <a:t> παιχνίδια για την υγιεινή διατροφή και τις ωφέλειες που έχει στην υγεία μας. Στη δράση συμμετείχαν 20 ενήλικες ηλικίας 30 έως 40 ετών και 30 παιδιά ηλικίας 5 έως 12 ετών. </a:t>
            </a:r>
          </a:p>
          <a:p>
            <a:pPr algn="l"/>
            <a:endParaRPr lang="el-GR" sz="14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l"/>
            <a:endParaRPr lang="el-GR" sz="1400" u="sng"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l"/>
            <a:endParaRPr lang="el-GR" sz="1400" dirty="0">
              <a:solidFill>
                <a:schemeClr val="tx1"/>
              </a:solidFill>
              <a:latin typeface="Calibri" panose="020F0502020204030204" pitchFamily="34" charset="0"/>
              <a:cs typeface="Calibri" panose="020F0502020204030204" pitchFamily="34" charset="0"/>
            </a:endParaRPr>
          </a:p>
        </p:txBody>
      </p:sp>
      <p:pic>
        <p:nvPicPr>
          <p:cNvPr id="10" name="Εικόνα 9">
            <a:extLst>
              <a:ext uri="{FF2B5EF4-FFF2-40B4-BE49-F238E27FC236}">
                <a16:creationId xmlns:a16="http://schemas.microsoft.com/office/drawing/2014/main" id="{F36DBED7-3C28-D31A-0A9D-73AC1FDE058D}"/>
              </a:ext>
            </a:extLst>
          </p:cNvPr>
          <p:cNvPicPr>
            <a:picLocks noChangeAspect="1"/>
          </p:cNvPicPr>
          <p:nvPr/>
        </p:nvPicPr>
        <p:blipFill>
          <a:blip r:embed="rId2"/>
          <a:stretch>
            <a:fillRect/>
          </a:stretch>
        </p:blipFill>
        <p:spPr>
          <a:xfrm rot="21254532">
            <a:off x="6791121" y="637432"/>
            <a:ext cx="2971028" cy="2725243"/>
          </a:xfrm>
          <a:prstGeom prst="rect">
            <a:avLst/>
          </a:prstGeom>
        </p:spPr>
      </p:pic>
      <p:pic>
        <p:nvPicPr>
          <p:cNvPr id="12" name="Εικόνα 11">
            <a:extLst>
              <a:ext uri="{FF2B5EF4-FFF2-40B4-BE49-F238E27FC236}">
                <a16:creationId xmlns:a16="http://schemas.microsoft.com/office/drawing/2014/main" id="{70659E2B-F846-1735-0DAA-72CFB788E956}"/>
              </a:ext>
            </a:extLst>
          </p:cNvPr>
          <p:cNvPicPr>
            <a:picLocks noChangeAspect="1"/>
          </p:cNvPicPr>
          <p:nvPr/>
        </p:nvPicPr>
        <p:blipFill>
          <a:blip r:embed="rId3"/>
          <a:stretch>
            <a:fillRect/>
          </a:stretch>
        </p:blipFill>
        <p:spPr>
          <a:xfrm rot="316749">
            <a:off x="6627617" y="3660669"/>
            <a:ext cx="4115157" cy="2712955"/>
          </a:xfrm>
          <a:prstGeom prst="rect">
            <a:avLst/>
          </a:prstGeom>
        </p:spPr>
      </p:pic>
      <p:pic>
        <p:nvPicPr>
          <p:cNvPr id="11" name="Εικόνα 10">
            <a:extLst>
              <a:ext uri="{FF2B5EF4-FFF2-40B4-BE49-F238E27FC236}">
                <a16:creationId xmlns:a16="http://schemas.microsoft.com/office/drawing/2014/main" id="{4AA202CC-17BD-3ACB-9571-5063B95F5866}"/>
              </a:ext>
            </a:extLst>
          </p:cNvPr>
          <p:cNvPicPr>
            <a:picLocks noChangeAspect="1"/>
          </p:cNvPicPr>
          <p:nvPr/>
        </p:nvPicPr>
        <p:blipFill>
          <a:blip r:embed="rId4"/>
          <a:stretch>
            <a:fillRect/>
          </a:stretch>
        </p:blipFill>
        <p:spPr>
          <a:xfrm>
            <a:off x="9124979" y="1562132"/>
            <a:ext cx="2377210" cy="3080077"/>
          </a:xfrm>
          <a:prstGeom prst="rect">
            <a:avLst/>
          </a:prstGeom>
        </p:spPr>
      </p:pic>
      <p:pic>
        <p:nvPicPr>
          <p:cNvPr id="2" name="Εικόνα 1">
            <a:extLst>
              <a:ext uri="{FF2B5EF4-FFF2-40B4-BE49-F238E27FC236}">
                <a16:creationId xmlns:a16="http://schemas.microsoft.com/office/drawing/2014/main" id="{62EEC699-FCAA-840A-B0D4-BB956FC1B29D}"/>
              </a:ext>
            </a:extLst>
          </p:cNvPr>
          <p:cNvPicPr>
            <a:picLocks noChangeAspect="1"/>
          </p:cNvPicPr>
          <p:nvPr/>
        </p:nvPicPr>
        <p:blipFill>
          <a:blip r:embed="rId5"/>
          <a:stretch>
            <a:fillRect/>
          </a:stretch>
        </p:blipFill>
        <p:spPr>
          <a:xfrm>
            <a:off x="1" y="6275930"/>
            <a:ext cx="2926079" cy="582069"/>
          </a:xfrm>
          <a:prstGeom prst="rect">
            <a:avLst/>
          </a:prstGeom>
        </p:spPr>
      </p:pic>
      <p:pic>
        <p:nvPicPr>
          <p:cNvPr id="5" name="Εικόνα 4"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9893C79E-F3B2-CF6F-44B6-5459539B109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658069" y="6362726"/>
            <a:ext cx="2401570" cy="724099"/>
          </a:xfrm>
          <a:prstGeom prst="rect">
            <a:avLst/>
          </a:prstGeom>
          <a:noFill/>
          <a:ln>
            <a:noFill/>
          </a:ln>
        </p:spPr>
      </p:pic>
    </p:spTree>
    <p:extLst>
      <p:ext uri="{BB962C8B-B14F-4D97-AF65-F5344CB8AC3E}">
        <p14:creationId xmlns:p14="http://schemas.microsoft.com/office/powerpoint/2010/main" val="87304644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Εικόνα 4">
            <a:extLst>
              <a:ext uri="{FF2B5EF4-FFF2-40B4-BE49-F238E27FC236}">
                <a16:creationId xmlns:a16="http://schemas.microsoft.com/office/drawing/2014/main" id="{A3782976-AE15-6947-4F59-EEC7624EAAFC}"/>
              </a:ext>
            </a:extLst>
          </p:cNvPr>
          <p:cNvPicPr>
            <a:picLocks noChangeAspect="1"/>
          </p:cNvPicPr>
          <p:nvPr/>
        </p:nvPicPr>
        <p:blipFill>
          <a:blip r:embed="rId2"/>
          <a:stretch>
            <a:fillRect/>
          </a:stretch>
        </p:blipFill>
        <p:spPr>
          <a:xfrm rot="281787">
            <a:off x="4340675" y="315904"/>
            <a:ext cx="4160890" cy="6070046"/>
          </a:xfrm>
          <a:prstGeom prst="flowChartAlternateProcess">
            <a:avLst/>
          </a:prstGeom>
        </p:spPr>
      </p:pic>
      <p:sp>
        <p:nvSpPr>
          <p:cNvPr id="3" name="Θέση περιεχομένου 2">
            <a:extLst>
              <a:ext uri="{FF2B5EF4-FFF2-40B4-BE49-F238E27FC236}">
                <a16:creationId xmlns:a16="http://schemas.microsoft.com/office/drawing/2014/main" id="{78109412-25D6-A010-BDDB-826548A4BCCD}"/>
              </a:ext>
            </a:extLst>
          </p:cNvPr>
          <p:cNvSpPr>
            <a:spLocks noGrp="1"/>
          </p:cNvSpPr>
          <p:nvPr>
            <p:ph idx="1"/>
          </p:nvPr>
        </p:nvSpPr>
        <p:spPr>
          <a:xfrm>
            <a:off x="552349" y="527038"/>
            <a:ext cx="4890507" cy="2050701"/>
          </a:xfrm>
        </p:spPr>
        <p:txBody>
          <a:bodyPr>
            <a:noAutofit/>
          </a:bodyPr>
          <a:lstStyle/>
          <a:p>
            <a:pPr marL="0" indent="0">
              <a:buNone/>
            </a:pPr>
            <a:r>
              <a:rPr lang="el-GR" b="1" dirty="0"/>
              <a:t>ΤΟΜΥ 5</a:t>
            </a:r>
            <a:r>
              <a:rPr lang="el-GR" b="1" baseline="30000" dirty="0"/>
              <a:t>ης</a:t>
            </a:r>
            <a:r>
              <a:rPr lang="el-GR" b="1" dirty="0"/>
              <a:t> ΥΠΕ σε Περιφέρεια Θεσσαλίας</a:t>
            </a:r>
          </a:p>
          <a:p>
            <a:pPr marL="0" indent="0">
              <a:spcBef>
                <a:spcPts val="1800"/>
              </a:spcBef>
              <a:buNone/>
            </a:pPr>
            <a:r>
              <a:rPr lang="el-GR" sz="1400" b="1" dirty="0">
                <a:solidFill>
                  <a:schemeClr val="tx1"/>
                </a:solidFill>
              </a:rPr>
              <a:t>Υπουργείο Υγείας - ΚΟΜΥ Ειδικού Σκοπού ΕΟΔΥ</a:t>
            </a:r>
          </a:p>
          <a:p>
            <a:pPr marL="0" indent="0">
              <a:buNone/>
            </a:pPr>
            <a:endParaRPr lang="el-GR" sz="14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endParaRPr>
          </a:p>
          <a:p>
            <a:r>
              <a:rPr lang="el-GR" dirty="0">
                <a:solidFill>
                  <a:srgbClr val="002060"/>
                </a:solidFill>
                <a:latin typeface="Calibri" panose="020F0502020204030204" pitchFamily="34" charset="0"/>
                <a:ea typeface="Times New Roman" panose="02020603050405020304" pitchFamily="18" charset="0"/>
                <a:cs typeface="Times New Roman" panose="02020603050405020304" pitchFamily="18" charset="0"/>
              </a:rPr>
              <a:t>Εμβολιασμοί  λόγω </a:t>
            </a:r>
            <a:r>
              <a:rPr lang="en-US" b="1" dirty="0">
                <a:solidFill>
                  <a:srgbClr val="002060"/>
                </a:solidFill>
                <a:latin typeface="Calibri" panose="020F0502020204030204" pitchFamily="34" charset="0"/>
                <a:ea typeface="Times New Roman" panose="02020603050405020304" pitchFamily="18" charset="0"/>
                <a:cs typeface="Times New Roman" panose="02020603050405020304" pitchFamily="18" charset="0"/>
              </a:rPr>
              <a:t>DANIEL &amp; ELIAS </a:t>
            </a:r>
          </a:p>
          <a:p>
            <a:endParaRPr lang="en-US" sz="1600" b="1" dirty="0">
              <a:solidFill>
                <a:schemeClr val="tx1"/>
              </a:solidFill>
              <a:latin typeface="Calibri" panose="020F0502020204030204" pitchFamily="34" charset="0"/>
              <a:ea typeface="Times New Roman" panose="02020603050405020304" pitchFamily="18" charset="0"/>
              <a:cs typeface="Times New Roman" panose="02020603050405020304" pitchFamily="18" charset="0"/>
            </a:endParaRPr>
          </a:p>
          <a:p>
            <a:endParaRPr lang="en-US" sz="13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sz="13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endParaRPr>
          </a:p>
          <a:p>
            <a:endParaRPr lang="en-US" sz="13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sz="13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endParaRPr>
          </a:p>
          <a:p>
            <a:endParaRPr lang="en-US" sz="13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sz="13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endParaRPr>
          </a:p>
          <a:p>
            <a:endParaRPr lang="en-US" sz="13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sz="13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endParaRPr>
          </a:p>
          <a:p>
            <a:pPr marL="0" indent="0">
              <a:buNone/>
            </a:pPr>
            <a:endParaRPr lang="en-US" sz="13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sz="13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endParaRPr>
          </a:p>
          <a:p>
            <a:pPr marL="0" indent="0">
              <a:buNone/>
            </a:pPr>
            <a:endParaRPr lang="en-US" sz="13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sz="13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endParaRPr>
          </a:p>
        </p:txBody>
      </p:sp>
      <p:grpSp>
        <p:nvGrpSpPr>
          <p:cNvPr id="12" name="Ομάδα 11">
            <a:extLst>
              <a:ext uri="{FF2B5EF4-FFF2-40B4-BE49-F238E27FC236}">
                <a16:creationId xmlns:a16="http://schemas.microsoft.com/office/drawing/2014/main" id="{3EC3FF24-7EA8-023C-2754-BE95F712F794}"/>
              </a:ext>
            </a:extLst>
          </p:cNvPr>
          <p:cNvGrpSpPr/>
          <p:nvPr/>
        </p:nvGrpSpPr>
        <p:grpSpPr>
          <a:xfrm>
            <a:off x="505665" y="4361561"/>
            <a:ext cx="4890507" cy="2172970"/>
            <a:chOff x="633629" y="1611086"/>
            <a:chExt cx="5212725" cy="1961550"/>
          </a:xfrm>
        </p:grpSpPr>
        <p:pic>
          <p:nvPicPr>
            <p:cNvPr id="10" name="Εικόνα 9">
              <a:extLst>
                <a:ext uri="{FF2B5EF4-FFF2-40B4-BE49-F238E27FC236}">
                  <a16:creationId xmlns:a16="http://schemas.microsoft.com/office/drawing/2014/main" id="{7E80A285-164F-9E4F-1656-9114874CF686}"/>
                </a:ext>
              </a:extLst>
            </p:cNvPr>
            <p:cNvPicPr>
              <a:picLocks noChangeAspect="1"/>
            </p:cNvPicPr>
            <p:nvPr/>
          </p:nvPicPr>
          <p:blipFill rotWithShape="1">
            <a:blip r:embed="rId3"/>
            <a:srcRect l="5427" r="10369"/>
            <a:stretch/>
          </p:blipFill>
          <p:spPr>
            <a:xfrm>
              <a:off x="633629" y="1611086"/>
              <a:ext cx="5212725" cy="1961550"/>
            </a:xfrm>
            <a:prstGeom prst="rect">
              <a:avLst/>
            </a:prstGeom>
          </p:spPr>
        </p:pic>
        <p:sp>
          <p:nvSpPr>
            <p:cNvPr id="11" name="Ορθογώνιο 10">
              <a:extLst>
                <a:ext uri="{FF2B5EF4-FFF2-40B4-BE49-F238E27FC236}">
                  <a16:creationId xmlns:a16="http://schemas.microsoft.com/office/drawing/2014/main" id="{46BB98D6-E4E6-29FA-8241-6D4B1359C028}"/>
                </a:ext>
              </a:extLst>
            </p:cNvPr>
            <p:cNvSpPr/>
            <p:nvPr/>
          </p:nvSpPr>
          <p:spPr>
            <a:xfrm>
              <a:off x="758219" y="1611086"/>
              <a:ext cx="2299067" cy="24383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grpSp>
      <p:pic>
        <p:nvPicPr>
          <p:cNvPr id="14" name="Εικόνα 13" descr="Εικόνα που περιέχει ρουχισμός, εξωτερικός χώρος/ύπαιθρος, άτομο, ουρανός&#10;&#10;Περιγραφή που δημιουργήθηκε αυτόματα">
            <a:extLst>
              <a:ext uri="{FF2B5EF4-FFF2-40B4-BE49-F238E27FC236}">
                <a16:creationId xmlns:a16="http://schemas.microsoft.com/office/drawing/2014/main" id="{EABA014D-C501-E51F-68C7-E2F35985B0A9}"/>
              </a:ext>
            </a:extLst>
          </p:cNvPr>
          <p:cNvPicPr>
            <a:picLocks noChangeAspect="1"/>
          </p:cNvPicPr>
          <p:nvPr/>
        </p:nvPicPr>
        <p:blipFill rotWithShape="1">
          <a:blip r:embed="rId4"/>
          <a:srcRect t="19093"/>
          <a:stretch/>
        </p:blipFill>
        <p:spPr>
          <a:xfrm rot="21249457">
            <a:off x="6778855" y="405716"/>
            <a:ext cx="5068147" cy="3075379"/>
          </a:xfrm>
          <a:prstGeom prst="rect">
            <a:avLst/>
          </a:prstGeom>
        </p:spPr>
      </p:pic>
      <p:pic>
        <p:nvPicPr>
          <p:cNvPr id="18" name="Εικόνα 17" descr="Εικόνα που περιέχει ρουχισμός, άτομο, παπούτσια, εξωτερικός χώρος/ύπαιθρος&#10;&#10;Περιγραφή που δημιουργήθηκε αυτόματα">
            <a:extLst>
              <a:ext uri="{FF2B5EF4-FFF2-40B4-BE49-F238E27FC236}">
                <a16:creationId xmlns:a16="http://schemas.microsoft.com/office/drawing/2014/main" id="{4A3927C9-A163-11FD-234B-395E5139448F}"/>
              </a:ext>
            </a:extLst>
          </p:cNvPr>
          <p:cNvPicPr>
            <a:picLocks noChangeAspect="1"/>
          </p:cNvPicPr>
          <p:nvPr/>
        </p:nvPicPr>
        <p:blipFill rotWithShape="1">
          <a:blip r:embed="rId5"/>
          <a:srcRect t="23489" b="33968"/>
          <a:stretch/>
        </p:blipFill>
        <p:spPr>
          <a:xfrm>
            <a:off x="7438553" y="3675018"/>
            <a:ext cx="4371325" cy="2740450"/>
          </a:xfrm>
          <a:prstGeom prst="flowChartPunchedCard">
            <a:avLst/>
          </a:prstGeom>
        </p:spPr>
      </p:pic>
      <p:pic>
        <p:nvPicPr>
          <p:cNvPr id="16" name="Εικόνα 15" descr="Εικόνα που περιέχει ρουχισμός, άτομο, εξωτερικός χώρος/ύπαιθρος, άνδρας&#10;&#10;Περιγραφή που δημιουργήθηκε αυτόματα">
            <a:extLst>
              <a:ext uri="{FF2B5EF4-FFF2-40B4-BE49-F238E27FC236}">
                <a16:creationId xmlns:a16="http://schemas.microsoft.com/office/drawing/2014/main" id="{29AFE0AA-801D-1E58-5EDD-914B44BBCB5C}"/>
              </a:ext>
            </a:extLst>
          </p:cNvPr>
          <p:cNvPicPr>
            <a:picLocks noChangeAspect="1"/>
          </p:cNvPicPr>
          <p:nvPr/>
        </p:nvPicPr>
        <p:blipFill>
          <a:blip r:embed="rId6"/>
          <a:stretch>
            <a:fillRect/>
          </a:stretch>
        </p:blipFill>
        <p:spPr>
          <a:xfrm>
            <a:off x="5594795" y="4307814"/>
            <a:ext cx="2897293" cy="2172970"/>
          </a:xfrm>
          <a:prstGeom prst="rect">
            <a:avLst/>
          </a:prstGeom>
        </p:spPr>
      </p:pic>
      <p:sp>
        <p:nvSpPr>
          <p:cNvPr id="19" name="Οβάλ 18">
            <a:extLst>
              <a:ext uri="{FF2B5EF4-FFF2-40B4-BE49-F238E27FC236}">
                <a16:creationId xmlns:a16="http://schemas.microsoft.com/office/drawing/2014/main" id="{167A58BD-5F0A-F624-251B-266BBD11DD1C}"/>
              </a:ext>
            </a:extLst>
          </p:cNvPr>
          <p:cNvSpPr/>
          <p:nvPr/>
        </p:nvSpPr>
        <p:spPr>
          <a:xfrm>
            <a:off x="2498879" y="5564777"/>
            <a:ext cx="1568025" cy="687980"/>
          </a:xfrm>
          <a:prstGeom prst="ellipse">
            <a:avLst/>
          </a:prstGeom>
          <a:noFill/>
          <a:ln>
            <a:solidFill>
              <a:srgbClr val="8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23" name="Εικόνα 22">
            <a:extLst>
              <a:ext uri="{FF2B5EF4-FFF2-40B4-BE49-F238E27FC236}">
                <a16:creationId xmlns:a16="http://schemas.microsoft.com/office/drawing/2014/main" id="{2A54B05A-A32E-8FA2-34B1-28DE0D426FE0}"/>
              </a:ext>
            </a:extLst>
          </p:cNvPr>
          <p:cNvPicPr>
            <a:picLocks noChangeAspect="1"/>
          </p:cNvPicPr>
          <p:nvPr/>
        </p:nvPicPr>
        <p:blipFill rotWithShape="1">
          <a:blip r:embed="rId7"/>
          <a:srcRect t="10112" r="2429"/>
          <a:stretch/>
        </p:blipFill>
        <p:spPr>
          <a:xfrm>
            <a:off x="584068" y="2220686"/>
            <a:ext cx="5006836" cy="1931511"/>
          </a:xfrm>
          <a:prstGeom prst="flowChartAlternateProcess">
            <a:avLst/>
          </a:prstGeom>
        </p:spPr>
      </p:pic>
      <p:cxnSp>
        <p:nvCxnSpPr>
          <p:cNvPr id="26" name="Ευθεία γραμμή σύνδεσης 25">
            <a:extLst>
              <a:ext uri="{FF2B5EF4-FFF2-40B4-BE49-F238E27FC236}">
                <a16:creationId xmlns:a16="http://schemas.microsoft.com/office/drawing/2014/main" id="{21C3E2F3-908A-1914-80B1-2300EFE3E8CD}"/>
              </a:ext>
            </a:extLst>
          </p:cNvPr>
          <p:cNvCxnSpPr/>
          <p:nvPr/>
        </p:nvCxnSpPr>
        <p:spPr>
          <a:xfrm>
            <a:off x="4310743" y="4826147"/>
            <a:ext cx="917241" cy="0"/>
          </a:xfrm>
          <a:prstGeom prst="line">
            <a:avLst/>
          </a:prstGeom>
          <a:ln w="19050">
            <a:solidFill>
              <a:srgbClr val="800000"/>
            </a:solidFill>
          </a:ln>
        </p:spPr>
        <p:style>
          <a:lnRef idx="1">
            <a:schemeClr val="accent1"/>
          </a:lnRef>
          <a:fillRef idx="0">
            <a:schemeClr val="accent1"/>
          </a:fillRef>
          <a:effectRef idx="0">
            <a:schemeClr val="accent1"/>
          </a:effectRef>
          <a:fontRef idx="minor">
            <a:schemeClr val="tx1"/>
          </a:fontRef>
        </p:style>
      </p:cxnSp>
      <p:cxnSp>
        <p:nvCxnSpPr>
          <p:cNvPr id="27" name="Ευθεία γραμμή σύνδεσης 26">
            <a:extLst>
              <a:ext uri="{FF2B5EF4-FFF2-40B4-BE49-F238E27FC236}">
                <a16:creationId xmlns:a16="http://schemas.microsoft.com/office/drawing/2014/main" id="{61EEC003-4A5A-D97A-C950-A60227010DC2}"/>
              </a:ext>
            </a:extLst>
          </p:cNvPr>
          <p:cNvCxnSpPr/>
          <p:nvPr/>
        </p:nvCxnSpPr>
        <p:spPr>
          <a:xfrm>
            <a:off x="692331" y="5126593"/>
            <a:ext cx="917241" cy="0"/>
          </a:xfrm>
          <a:prstGeom prst="line">
            <a:avLst/>
          </a:prstGeom>
          <a:ln w="19050">
            <a:solidFill>
              <a:srgbClr val="800000"/>
            </a:solidFill>
          </a:ln>
        </p:spPr>
        <p:style>
          <a:lnRef idx="1">
            <a:schemeClr val="accent1"/>
          </a:lnRef>
          <a:fillRef idx="0">
            <a:schemeClr val="accent1"/>
          </a:fillRef>
          <a:effectRef idx="0">
            <a:schemeClr val="accent1"/>
          </a:effectRef>
          <a:fontRef idx="minor">
            <a:schemeClr val="tx1"/>
          </a:fontRef>
        </p:style>
      </p:cxnSp>
      <p:pic>
        <p:nvPicPr>
          <p:cNvPr id="4" name="Εικόνα 3">
            <a:extLst>
              <a:ext uri="{FF2B5EF4-FFF2-40B4-BE49-F238E27FC236}">
                <a16:creationId xmlns:a16="http://schemas.microsoft.com/office/drawing/2014/main" id="{72A701C6-F9A8-EFE9-8BC9-DE75A4204D60}"/>
              </a:ext>
            </a:extLst>
          </p:cNvPr>
          <p:cNvPicPr>
            <a:picLocks noChangeAspect="1"/>
          </p:cNvPicPr>
          <p:nvPr/>
        </p:nvPicPr>
        <p:blipFill>
          <a:blip r:embed="rId8"/>
          <a:stretch>
            <a:fillRect/>
          </a:stretch>
        </p:blipFill>
        <p:spPr>
          <a:xfrm>
            <a:off x="1" y="6297019"/>
            <a:ext cx="2432303" cy="560980"/>
          </a:xfrm>
          <a:prstGeom prst="rect">
            <a:avLst/>
          </a:prstGeom>
        </p:spPr>
      </p:pic>
      <p:pic>
        <p:nvPicPr>
          <p:cNvPr id="2" name="Εικόνα 1"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53F90760-2E4F-16E7-21FA-6F2DBDE33EE0}"/>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9588795" y="6252757"/>
            <a:ext cx="2401570" cy="810895"/>
          </a:xfrm>
          <a:prstGeom prst="rect">
            <a:avLst/>
          </a:prstGeom>
          <a:noFill/>
          <a:ln>
            <a:noFill/>
          </a:ln>
        </p:spPr>
      </p:pic>
    </p:spTree>
    <p:extLst>
      <p:ext uri="{BB962C8B-B14F-4D97-AF65-F5344CB8AC3E}">
        <p14:creationId xmlns:p14="http://schemas.microsoft.com/office/powerpoint/2010/main" val="333765337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Εικόνα 9">
            <a:extLst>
              <a:ext uri="{FF2B5EF4-FFF2-40B4-BE49-F238E27FC236}">
                <a16:creationId xmlns:a16="http://schemas.microsoft.com/office/drawing/2014/main" id="{37C1619E-17FE-741B-7E1D-F5CC8E685B06}"/>
              </a:ext>
            </a:extLst>
          </p:cNvPr>
          <p:cNvPicPr>
            <a:picLocks noChangeAspect="1"/>
          </p:cNvPicPr>
          <p:nvPr/>
        </p:nvPicPr>
        <p:blipFill rotWithShape="1">
          <a:blip r:embed="rId2"/>
          <a:srcRect t="20694" r="7562" b="6923"/>
          <a:stretch/>
        </p:blipFill>
        <p:spPr>
          <a:xfrm rot="21073229">
            <a:off x="5776344" y="3563393"/>
            <a:ext cx="2724875" cy="2844908"/>
          </a:xfrm>
          <a:prstGeom prst="rect">
            <a:avLst/>
          </a:prstGeom>
        </p:spPr>
      </p:pic>
      <p:sp>
        <p:nvSpPr>
          <p:cNvPr id="3" name="Θέση περιεχομένου 2">
            <a:extLst>
              <a:ext uri="{FF2B5EF4-FFF2-40B4-BE49-F238E27FC236}">
                <a16:creationId xmlns:a16="http://schemas.microsoft.com/office/drawing/2014/main" id="{78109412-25D6-A010-BDDB-826548A4BCCD}"/>
              </a:ext>
            </a:extLst>
          </p:cNvPr>
          <p:cNvSpPr>
            <a:spLocks noGrp="1"/>
          </p:cNvSpPr>
          <p:nvPr>
            <p:ph idx="1"/>
          </p:nvPr>
        </p:nvSpPr>
        <p:spPr>
          <a:xfrm>
            <a:off x="552349" y="474785"/>
            <a:ext cx="4842611" cy="5935540"/>
          </a:xfrm>
        </p:spPr>
        <p:txBody>
          <a:bodyPr>
            <a:noAutofit/>
          </a:bodyPr>
          <a:lstStyle/>
          <a:p>
            <a:pPr marL="0" indent="0" algn="just">
              <a:buNone/>
            </a:pPr>
            <a:r>
              <a:rPr lang="el-GR" b="1" dirty="0">
                <a:latin typeface="Calibri" panose="020F0502020204030204" pitchFamily="34" charset="0"/>
                <a:cs typeface="Calibri" panose="020F0502020204030204" pitchFamily="34" charset="0"/>
              </a:rPr>
              <a:t>2 ΤΟΜΥ (4</a:t>
            </a:r>
            <a:r>
              <a:rPr lang="el-GR" b="1" baseline="30000" dirty="0">
                <a:latin typeface="Calibri" panose="020F0502020204030204" pitchFamily="34" charset="0"/>
                <a:cs typeface="Calibri" panose="020F0502020204030204" pitchFamily="34" charset="0"/>
              </a:rPr>
              <a:t>η</a:t>
            </a:r>
            <a:r>
              <a:rPr lang="el-GR" b="1" dirty="0">
                <a:latin typeface="Calibri" panose="020F0502020204030204" pitchFamily="34" charset="0"/>
                <a:cs typeface="Calibri" panose="020F0502020204030204" pitchFamily="34" charset="0"/>
              </a:rPr>
              <a:t> &amp; 12</a:t>
            </a:r>
            <a:r>
              <a:rPr lang="el-GR" b="1" baseline="30000" dirty="0">
                <a:latin typeface="Calibri" panose="020F0502020204030204" pitchFamily="34" charset="0"/>
                <a:cs typeface="Calibri" panose="020F0502020204030204" pitchFamily="34" charset="0"/>
              </a:rPr>
              <a:t>η</a:t>
            </a:r>
            <a:r>
              <a:rPr lang="el-GR" b="1" dirty="0">
                <a:latin typeface="Calibri" panose="020F0502020204030204" pitchFamily="34" charset="0"/>
                <a:cs typeface="Calibri" panose="020F0502020204030204" pitchFamily="34" charset="0"/>
              </a:rPr>
              <a:t>) Δήμου Κατερίνης - 3</a:t>
            </a:r>
            <a:r>
              <a:rPr lang="el-GR" b="1" baseline="30000" dirty="0">
                <a:latin typeface="Calibri" panose="020F0502020204030204" pitchFamily="34" charset="0"/>
                <a:cs typeface="Calibri" panose="020F0502020204030204" pitchFamily="34" charset="0"/>
              </a:rPr>
              <a:t>η</a:t>
            </a:r>
            <a:r>
              <a:rPr lang="el-GR" b="1" dirty="0">
                <a:latin typeface="Calibri" panose="020F0502020204030204" pitchFamily="34" charset="0"/>
                <a:cs typeface="Calibri" panose="020F0502020204030204" pitchFamily="34" charset="0"/>
              </a:rPr>
              <a:t> ΥΠΕ</a:t>
            </a:r>
          </a:p>
          <a:p>
            <a:pPr marL="0" indent="0" algn="just">
              <a:buNone/>
            </a:pPr>
            <a:endParaRPr lang="el-GR" sz="1400" b="1" dirty="0">
              <a:latin typeface="Calibri" panose="020F0502020204030204" pitchFamily="34" charset="0"/>
              <a:cs typeface="Calibri" panose="020F0502020204030204" pitchFamily="34" charset="0"/>
            </a:endParaRPr>
          </a:p>
          <a:p>
            <a:pPr marL="0" indent="0" algn="just">
              <a:buNone/>
            </a:pPr>
            <a:r>
              <a:rPr lang="el-GR" sz="1400" b="1" dirty="0">
                <a:latin typeface="Calibri" panose="020F0502020204030204" pitchFamily="34" charset="0"/>
                <a:cs typeface="Calibri" panose="020F0502020204030204" pitchFamily="34" charset="0"/>
              </a:rPr>
              <a:t>Κέντρο Υγείας Κατερίνης – </a:t>
            </a:r>
            <a:r>
              <a:rPr lang="el-GR" sz="1400" b="1" dirty="0">
                <a:solidFill>
                  <a:schemeClr val="tx1"/>
                </a:solidFill>
                <a:latin typeface="Calibri" panose="020F0502020204030204" pitchFamily="34" charset="0"/>
                <a:cs typeface="Calibri" panose="020F0502020204030204" pitchFamily="34" charset="0"/>
              </a:rPr>
              <a:t>Δήμος και Φορείς Τοπικής Κοινότητας - ΕΚΑΒ</a:t>
            </a:r>
          </a:p>
          <a:p>
            <a:pPr algn="just"/>
            <a:r>
              <a:rPr lang="el-GR" sz="1300" dirty="0">
                <a:solidFill>
                  <a:schemeClr val="tx1"/>
                </a:solidFill>
                <a:latin typeface="Calibri" panose="020F0502020204030204" pitchFamily="34" charset="0"/>
                <a:ea typeface="Times New Roman" panose="02020603050405020304" pitchFamily="18" charset="0"/>
                <a:cs typeface="Calibri" panose="020F0502020204030204" pitchFamily="34" charset="0"/>
              </a:rPr>
              <a:t>Εμβολιασμοί  - Εμβολιασμός κατά του Τετάνου (24.10.2023) πραγματοποιήθηκε σε εργαζόμενους εργοστασίου.</a:t>
            </a:r>
          </a:p>
          <a:p>
            <a:pPr algn="just"/>
            <a:r>
              <a:rPr lang="el-GR" sz="13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Ενημέρωση του γυναικείου πληθυσμού για την Πρόληψη του καρκίνου του μαστού (</a:t>
            </a:r>
            <a:r>
              <a:rPr lang="el-GR" sz="1300" dirty="0">
                <a:solidFill>
                  <a:schemeClr val="tx1"/>
                </a:solidFill>
                <a:latin typeface="Calibri" panose="020F0502020204030204" pitchFamily="34" charset="0"/>
                <a:ea typeface="Times New Roman" panose="02020603050405020304" pitchFamily="18" charset="0"/>
                <a:cs typeface="Calibri" panose="020F0502020204030204" pitchFamily="34" charset="0"/>
              </a:rPr>
              <a:t>Πρόγραμμα Φώφη Γεννηματά) </a:t>
            </a:r>
            <a:r>
              <a:rPr lang="el-GR" sz="13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Διανομή ενημερωτικού υλικού. Πραγματοποιείται σε ετήσια βάση.</a:t>
            </a:r>
          </a:p>
          <a:p>
            <a:pPr algn="just"/>
            <a:r>
              <a:rPr lang="el-GR" sz="1300" dirty="0">
                <a:solidFill>
                  <a:schemeClr val="tx1"/>
                </a:solidFill>
                <a:latin typeface="Calibri" panose="020F0502020204030204" pitchFamily="34" charset="0"/>
                <a:ea typeface="Times New Roman" panose="02020603050405020304" pitchFamily="18" charset="0"/>
                <a:cs typeface="Calibri" panose="020F0502020204030204" pitchFamily="34" charset="0"/>
              </a:rPr>
              <a:t>Δράση ενημέρωσης – εκπαίδευσης στη διαχείριση της νόσου του διαβήτη – Οδηγίες για σωστή μέτρηση του σακχάρου και διατροφής. </a:t>
            </a:r>
            <a:endParaRPr lang="el-GR" sz="13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l-GR" sz="1300" dirty="0">
                <a:solidFill>
                  <a:schemeClr val="tx1"/>
                </a:solidFill>
                <a:latin typeface="Calibri" panose="020F0502020204030204" pitchFamily="34" charset="0"/>
                <a:ea typeface="Times New Roman" panose="02020603050405020304" pitchFamily="18" charset="0"/>
                <a:cs typeface="Calibri" panose="020F0502020204030204" pitchFamily="34" charset="0"/>
              </a:rPr>
              <a:t>Δράση ενημέρωσης και ευαισθητοποίησης για τα </a:t>
            </a:r>
            <a:r>
              <a:rPr lang="el-GR" sz="1300" b="1" dirty="0">
                <a:solidFill>
                  <a:schemeClr val="tx1"/>
                </a:solidFill>
                <a:latin typeface="Calibri" panose="020F0502020204030204" pitchFamily="34" charset="0"/>
                <a:ea typeface="Times New Roman" panose="02020603050405020304" pitchFamily="18" charset="0"/>
                <a:cs typeface="Calibri" panose="020F0502020204030204" pitchFamily="34" charset="0"/>
              </a:rPr>
              <a:t>δικαιώματα των παιδιών σε Κέντρο Δημιουργικής Απασχόλησης (ΚΔΑΠ) – </a:t>
            </a:r>
            <a:r>
              <a:rPr lang="el-GR" sz="1300" dirty="0">
                <a:solidFill>
                  <a:schemeClr val="tx1"/>
                </a:solidFill>
                <a:latin typeface="Calibri" panose="020F0502020204030204" pitchFamily="34" charset="0"/>
                <a:ea typeface="Times New Roman" panose="02020603050405020304" pitchFamily="18" charset="0"/>
                <a:cs typeface="Calibri" panose="020F0502020204030204" pitchFamily="34" charset="0"/>
              </a:rPr>
              <a:t>Διανομή Ενημερωτικού φυλλαδίου </a:t>
            </a:r>
          </a:p>
          <a:p>
            <a:pPr algn="just"/>
            <a:r>
              <a:rPr lang="el-GR" sz="1300" dirty="0">
                <a:solidFill>
                  <a:schemeClr val="tx1"/>
                </a:solidFill>
                <a:latin typeface="Calibri" panose="020F0502020204030204" pitchFamily="34" charset="0"/>
                <a:ea typeface="Times New Roman" panose="02020603050405020304" pitchFamily="18" charset="0"/>
                <a:cs typeface="Calibri" panose="020F0502020204030204" pitchFamily="34" charset="0"/>
              </a:rPr>
              <a:t>Ενημέρωση σε μαθητές 6 έως 12 ετών (ΚΔΑΠ &amp; δημοτικό σχολείο) για το </a:t>
            </a:r>
            <a:r>
              <a:rPr lang="el-GR" sz="1300" b="1" dirty="0">
                <a:solidFill>
                  <a:schemeClr val="tx1"/>
                </a:solidFill>
                <a:latin typeface="Calibri" panose="020F0502020204030204" pitchFamily="34" charset="0"/>
                <a:ea typeface="Times New Roman" panose="02020603050405020304" pitchFamily="18" charset="0"/>
                <a:cs typeface="Calibri" panose="020F0502020204030204" pitchFamily="34" charset="0"/>
              </a:rPr>
              <a:t>φαινόμενο του εκφοβισμού </a:t>
            </a:r>
            <a:r>
              <a:rPr lang="el-GR" sz="1300" dirty="0">
                <a:solidFill>
                  <a:schemeClr val="tx1"/>
                </a:solidFill>
                <a:latin typeface="Calibri" panose="020F0502020204030204" pitchFamily="34" charset="0"/>
                <a:ea typeface="Times New Roman" panose="02020603050405020304" pitchFamily="18" charset="0"/>
                <a:cs typeface="Calibri" panose="020F0502020204030204" pitchFamily="34" charset="0"/>
              </a:rPr>
              <a:t>στο φυσικό και διαδικτυακό περιβάλλον, για την τρίτη ηλικία/φροντίζοντας παππού &amp; γιαγιά</a:t>
            </a:r>
          </a:p>
          <a:p>
            <a:pPr algn="just"/>
            <a:r>
              <a:rPr lang="el-GR" sz="1300" dirty="0">
                <a:solidFill>
                  <a:schemeClr val="tx1"/>
                </a:solidFill>
                <a:latin typeface="Calibri" panose="020F0502020204030204" pitchFamily="34" charset="0"/>
                <a:ea typeface="Times New Roman" panose="02020603050405020304" pitchFamily="18" charset="0"/>
                <a:cs typeface="Calibri" panose="020F0502020204030204" pitchFamily="34" charset="0"/>
              </a:rPr>
              <a:t>Δράση ενημέρωσης και ευαισθητοποίησης μαθητών/τριών Γυμνασίου σχετικά με τις επιπτώσεις της χρήσης προϊόντων καπνού στην υγεία, όπως και την εξάρτηση από αυτά. </a:t>
            </a:r>
          </a:p>
        </p:txBody>
      </p:sp>
      <p:pic>
        <p:nvPicPr>
          <p:cNvPr id="6" name="Εικόνα 5" descr="Εικόνα που περιέχει ρουχισμός, εσωτερικός χώρος, τοίχος, γυναίκα&#10;&#10;Περιγραφή που δημιουργήθηκε αυτόματα">
            <a:extLst>
              <a:ext uri="{FF2B5EF4-FFF2-40B4-BE49-F238E27FC236}">
                <a16:creationId xmlns:a16="http://schemas.microsoft.com/office/drawing/2014/main" id="{1A0225D1-9154-ED11-3A49-AA0330CC19A8}"/>
              </a:ext>
            </a:extLst>
          </p:cNvPr>
          <p:cNvPicPr>
            <a:picLocks noChangeAspect="1"/>
          </p:cNvPicPr>
          <p:nvPr/>
        </p:nvPicPr>
        <p:blipFill>
          <a:blip r:embed="rId3"/>
          <a:stretch>
            <a:fillRect/>
          </a:stretch>
        </p:blipFill>
        <p:spPr>
          <a:xfrm>
            <a:off x="5685411" y="133906"/>
            <a:ext cx="4114685" cy="3086014"/>
          </a:xfrm>
          <a:prstGeom prst="rect">
            <a:avLst/>
          </a:prstGeom>
        </p:spPr>
      </p:pic>
      <p:pic>
        <p:nvPicPr>
          <p:cNvPr id="4" name="Εικόνα 3" descr="Εικόνα που περιέχει ρουχισμός, άτομο, έπιπλα, εσωτερικός χώρος&#10;&#10;Περιγραφή που δημιουργήθηκε αυτόματα">
            <a:extLst>
              <a:ext uri="{FF2B5EF4-FFF2-40B4-BE49-F238E27FC236}">
                <a16:creationId xmlns:a16="http://schemas.microsoft.com/office/drawing/2014/main" id="{A895711E-23D0-28B7-8C8C-9A8C2F259FCD}"/>
              </a:ext>
            </a:extLst>
          </p:cNvPr>
          <p:cNvPicPr>
            <a:picLocks noChangeAspect="1"/>
          </p:cNvPicPr>
          <p:nvPr/>
        </p:nvPicPr>
        <p:blipFill rotWithShape="1">
          <a:blip r:embed="rId4"/>
          <a:srcRect t="42945"/>
          <a:stretch/>
        </p:blipFill>
        <p:spPr>
          <a:xfrm rot="21027880">
            <a:off x="8323399" y="381382"/>
            <a:ext cx="3558611" cy="2707170"/>
          </a:xfrm>
          <a:prstGeom prst="rect">
            <a:avLst/>
          </a:prstGeom>
        </p:spPr>
      </p:pic>
      <p:pic>
        <p:nvPicPr>
          <p:cNvPr id="8" name="Εικόνα 7">
            <a:extLst>
              <a:ext uri="{FF2B5EF4-FFF2-40B4-BE49-F238E27FC236}">
                <a16:creationId xmlns:a16="http://schemas.microsoft.com/office/drawing/2014/main" id="{8EE38A22-9D88-9554-B2FB-E1199667C1A1}"/>
              </a:ext>
            </a:extLst>
          </p:cNvPr>
          <p:cNvPicPr>
            <a:picLocks noChangeAspect="1"/>
          </p:cNvPicPr>
          <p:nvPr/>
        </p:nvPicPr>
        <p:blipFill rotWithShape="1">
          <a:blip r:embed="rId5"/>
          <a:srcRect b="17925"/>
          <a:stretch/>
        </p:blipFill>
        <p:spPr>
          <a:xfrm>
            <a:off x="7847528" y="2237819"/>
            <a:ext cx="4221956" cy="4620181"/>
          </a:xfrm>
          <a:prstGeom prst="ellipse">
            <a:avLst/>
          </a:prstGeom>
        </p:spPr>
      </p:pic>
      <p:pic>
        <p:nvPicPr>
          <p:cNvPr id="13" name="Εικόνα 12" descr="Εικόνα που περιέχει ρουχισμός, εσωτερικός χώρος, άτομο, παιδική τέχνη&#10;&#10;Περιγραφή που δημιουργήθηκε αυτόματα">
            <a:extLst>
              <a:ext uri="{FF2B5EF4-FFF2-40B4-BE49-F238E27FC236}">
                <a16:creationId xmlns:a16="http://schemas.microsoft.com/office/drawing/2014/main" id="{3E557539-D4BE-4F48-CE32-BE77D69F705B}"/>
              </a:ext>
            </a:extLst>
          </p:cNvPr>
          <p:cNvPicPr>
            <a:picLocks noChangeAspect="1"/>
          </p:cNvPicPr>
          <p:nvPr/>
        </p:nvPicPr>
        <p:blipFill>
          <a:blip r:embed="rId6"/>
          <a:stretch>
            <a:fillRect/>
          </a:stretch>
        </p:blipFill>
        <p:spPr>
          <a:xfrm>
            <a:off x="8123753" y="4597726"/>
            <a:ext cx="1570984" cy="2094645"/>
          </a:xfrm>
          <a:prstGeom prst="rect">
            <a:avLst/>
          </a:prstGeom>
        </p:spPr>
      </p:pic>
      <p:pic>
        <p:nvPicPr>
          <p:cNvPr id="2" name="Εικόνα 1">
            <a:extLst>
              <a:ext uri="{FF2B5EF4-FFF2-40B4-BE49-F238E27FC236}">
                <a16:creationId xmlns:a16="http://schemas.microsoft.com/office/drawing/2014/main" id="{F95C64C9-D8FD-DFA6-686D-071965DC084F}"/>
              </a:ext>
            </a:extLst>
          </p:cNvPr>
          <p:cNvPicPr>
            <a:picLocks noChangeAspect="1"/>
          </p:cNvPicPr>
          <p:nvPr/>
        </p:nvPicPr>
        <p:blipFill>
          <a:blip r:embed="rId7"/>
          <a:stretch>
            <a:fillRect/>
          </a:stretch>
        </p:blipFill>
        <p:spPr>
          <a:xfrm>
            <a:off x="1" y="6275930"/>
            <a:ext cx="2523743" cy="582069"/>
          </a:xfrm>
          <a:prstGeom prst="rect">
            <a:avLst/>
          </a:prstGeom>
        </p:spPr>
      </p:pic>
      <p:pic>
        <p:nvPicPr>
          <p:cNvPr id="7" name="Εικόνα 6"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D4150AFA-FF6F-7960-5CE1-7BCB8030695B}"/>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9654503" y="6286923"/>
            <a:ext cx="2401570" cy="810895"/>
          </a:xfrm>
          <a:prstGeom prst="rect">
            <a:avLst/>
          </a:prstGeom>
          <a:noFill/>
          <a:ln>
            <a:noFill/>
          </a:ln>
        </p:spPr>
      </p:pic>
    </p:spTree>
    <p:extLst>
      <p:ext uri="{BB962C8B-B14F-4D97-AF65-F5344CB8AC3E}">
        <p14:creationId xmlns:p14="http://schemas.microsoft.com/office/powerpoint/2010/main" val="291516404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Εικόνα 3">
            <a:extLst>
              <a:ext uri="{FF2B5EF4-FFF2-40B4-BE49-F238E27FC236}">
                <a16:creationId xmlns:a16="http://schemas.microsoft.com/office/drawing/2014/main" id="{A34714A7-84DD-E95A-C321-F84DD464F167}"/>
              </a:ext>
            </a:extLst>
          </p:cNvPr>
          <p:cNvPicPr>
            <a:picLocks noChangeAspect="1"/>
          </p:cNvPicPr>
          <p:nvPr/>
        </p:nvPicPr>
        <p:blipFill rotWithShape="1">
          <a:blip r:embed="rId2"/>
          <a:srcRect l="3681" t="2860" r="1617" b="39018"/>
          <a:stretch/>
        </p:blipFill>
        <p:spPr>
          <a:xfrm rot="21379268">
            <a:off x="568855" y="4699862"/>
            <a:ext cx="5067300" cy="1798446"/>
          </a:xfrm>
          <a:prstGeom prst="rect">
            <a:avLst/>
          </a:prstGeom>
          <a:ln>
            <a:solidFill>
              <a:schemeClr val="tx2">
                <a:lumMod val="60000"/>
                <a:lumOff val="40000"/>
              </a:schemeClr>
            </a:solidFill>
          </a:ln>
        </p:spPr>
      </p:pic>
      <p:sp>
        <p:nvSpPr>
          <p:cNvPr id="2" name="Θέση περιεχομένου 2">
            <a:extLst>
              <a:ext uri="{FF2B5EF4-FFF2-40B4-BE49-F238E27FC236}">
                <a16:creationId xmlns:a16="http://schemas.microsoft.com/office/drawing/2014/main" id="{FEE81047-4CE7-7868-9ED5-F784C6BB9FC5}"/>
              </a:ext>
            </a:extLst>
          </p:cNvPr>
          <p:cNvSpPr txBox="1">
            <a:spLocks/>
          </p:cNvSpPr>
          <p:nvPr/>
        </p:nvSpPr>
        <p:spPr>
          <a:xfrm>
            <a:off x="348422" y="324838"/>
            <a:ext cx="5409748" cy="6412564"/>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Font typeface="Wingdings 3" charset="2"/>
              <a:buNone/>
            </a:pPr>
            <a:r>
              <a:rPr lang="el-GR" b="1" dirty="0"/>
              <a:t>1</a:t>
            </a:r>
            <a:r>
              <a:rPr lang="el-GR" b="1" baseline="30000" dirty="0"/>
              <a:t>η</a:t>
            </a:r>
            <a:r>
              <a:rPr lang="el-GR" b="1" dirty="0"/>
              <a:t> ΤΟΜΥ Ιωαννίνων – 6</a:t>
            </a:r>
            <a:r>
              <a:rPr lang="el-GR" b="1" baseline="30000" dirty="0"/>
              <a:t>η</a:t>
            </a:r>
            <a:r>
              <a:rPr lang="el-GR" b="1" dirty="0"/>
              <a:t> ΥΠΕ</a:t>
            </a:r>
          </a:p>
          <a:p>
            <a:pPr marL="0" indent="0">
              <a:buFont typeface="Wingdings 3" charset="2"/>
              <a:buNone/>
            </a:pPr>
            <a:r>
              <a:rPr lang="el-GR" sz="1600" b="1" dirty="0">
                <a:solidFill>
                  <a:schemeClr val="tx1"/>
                </a:solidFill>
              </a:rPr>
              <a:t>Κέντρο Υγείας Ιωαννίνων – 6</a:t>
            </a:r>
            <a:r>
              <a:rPr lang="el-GR" sz="1600" b="1" baseline="30000" dirty="0">
                <a:solidFill>
                  <a:schemeClr val="tx1"/>
                </a:solidFill>
              </a:rPr>
              <a:t>η</a:t>
            </a:r>
            <a:r>
              <a:rPr lang="el-GR" sz="1600" b="1" dirty="0">
                <a:solidFill>
                  <a:schemeClr val="tx1"/>
                </a:solidFill>
              </a:rPr>
              <a:t> ΥΠΕ – ΚΑΠΗ - Τοπική Κοινότητα</a:t>
            </a:r>
          </a:p>
          <a:p>
            <a:pPr marL="0" indent="0">
              <a:buFont typeface="Wingdings 3" charset="2"/>
              <a:buNone/>
            </a:pPr>
            <a:r>
              <a:rPr lang="el-GR" sz="14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Σύνδρομο Ευθραυστότητας ηλικιωμένων -  </a:t>
            </a:r>
            <a:r>
              <a:rPr lang="el-GR" sz="1400" b="1" strike="noStrike"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Ενεργός </a:t>
            </a:r>
            <a:r>
              <a:rPr lang="el-GR" sz="1400" b="1" u="none" strike="noStrike"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και Υγιής Γήρανση</a:t>
            </a:r>
          </a:p>
          <a:p>
            <a:pPr algn="l"/>
            <a:r>
              <a:rPr lang="el-GR" sz="1400" dirty="0">
                <a:latin typeface="Calibri" panose="020F0502020204030204" pitchFamily="34" charset="0"/>
                <a:cs typeface="Calibri" panose="020F0502020204030204" pitchFamily="34" charset="0"/>
              </a:rPr>
              <a:t>Ηλικιωμένοι κατά την περίοδο Απρίλιος 2018 – Απρίλιος 2019</a:t>
            </a:r>
          </a:p>
          <a:p>
            <a:pPr lvl="1"/>
            <a:r>
              <a:rPr lang="el-GR" sz="1200" b="1" i="0" u="none" strike="noStrike" baseline="0" dirty="0">
                <a:latin typeface="Calibri" panose="020F0502020204030204" pitchFamily="34" charset="0"/>
                <a:cs typeface="Calibri" panose="020F0502020204030204" pitchFamily="34" charset="0"/>
              </a:rPr>
              <a:t>n= 490 άνω των 65 ετών </a:t>
            </a:r>
          </a:p>
          <a:p>
            <a:pPr lvl="1"/>
            <a:r>
              <a:rPr lang="el-GR" sz="1200" b="0" i="0" u="none" strike="noStrike" baseline="0" dirty="0">
                <a:latin typeface="Calibri" panose="020F0502020204030204" pitchFamily="34" charset="0"/>
                <a:cs typeface="Calibri" panose="020F0502020204030204" pitchFamily="34" charset="0"/>
              </a:rPr>
              <a:t>Αρχική εκτίμηση - εξέταση χρησιμοποιώντας την κλίμακα FRAIL (απώλεια σωματικού βάρους, εξάντληση, αδυναμία, αργή ταχύτητα, μειωμένη σωματική δραστηριότητα)</a:t>
            </a:r>
          </a:p>
          <a:p>
            <a:pPr lvl="1"/>
            <a:r>
              <a:rPr lang="el-GR" sz="1200" b="1" dirty="0">
                <a:latin typeface="Calibri" panose="020F0502020204030204" pitchFamily="34" charset="0"/>
                <a:cs typeface="Calibri" panose="020F0502020204030204" pitchFamily="34" charset="0"/>
              </a:rPr>
              <a:t>Παρακολούθησης και Οδηγίες </a:t>
            </a:r>
            <a:r>
              <a:rPr lang="el-GR" sz="1200" dirty="0">
                <a:latin typeface="Calibri" panose="020F0502020204030204" pitchFamily="34" charset="0"/>
                <a:cs typeface="Calibri" panose="020F0502020204030204" pitchFamily="34" charset="0"/>
              </a:rPr>
              <a:t>για μείωση κινδύνου πτώσεων τρίτης ηλικίας</a:t>
            </a:r>
          </a:p>
          <a:p>
            <a:pPr lvl="1"/>
            <a:r>
              <a:rPr lang="el-GR" sz="1200" b="1" dirty="0">
                <a:latin typeface="Calibri" panose="020F0502020204030204" pitchFamily="34" charset="0"/>
                <a:cs typeface="Calibri" panose="020F0502020204030204" pitchFamily="34" charset="0"/>
              </a:rPr>
              <a:t>Οδηγίες προς Φυσιοθεραπευτές &amp; Γυμναστές ΚΑΠΗ: </a:t>
            </a:r>
          </a:p>
          <a:p>
            <a:pPr lvl="2">
              <a:spcBef>
                <a:spcPts val="600"/>
              </a:spcBef>
            </a:pPr>
            <a:r>
              <a:rPr lang="el-GR" sz="1100" dirty="0">
                <a:latin typeface="Calibri" panose="020F0502020204030204" pitchFamily="34" charset="0"/>
                <a:cs typeface="Calibri" panose="020F0502020204030204" pitchFamily="34" charset="0"/>
              </a:rPr>
              <a:t>Οδηγίες μυϊκής ενδυνάμωσης</a:t>
            </a:r>
          </a:p>
          <a:p>
            <a:pPr lvl="2">
              <a:spcBef>
                <a:spcPts val="600"/>
              </a:spcBef>
            </a:pPr>
            <a:r>
              <a:rPr lang="el-GR" sz="1100" dirty="0">
                <a:latin typeface="Calibri" panose="020F0502020204030204" pitchFamily="34" charset="0"/>
                <a:cs typeface="Calibri" panose="020F0502020204030204" pitchFamily="34" charset="0"/>
              </a:rPr>
              <a:t>Ο</a:t>
            </a:r>
            <a:r>
              <a:rPr lang="el-GR" sz="1100" b="0" i="0" u="none" strike="noStrike" baseline="0" dirty="0">
                <a:latin typeface="Calibri" panose="020F0502020204030204" pitchFamily="34" charset="0"/>
                <a:cs typeface="Calibri" panose="020F0502020204030204" pitchFamily="34" charset="0"/>
              </a:rPr>
              <a:t>δηγίες και συμβουλές ως προς την διατροφή, αλλαγή τρόπου ζωής</a:t>
            </a:r>
          </a:p>
          <a:p>
            <a:pPr lvl="2">
              <a:spcBef>
                <a:spcPts val="600"/>
              </a:spcBef>
            </a:pPr>
            <a:r>
              <a:rPr lang="el-GR" sz="1100" dirty="0">
                <a:latin typeface="Calibri" panose="020F0502020204030204" pitchFamily="34" charset="0"/>
                <a:cs typeface="Calibri" panose="020F0502020204030204" pitchFamily="34" charset="0"/>
              </a:rPr>
              <a:t>Σ</a:t>
            </a:r>
            <a:r>
              <a:rPr lang="el-GR" sz="1100" b="0" i="0" u="none" strike="noStrike" baseline="0" dirty="0">
                <a:latin typeface="Calibri" panose="020F0502020204030204" pitchFamily="34" charset="0"/>
                <a:cs typeface="Calibri" panose="020F0502020204030204" pitchFamily="34" charset="0"/>
              </a:rPr>
              <a:t>υνεχιζόμενη κατάρτιση και εκπαίδευση των επαγγελματιών υγείας στην Π.Φ.Υ</a:t>
            </a:r>
          </a:p>
        </p:txBody>
      </p:sp>
      <p:pic>
        <p:nvPicPr>
          <p:cNvPr id="13" name="Εικόνα 12">
            <a:extLst>
              <a:ext uri="{FF2B5EF4-FFF2-40B4-BE49-F238E27FC236}">
                <a16:creationId xmlns:a16="http://schemas.microsoft.com/office/drawing/2014/main" id="{D26F5DE1-5C03-FB5B-E758-1709CF90F89E}"/>
              </a:ext>
            </a:extLst>
          </p:cNvPr>
          <p:cNvPicPr>
            <a:picLocks noChangeAspect="1"/>
          </p:cNvPicPr>
          <p:nvPr/>
        </p:nvPicPr>
        <p:blipFill rotWithShape="1">
          <a:blip r:embed="rId3"/>
          <a:srcRect r="4036"/>
          <a:stretch/>
        </p:blipFill>
        <p:spPr>
          <a:xfrm>
            <a:off x="5758170" y="2104209"/>
            <a:ext cx="6329668" cy="828675"/>
          </a:xfrm>
          <a:prstGeom prst="rect">
            <a:avLst/>
          </a:prstGeom>
        </p:spPr>
      </p:pic>
      <p:sp>
        <p:nvSpPr>
          <p:cNvPr id="14" name="Θέση περιεχομένου 2">
            <a:extLst>
              <a:ext uri="{FF2B5EF4-FFF2-40B4-BE49-F238E27FC236}">
                <a16:creationId xmlns:a16="http://schemas.microsoft.com/office/drawing/2014/main" id="{FC6299E7-F018-F4B3-57F3-5DB7046E6F04}"/>
              </a:ext>
            </a:extLst>
          </p:cNvPr>
          <p:cNvSpPr txBox="1">
            <a:spLocks/>
          </p:cNvSpPr>
          <p:nvPr/>
        </p:nvSpPr>
        <p:spPr>
          <a:xfrm>
            <a:off x="6096000" y="961210"/>
            <a:ext cx="5409748" cy="1238250"/>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Font typeface="Wingdings 3" charset="2"/>
              <a:buNone/>
            </a:pPr>
            <a:endParaRPr lang="el-GR" sz="14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indent="0">
              <a:buFont typeface="Wingdings 3" charset="2"/>
              <a:buNone/>
            </a:pPr>
            <a:endParaRPr lang="el-GR" sz="1400" b="1" dirty="0">
              <a:solidFill>
                <a:srgbClr val="000000"/>
              </a:solidFill>
              <a:latin typeface="Calibri" panose="020F0502020204030204" pitchFamily="34" charset="0"/>
              <a:ea typeface="Times New Roman" panose="02020603050405020304" pitchFamily="18" charset="0"/>
              <a:cs typeface="Times New Roman" panose="02020603050405020304" pitchFamily="18" charset="0"/>
            </a:endParaRPr>
          </a:p>
          <a:p>
            <a:pPr marL="0" indent="0">
              <a:buFont typeface="Wingdings 3" charset="2"/>
              <a:buNone/>
            </a:pPr>
            <a:r>
              <a:rPr lang="el-GR" sz="14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Εμβολιασμοί – Εθνικό Πρόγραμμα Εμβολιασμών 2022 </a:t>
            </a:r>
          </a:p>
        </p:txBody>
      </p:sp>
      <p:pic>
        <p:nvPicPr>
          <p:cNvPr id="11" name="Εικόνα 10">
            <a:extLst>
              <a:ext uri="{FF2B5EF4-FFF2-40B4-BE49-F238E27FC236}">
                <a16:creationId xmlns:a16="http://schemas.microsoft.com/office/drawing/2014/main" id="{2A5F8D3B-BE55-B00E-A10C-880123EB7185}"/>
              </a:ext>
            </a:extLst>
          </p:cNvPr>
          <p:cNvPicPr>
            <a:picLocks noChangeAspect="1"/>
          </p:cNvPicPr>
          <p:nvPr/>
        </p:nvPicPr>
        <p:blipFill rotWithShape="1">
          <a:blip r:embed="rId4"/>
          <a:srcRect l="13003" t="4170" r="4970" b="7204"/>
          <a:stretch/>
        </p:blipFill>
        <p:spPr>
          <a:xfrm>
            <a:off x="7451711" y="2651753"/>
            <a:ext cx="4662190" cy="3365872"/>
          </a:xfrm>
          <a:prstGeom prst="rect">
            <a:avLst/>
          </a:prstGeom>
        </p:spPr>
      </p:pic>
      <p:pic>
        <p:nvPicPr>
          <p:cNvPr id="5" name="Εικόνα 4" descr="Εικόνα που περιέχει ρουχισμός, άνδρας, άτομο, έπιπλα&#10;&#10;Περιγραφή που δημιουργήθηκε αυτόματα">
            <a:extLst>
              <a:ext uri="{FF2B5EF4-FFF2-40B4-BE49-F238E27FC236}">
                <a16:creationId xmlns:a16="http://schemas.microsoft.com/office/drawing/2014/main" id="{E6711A90-4138-9026-6A7B-3E5390114F7A}"/>
              </a:ext>
            </a:extLst>
          </p:cNvPr>
          <p:cNvPicPr>
            <a:picLocks noChangeAspect="1"/>
          </p:cNvPicPr>
          <p:nvPr/>
        </p:nvPicPr>
        <p:blipFill>
          <a:blip r:embed="rId5"/>
          <a:stretch>
            <a:fillRect/>
          </a:stretch>
        </p:blipFill>
        <p:spPr>
          <a:xfrm>
            <a:off x="3523706" y="5133975"/>
            <a:ext cx="3176826" cy="1639463"/>
          </a:xfrm>
          <a:prstGeom prst="rect">
            <a:avLst/>
          </a:prstGeom>
        </p:spPr>
      </p:pic>
      <p:pic>
        <p:nvPicPr>
          <p:cNvPr id="3" name="Εικόνα 2">
            <a:extLst>
              <a:ext uri="{FF2B5EF4-FFF2-40B4-BE49-F238E27FC236}">
                <a16:creationId xmlns:a16="http://schemas.microsoft.com/office/drawing/2014/main" id="{9A18D3D0-A172-CAE7-617B-DA477F47A11A}"/>
              </a:ext>
            </a:extLst>
          </p:cNvPr>
          <p:cNvPicPr>
            <a:picLocks noChangeAspect="1"/>
          </p:cNvPicPr>
          <p:nvPr/>
        </p:nvPicPr>
        <p:blipFill>
          <a:blip r:embed="rId6"/>
          <a:stretch>
            <a:fillRect/>
          </a:stretch>
        </p:blipFill>
        <p:spPr>
          <a:xfrm>
            <a:off x="0" y="6275931"/>
            <a:ext cx="2523743" cy="582069"/>
          </a:xfrm>
          <a:prstGeom prst="rect">
            <a:avLst/>
          </a:prstGeom>
        </p:spPr>
      </p:pic>
      <p:pic>
        <p:nvPicPr>
          <p:cNvPr id="7" name="Εικόνα 6"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BADCA3B0-84C0-1358-7335-E4D4CE605B1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614469" y="6159721"/>
            <a:ext cx="2401570" cy="810895"/>
          </a:xfrm>
          <a:prstGeom prst="rect">
            <a:avLst/>
          </a:prstGeom>
          <a:noFill/>
          <a:ln>
            <a:noFill/>
          </a:ln>
        </p:spPr>
      </p:pic>
    </p:spTree>
    <p:extLst>
      <p:ext uri="{BB962C8B-B14F-4D97-AF65-F5344CB8AC3E}">
        <p14:creationId xmlns:p14="http://schemas.microsoft.com/office/powerpoint/2010/main" val="258288699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Τίτλος 5">
            <a:extLst>
              <a:ext uri="{FF2B5EF4-FFF2-40B4-BE49-F238E27FC236}">
                <a16:creationId xmlns:a16="http://schemas.microsoft.com/office/drawing/2014/main" id="{9E7ABDF9-1FB9-0BF1-40F4-8C7E93A5CF50}"/>
              </a:ext>
            </a:extLst>
          </p:cNvPr>
          <p:cNvSpPr>
            <a:spLocks noGrp="1"/>
          </p:cNvSpPr>
          <p:nvPr>
            <p:ph type="title"/>
          </p:nvPr>
        </p:nvSpPr>
        <p:spPr>
          <a:xfrm>
            <a:off x="563033" y="381078"/>
            <a:ext cx="4412636" cy="1393370"/>
          </a:xfrm>
        </p:spPr>
        <p:txBody>
          <a:bodyPr>
            <a:normAutofit/>
          </a:bodyPr>
          <a:lstStyle/>
          <a:p>
            <a:r>
              <a:rPr lang="el-GR" sz="2000" b="1" dirty="0">
                <a:solidFill>
                  <a:schemeClr val="tx1">
                    <a:lumMod val="75000"/>
                    <a:lumOff val="25000"/>
                  </a:schemeClr>
                </a:solidFill>
                <a:latin typeface="+mn-lt"/>
                <a:ea typeface="+mn-ea"/>
                <a:cs typeface="+mn-cs"/>
              </a:rPr>
              <a:t>ΤΟΜΥ Αιγάλεω - 2</a:t>
            </a:r>
            <a:r>
              <a:rPr lang="el-GR" sz="2000" b="1" baseline="30000" dirty="0">
                <a:solidFill>
                  <a:schemeClr val="tx1">
                    <a:lumMod val="75000"/>
                    <a:lumOff val="25000"/>
                  </a:schemeClr>
                </a:solidFill>
                <a:latin typeface="+mn-lt"/>
                <a:ea typeface="+mn-ea"/>
                <a:cs typeface="+mn-cs"/>
              </a:rPr>
              <a:t>η</a:t>
            </a:r>
            <a:r>
              <a:rPr lang="el-GR" sz="2000" b="1" dirty="0">
                <a:solidFill>
                  <a:schemeClr val="tx1">
                    <a:lumMod val="75000"/>
                    <a:lumOff val="25000"/>
                  </a:schemeClr>
                </a:solidFill>
                <a:latin typeface="+mn-lt"/>
                <a:ea typeface="+mn-ea"/>
                <a:cs typeface="+mn-cs"/>
              </a:rPr>
              <a:t> ΥΠΕ</a:t>
            </a:r>
            <a:br>
              <a:rPr lang="el-GR" sz="2000" b="1" dirty="0">
                <a:solidFill>
                  <a:schemeClr val="tx1">
                    <a:lumMod val="75000"/>
                    <a:lumOff val="25000"/>
                  </a:schemeClr>
                </a:solidFill>
                <a:latin typeface="+mn-lt"/>
                <a:ea typeface="+mn-ea"/>
                <a:cs typeface="+mn-cs"/>
              </a:rPr>
            </a:br>
            <a:br>
              <a:rPr lang="el-GR" sz="2000" b="1" dirty="0">
                <a:solidFill>
                  <a:schemeClr val="tx1">
                    <a:lumMod val="75000"/>
                    <a:lumOff val="25000"/>
                  </a:schemeClr>
                </a:solidFill>
                <a:latin typeface="+mn-lt"/>
                <a:ea typeface="+mn-ea"/>
                <a:cs typeface="+mn-cs"/>
              </a:rPr>
            </a:br>
            <a:r>
              <a:rPr lang="el-GR" sz="1800" b="1" dirty="0">
                <a:solidFill>
                  <a:schemeClr val="tx1">
                    <a:lumMod val="75000"/>
                    <a:lumOff val="25000"/>
                  </a:schemeClr>
                </a:solidFill>
                <a:latin typeface="+mn-lt"/>
                <a:ea typeface="+mn-ea"/>
                <a:cs typeface="+mn-cs"/>
              </a:rPr>
              <a:t>Κέντρο Υγείας Αιγάλεω – ΤΟΠΦΥ - Δήμος και Φορείς Τοπικής Κοινότητας</a:t>
            </a:r>
            <a:endParaRPr lang="el-GR" sz="2000" b="1" dirty="0">
              <a:solidFill>
                <a:schemeClr val="tx1">
                  <a:lumMod val="75000"/>
                  <a:lumOff val="25000"/>
                </a:schemeClr>
              </a:solidFill>
              <a:latin typeface="+mn-lt"/>
              <a:ea typeface="+mn-ea"/>
              <a:cs typeface="+mn-cs"/>
            </a:endParaRPr>
          </a:p>
        </p:txBody>
      </p:sp>
      <p:sp>
        <p:nvSpPr>
          <p:cNvPr id="3" name="Θέση περιεχομένου 2">
            <a:extLst>
              <a:ext uri="{FF2B5EF4-FFF2-40B4-BE49-F238E27FC236}">
                <a16:creationId xmlns:a16="http://schemas.microsoft.com/office/drawing/2014/main" id="{8100DF6D-31B9-05C0-E21A-240B7EF08BDB}"/>
              </a:ext>
            </a:extLst>
          </p:cNvPr>
          <p:cNvSpPr>
            <a:spLocks noGrp="1"/>
          </p:cNvSpPr>
          <p:nvPr>
            <p:ph sz="half" idx="1"/>
          </p:nvPr>
        </p:nvSpPr>
        <p:spPr>
          <a:xfrm>
            <a:off x="563033" y="2044255"/>
            <a:ext cx="4412636" cy="3328934"/>
          </a:xfrm>
        </p:spPr>
        <p:txBody>
          <a:bodyPr>
            <a:noAutofit/>
          </a:bodyPr>
          <a:lstStyle/>
          <a:p>
            <a:pPr algn="just">
              <a:spcBef>
                <a:spcPts val="600"/>
              </a:spcBef>
              <a:spcAft>
                <a:spcPts val="1000"/>
              </a:spcAft>
              <a:tabLst>
                <a:tab pos="270510" algn="l"/>
              </a:tabLst>
            </a:pPr>
            <a:r>
              <a:rPr lang="el-GR" sz="1400" dirty="0">
                <a:solidFill>
                  <a:schemeClr val="tx1"/>
                </a:solidFill>
                <a:latin typeface="Calibri" panose="020F0502020204030204" pitchFamily="34" charset="0"/>
                <a:cs typeface="Calibri" panose="020F0502020204030204" pitchFamily="34" charset="0"/>
              </a:rPr>
              <a:t>Διενεργήθηκαν 36 </a:t>
            </a:r>
            <a:r>
              <a:rPr lang="el-GR" sz="1400" dirty="0" err="1">
                <a:solidFill>
                  <a:schemeClr val="tx1"/>
                </a:solidFill>
                <a:latin typeface="Calibri" panose="020F0502020204030204" pitchFamily="34" charset="0"/>
                <a:cs typeface="Calibri" panose="020F0502020204030204" pitchFamily="34" charset="0"/>
              </a:rPr>
              <a:t>κατ</a:t>
            </a:r>
            <a:r>
              <a:rPr lang="el-GR" sz="1400" dirty="0">
                <a:solidFill>
                  <a:schemeClr val="tx1"/>
                </a:solidFill>
                <a:latin typeface="Calibri" panose="020F0502020204030204" pitchFamily="34" charset="0"/>
                <a:cs typeface="Calibri" panose="020F0502020204030204" pitchFamily="34" charset="0"/>
              </a:rPr>
              <a:t>᾽ </a:t>
            </a:r>
            <a:r>
              <a:rPr lang="el-GR" sz="1400" dirty="0" err="1">
                <a:solidFill>
                  <a:schemeClr val="tx1"/>
                </a:solidFill>
                <a:latin typeface="Calibri" panose="020F0502020204030204" pitchFamily="34" charset="0"/>
                <a:cs typeface="Calibri" panose="020F0502020204030204" pitchFamily="34" charset="0"/>
              </a:rPr>
              <a:t>οίκον</a:t>
            </a:r>
            <a:r>
              <a:rPr lang="el-GR" sz="1400" dirty="0">
                <a:solidFill>
                  <a:schemeClr val="tx1"/>
                </a:solidFill>
                <a:latin typeface="Calibri" panose="020F0502020204030204" pitchFamily="34" charset="0"/>
                <a:cs typeface="Calibri" panose="020F0502020204030204" pitchFamily="34" charset="0"/>
              </a:rPr>
              <a:t> επισκέψεις με στόχο  τον εποχικό αντιγριπικό και </a:t>
            </a:r>
            <a:r>
              <a:rPr lang="el-GR" sz="1400" dirty="0" err="1">
                <a:solidFill>
                  <a:schemeClr val="tx1"/>
                </a:solidFill>
                <a:latin typeface="Calibri" panose="020F0502020204030204" pitchFamily="34" charset="0"/>
                <a:cs typeface="Calibri" panose="020F0502020204030204" pitchFamily="34" charset="0"/>
              </a:rPr>
              <a:t>αντιπνευμονοκοκκικό</a:t>
            </a:r>
            <a:r>
              <a:rPr lang="el-GR" sz="1400" dirty="0">
                <a:solidFill>
                  <a:schemeClr val="tx1"/>
                </a:solidFill>
                <a:latin typeface="Calibri" panose="020F0502020204030204" pitchFamily="34" charset="0"/>
                <a:cs typeface="Calibri" panose="020F0502020204030204" pitchFamily="34" charset="0"/>
              </a:rPr>
              <a:t> εμβολιασμό.</a:t>
            </a:r>
          </a:p>
          <a:p>
            <a:pPr>
              <a:spcBef>
                <a:spcPts val="600"/>
              </a:spcBef>
            </a:pPr>
            <a:r>
              <a:rPr lang="el-GR" sz="1400" dirty="0">
                <a:solidFill>
                  <a:schemeClr val="tx1"/>
                </a:solidFill>
                <a:latin typeface="Calibri" panose="020F0502020204030204" pitchFamily="34" charset="0"/>
                <a:cs typeface="Calibri" panose="020F0502020204030204" pitchFamily="34" charset="0"/>
              </a:rPr>
              <a:t>Διεπιστημονικές συνεργασίες:</a:t>
            </a:r>
          </a:p>
          <a:p>
            <a:pPr lvl="1">
              <a:spcBef>
                <a:spcPts val="600"/>
              </a:spcBef>
            </a:pPr>
            <a:r>
              <a:rPr lang="el-GR" sz="1400" dirty="0">
                <a:solidFill>
                  <a:schemeClr val="tx1"/>
                </a:solidFill>
                <a:latin typeface="Calibri" panose="020F0502020204030204" pitchFamily="34" charset="0"/>
                <a:cs typeface="Calibri" panose="020F0502020204030204" pitchFamily="34" charset="0"/>
              </a:rPr>
              <a:t>με την Ρευματολογική Κλινική του </a:t>
            </a:r>
            <a:r>
              <a:rPr lang="el-GR" sz="1400" dirty="0" err="1">
                <a:solidFill>
                  <a:schemeClr val="tx1"/>
                </a:solidFill>
                <a:latin typeface="Calibri" panose="020F0502020204030204" pitchFamily="34" charset="0"/>
                <a:cs typeface="Calibri" panose="020F0502020204030204" pitchFamily="34" charset="0"/>
              </a:rPr>
              <a:t>Αττικόν</a:t>
            </a:r>
            <a:r>
              <a:rPr lang="el-GR" sz="1400" dirty="0">
                <a:solidFill>
                  <a:schemeClr val="tx1"/>
                </a:solidFill>
                <a:latin typeface="Calibri" panose="020F0502020204030204" pitchFamily="34" charset="0"/>
                <a:cs typeface="Calibri" panose="020F0502020204030204" pitchFamily="34" charset="0"/>
              </a:rPr>
              <a:t> και με τον ΕΟΔΥ (με το Πρόγραμμα Επιτήρησης </a:t>
            </a:r>
            <a:r>
              <a:rPr lang="el-GR" sz="1400" dirty="0" err="1">
                <a:solidFill>
                  <a:schemeClr val="tx1"/>
                </a:solidFill>
                <a:latin typeface="Calibri" panose="020F0502020204030204" pitchFamily="34" charset="0"/>
                <a:cs typeface="Calibri" panose="020F0502020204030204" pitchFamily="34" charset="0"/>
              </a:rPr>
              <a:t>Sentinel</a:t>
            </a:r>
            <a:r>
              <a:rPr lang="el-GR" sz="1400" dirty="0">
                <a:solidFill>
                  <a:schemeClr val="tx1"/>
                </a:solidFill>
                <a:latin typeface="Calibri" panose="020F0502020204030204" pitchFamily="34" charset="0"/>
                <a:cs typeface="Calibri" panose="020F0502020204030204" pitchFamily="34" charset="0"/>
              </a:rPr>
              <a:t>) για την καταγραφή περιστατικών ιώσεων, γαστρεντερίτιδας και Covid</a:t>
            </a:r>
          </a:p>
          <a:p>
            <a:pPr lvl="1">
              <a:spcBef>
                <a:spcPts val="600"/>
              </a:spcBef>
            </a:pPr>
            <a:r>
              <a:rPr lang="el-GR" sz="1400" dirty="0">
                <a:solidFill>
                  <a:schemeClr val="tx1"/>
                </a:solidFill>
                <a:latin typeface="Calibri" panose="020F0502020204030204" pitchFamily="34" charset="0"/>
                <a:cs typeface="Calibri" panose="020F0502020204030204" pitchFamily="34" charset="0"/>
              </a:rPr>
              <a:t>με το ΑΠΘ του Τμήματος της Ιατρικής, φιλοξενούνται ετησίως φοιτητές/</a:t>
            </a:r>
            <a:r>
              <a:rPr lang="el-GR" sz="1400" dirty="0" err="1">
                <a:solidFill>
                  <a:schemeClr val="tx1"/>
                </a:solidFill>
                <a:latin typeface="Calibri" panose="020F0502020204030204" pitchFamily="34" charset="0"/>
                <a:cs typeface="Calibri" panose="020F0502020204030204" pitchFamily="34" charset="0"/>
              </a:rPr>
              <a:t>τριες</a:t>
            </a:r>
            <a:r>
              <a:rPr lang="el-GR" sz="1400" dirty="0">
                <a:solidFill>
                  <a:schemeClr val="tx1"/>
                </a:solidFill>
                <a:latin typeface="Calibri" panose="020F0502020204030204" pitchFamily="34" charset="0"/>
                <a:cs typeface="Calibri" panose="020F0502020204030204" pitchFamily="34" charset="0"/>
              </a:rPr>
              <a:t>  πρωτοετείς ή/και </a:t>
            </a:r>
            <a:r>
              <a:rPr lang="el-GR" sz="1400" dirty="0" err="1">
                <a:solidFill>
                  <a:schemeClr val="tx1"/>
                </a:solidFill>
                <a:latin typeface="Calibri" panose="020F0502020204030204" pitchFamily="34" charset="0"/>
                <a:cs typeface="Calibri" panose="020F0502020204030204" pitchFamily="34" charset="0"/>
              </a:rPr>
              <a:t>εκτοετείς</a:t>
            </a:r>
            <a:r>
              <a:rPr lang="el-GR" sz="1400" dirty="0">
                <a:solidFill>
                  <a:schemeClr val="tx1"/>
                </a:solidFill>
                <a:latin typeface="Calibri" panose="020F0502020204030204" pitchFamily="34" charset="0"/>
                <a:cs typeface="Calibri" panose="020F0502020204030204" pitchFamily="34" charset="0"/>
              </a:rPr>
              <a:t> με στόχο να έρθουν σε άμεση επαφή με την Πρωτοβάθμια Φροντίδα Υγείας</a:t>
            </a:r>
            <a:endParaRPr lang="el-GR"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spcBef>
                <a:spcPts val="600"/>
              </a:spcBef>
            </a:pPr>
            <a:endParaRPr lang="el-GR" sz="1400" dirty="0"/>
          </a:p>
        </p:txBody>
      </p:sp>
      <p:pic>
        <p:nvPicPr>
          <p:cNvPr id="2" name="Εικόνα 7" descr="Εικόνα που περιέχει κείμενο, στιγμιότυπο οθόνης, γραμματοσειρά, σχεδίαση&#10;&#10;Περιγραφή που δημιουργήθηκε αυτόματα">
            <a:extLst>
              <a:ext uri="{FF2B5EF4-FFF2-40B4-BE49-F238E27FC236}">
                <a16:creationId xmlns:a16="http://schemas.microsoft.com/office/drawing/2014/main" id="{5828276B-604E-EF3F-ED25-1B985855DBCD}"/>
              </a:ext>
            </a:extLst>
          </p:cNvPr>
          <p:cNvPicPr>
            <a:picLocks noChangeAspect="1"/>
          </p:cNvPicPr>
          <p:nvPr/>
        </p:nvPicPr>
        <p:blipFill rotWithShape="1">
          <a:blip r:embed="rId2"/>
          <a:srcRect/>
          <a:stretch/>
        </p:blipFill>
        <p:spPr>
          <a:xfrm rot="21277497">
            <a:off x="6449780" y="181374"/>
            <a:ext cx="3463890" cy="4329863"/>
          </a:xfrm>
          <a:prstGeom prst="rect">
            <a:avLst/>
          </a:prstGeom>
          <a:noFill/>
          <a:ln cap="flat">
            <a:noFill/>
          </a:ln>
        </p:spPr>
      </p:pic>
      <p:pic>
        <p:nvPicPr>
          <p:cNvPr id="4" name="Εικόνα 5" descr="Εικόνα που περιέχει κείμενο, ηλεκτρονικές συσκευές, συσκευή προβολής, υπολογιστής&#10;&#10;Περιγραφή που δημιουργήθηκε αυτόματα">
            <a:extLst>
              <a:ext uri="{FF2B5EF4-FFF2-40B4-BE49-F238E27FC236}">
                <a16:creationId xmlns:a16="http://schemas.microsoft.com/office/drawing/2014/main" id="{E98D65AE-0F0F-F241-60B0-29A73897C02C}"/>
              </a:ext>
            </a:extLst>
          </p:cNvPr>
          <p:cNvPicPr>
            <a:picLocks noChangeAspect="1"/>
          </p:cNvPicPr>
          <p:nvPr/>
        </p:nvPicPr>
        <p:blipFill>
          <a:blip r:embed="rId3"/>
          <a:srcRect l="2133" t="14095" r="2917" b="16667"/>
          <a:stretch>
            <a:fillRect/>
          </a:stretch>
        </p:blipFill>
        <p:spPr>
          <a:xfrm>
            <a:off x="5089970" y="3099942"/>
            <a:ext cx="6133042" cy="3467022"/>
          </a:xfrm>
          <a:prstGeom prst="rect">
            <a:avLst/>
          </a:prstGeom>
          <a:noFill/>
          <a:ln cap="flat">
            <a:noFill/>
          </a:ln>
        </p:spPr>
      </p:pic>
      <p:sp>
        <p:nvSpPr>
          <p:cNvPr id="11" name="Θέση περιεχομένου 10">
            <a:extLst>
              <a:ext uri="{FF2B5EF4-FFF2-40B4-BE49-F238E27FC236}">
                <a16:creationId xmlns:a16="http://schemas.microsoft.com/office/drawing/2014/main" id="{C4772153-6CBD-4F9C-C27B-2864D8ECB661}"/>
              </a:ext>
            </a:extLst>
          </p:cNvPr>
          <p:cNvSpPr>
            <a:spLocks noGrp="1"/>
          </p:cNvSpPr>
          <p:nvPr>
            <p:ph sz="half" idx="2"/>
          </p:nvPr>
        </p:nvSpPr>
        <p:spPr>
          <a:xfrm>
            <a:off x="5089970" y="1333851"/>
            <a:ext cx="4184034" cy="4707512"/>
          </a:xfrm>
        </p:spPr>
        <p:txBody>
          <a:bodyPr>
            <a:normAutofit/>
          </a:bodyPr>
          <a:lstStyle/>
          <a:p>
            <a:endParaRPr lang="el-GR" dirty="0"/>
          </a:p>
          <a:p>
            <a:endParaRPr lang="el-GR" dirty="0"/>
          </a:p>
          <a:p>
            <a:endParaRPr lang="el-GR" dirty="0"/>
          </a:p>
        </p:txBody>
      </p:sp>
      <p:pic>
        <p:nvPicPr>
          <p:cNvPr id="5" name="Εικόνα 4">
            <a:extLst>
              <a:ext uri="{FF2B5EF4-FFF2-40B4-BE49-F238E27FC236}">
                <a16:creationId xmlns:a16="http://schemas.microsoft.com/office/drawing/2014/main" id="{531A46EE-D426-0AE4-2521-1C9C20A6D48A}"/>
              </a:ext>
            </a:extLst>
          </p:cNvPr>
          <p:cNvPicPr>
            <a:picLocks noChangeAspect="1"/>
          </p:cNvPicPr>
          <p:nvPr/>
        </p:nvPicPr>
        <p:blipFill>
          <a:blip r:embed="rId4"/>
          <a:stretch>
            <a:fillRect/>
          </a:stretch>
        </p:blipFill>
        <p:spPr>
          <a:xfrm>
            <a:off x="1" y="6275930"/>
            <a:ext cx="2523743" cy="582069"/>
          </a:xfrm>
          <a:prstGeom prst="rect">
            <a:avLst/>
          </a:prstGeom>
        </p:spPr>
      </p:pic>
      <p:pic>
        <p:nvPicPr>
          <p:cNvPr id="8" name="Εικόνα 7"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B7A10D0C-9B2F-4178-33D8-DDF188AB40C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650682" y="6390342"/>
            <a:ext cx="2401570" cy="582069"/>
          </a:xfrm>
          <a:prstGeom prst="rect">
            <a:avLst/>
          </a:prstGeom>
          <a:noFill/>
          <a:ln>
            <a:noFill/>
          </a:ln>
        </p:spPr>
      </p:pic>
    </p:spTree>
    <p:extLst>
      <p:ext uri="{BB962C8B-B14F-4D97-AF65-F5344CB8AC3E}">
        <p14:creationId xmlns:p14="http://schemas.microsoft.com/office/powerpoint/2010/main" val="11395845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ay 1698 – A Good Example – Daily Wisdom">
            <a:extLst>
              <a:ext uri="{FF2B5EF4-FFF2-40B4-BE49-F238E27FC236}">
                <a16:creationId xmlns:a16="http://schemas.microsoft.com/office/drawing/2014/main" id="{EFAFD6F3-BEDE-059B-894F-A3E2B092BDB5}"/>
              </a:ext>
            </a:extLst>
          </p:cNvPr>
          <p:cNvPicPr>
            <a:picLocks noChangeAspect="1"/>
          </p:cNvPicPr>
          <p:nvPr/>
        </p:nvPicPr>
        <p:blipFill>
          <a:blip r:embed="rId2"/>
          <a:srcRect l="8037" t="19365" r="7957" b="25138"/>
          <a:stretch>
            <a:fillRect/>
          </a:stretch>
        </p:blipFill>
        <p:spPr>
          <a:xfrm rot="21174514">
            <a:off x="72167" y="226218"/>
            <a:ext cx="1991277" cy="1315467"/>
          </a:xfrm>
          <a:prstGeom prst="rect">
            <a:avLst/>
          </a:prstGeom>
          <a:noFill/>
          <a:ln cap="flat">
            <a:noFill/>
          </a:ln>
        </p:spPr>
      </p:pic>
      <p:sp>
        <p:nvSpPr>
          <p:cNvPr id="3" name="Θέση περιεχομένου 2">
            <a:extLst>
              <a:ext uri="{FF2B5EF4-FFF2-40B4-BE49-F238E27FC236}">
                <a16:creationId xmlns:a16="http://schemas.microsoft.com/office/drawing/2014/main" id="{5831B41E-A6A3-F54F-4649-5CA0C1374A7F}"/>
              </a:ext>
            </a:extLst>
          </p:cNvPr>
          <p:cNvSpPr txBox="1">
            <a:spLocks noGrp="1"/>
          </p:cNvSpPr>
          <p:nvPr>
            <p:ph idx="1"/>
          </p:nvPr>
        </p:nvSpPr>
        <p:spPr>
          <a:xfrm>
            <a:off x="637637" y="1642738"/>
            <a:ext cx="4874896" cy="4618732"/>
          </a:xfrm>
        </p:spPr>
        <p:txBody>
          <a:bodyPr>
            <a:noAutofit/>
          </a:bodyPr>
          <a:lstStyle/>
          <a:p>
            <a:pPr marL="0" indent="0" algn="just">
              <a:spcBef>
                <a:spcPts val="1200"/>
              </a:spcBef>
              <a:buNone/>
            </a:pPr>
            <a:r>
              <a:rPr lang="el-GR" b="1" dirty="0">
                <a:latin typeface="Calibri" panose="020F0502020204030204" pitchFamily="34" charset="0"/>
                <a:cs typeface="Calibri" panose="020F0502020204030204" pitchFamily="34" charset="0"/>
              </a:rPr>
              <a:t>7</a:t>
            </a:r>
            <a:r>
              <a:rPr lang="el-GR" b="1" baseline="30000" dirty="0">
                <a:latin typeface="Calibri" panose="020F0502020204030204" pitchFamily="34" charset="0"/>
                <a:cs typeface="Calibri" panose="020F0502020204030204" pitchFamily="34" charset="0"/>
              </a:rPr>
              <a:t>η</a:t>
            </a:r>
            <a:r>
              <a:rPr lang="el-GR" b="1" dirty="0">
                <a:latin typeface="Calibri" panose="020F0502020204030204" pitchFamily="34" charset="0"/>
                <a:cs typeface="Calibri" panose="020F0502020204030204" pitchFamily="34" charset="0"/>
              </a:rPr>
              <a:t> ΥΠΕ - 4</a:t>
            </a:r>
            <a:r>
              <a:rPr lang="el-GR" b="1" baseline="30000" dirty="0">
                <a:latin typeface="Calibri" panose="020F0502020204030204" pitchFamily="34" charset="0"/>
                <a:cs typeface="Calibri" panose="020F0502020204030204" pitchFamily="34" charset="0"/>
              </a:rPr>
              <a:t>η</a:t>
            </a:r>
            <a:r>
              <a:rPr lang="el-GR" b="1" dirty="0">
                <a:latin typeface="Calibri" panose="020F0502020204030204" pitchFamily="34" charset="0"/>
                <a:cs typeface="Calibri" panose="020F0502020204030204" pitchFamily="34" charset="0"/>
              </a:rPr>
              <a:t> ΤΟΜΥ Ηρακλείου </a:t>
            </a:r>
          </a:p>
          <a:p>
            <a:pPr lvl="0" algn="just">
              <a:spcBef>
                <a:spcPts val="600"/>
              </a:spcBef>
              <a:buFont typeface="Wingdings" pitchFamily="2"/>
              <a:buChar char="Ø"/>
            </a:pPr>
            <a:r>
              <a:rPr lang="el-GR" sz="1600" dirty="0">
                <a:solidFill>
                  <a:srgbClr val="000000"/>
                </a:solidFill>
                <a:latin typeface="Calibri" panose="020F0502020204030204" pitchFamily="34" charset="0"/>
                <a:cs typeface="Calibri" panose="020F0502020204030204" pitchFamily="34" charset="0"/>
              </a:rPr>
              <a:t>Συστέγαση με Δημοτικό Ιατρείο Δήμου Ηρακλείου </a:t>
            </a:r>
          </a:p>
          <a:p>
            <a:pPr lvl="0" algn="just">
              <a:spcBef>
                <a:spcPts val="600"/>
              </a:spcBef>
              <a:buFont typeface="Wingdings" pitchFamily="2"/>
              <a:buChar char="Ø"/>
            </a:pPr>
            <a:r>
              <a:rPr lang="el-GR" sz="1600" dirty="0">
                <a:solidFill>
                  <a:srgbClr val="000000"/>
                </a:solidFill>
                <a:latin typeface="Calibri" panose="020F0502020204030204" pitchFamily="34" charset="0"/>
                <a:cs typeface="Calibri" panose="020F0502020204030204" pitchFamily="34" charset="0"/>
              </a:rPr>
              <a:t>Επένδυση στην εξομάλυνση των διαφορών και τον κοινό οραματισμό</a:t>
            </a:r>
          </a:p>
          <a:p>
            <a:pPr lvl="0" algn="just">
              <a:spcBef>
                <a:spcPts val="600"/>
              </a:spcBef>
              <a:buFont typeface="Wingdings" pitchFamily="2"/>
              <a:buChar char="Ø"/>
            </a:pPr>
            <a:r>
              <a:rPr lang="el-GR" sz="1600" dirty="0">
                <a:solidFill>
                  <a:srgbClr val="000000"/>
                </a:solidFill>
                <a:latin typeface="Calibri" panose="020F0502020204030204" pitchFamily="34" charset="0"/>
                <a:cs typeface="Calibri" panose="020F0502020204030204" pitchFamily="34" charset="0"/>
              </a:rPr>
              <a:t>Επένδυση στη διασύνδεση με την τοπική κοινότητα και φορείς (Σχολεία, Τοπική αυτοδιοίκηση 3ου Δημοτικού διαμερίσματος, Φαρμακοποιοί, Βοήθεια στο Σπίτι, ΚΑΠΗ, Αναπτυξιακή «Πλοηγός», ΚΕΘΕΑ, Κέντρο Ψυχικής Υγείας, Κοινωνικές Δομές-Κέντρο Κοινότητας) </a:t>
            </a:r>
          </a:p>
          <a:p>
            <a:pPr lvl="0" algn="just">
              <a:spcBef>
                <a:spcPts val="600"/>
              </a:spcBef>
              <a:buFont typeface="Wingdings" pitchFamily="2"/>
              <a:buChar char="Ø"/>
            </a:pPr>
            <a:r>
              <a:rPr lang="el-GR" sz="1600" dirty="0">
                <a:solidFill>
                  <a:srgbClr val="000000"/>
                </a:solidFill>
                <a:latin typeface="Calibri" panose="020F0502020204030204" pitchFamily="34" charset="0"/>
                <a:cs typeface="Calibri" panose="020F0502020204030204" pitchFamily="34" charset="0"/>
              </a:rPr>
              <a:t>Διεπιστημονική/</a:t>
            </a:r>
            <a:r>
              <a:rPr lang="el-GR" sz="1600" dirty="0" err="1">
                <a:solidFill>
                  <a:srgbClr val="000000"/>
                </a:solidFill>
                <a:latin typeface="Calibri" panose="020F0502020204030204" pitchFamily="34" charset="0"/>
                <a:cs typeface="Calibri" panose="020F0502020204030204" pitchFamily="34" charset="0"/>
              </a:rPr>
              <a:t>Διεπαγγελματική</a:t>
            </a:r>
            <a:r>
              <a:rPr lang="el-GR" sz="1600" dirty="0">
                <a:solidFill>
                  <a:srgbClr val="000000"/>
                </a:solidFill>
                <a:latin typeface="Calibri" panose="020F0502020204030204" pitchFamily="34" charset="0"/>
                <a:cs typeface="Calibri" panose="020F0502020204030204" pitchFamily="34" charset="0"/>
              </a:rPr>
              <a:t> Εκπαίδευση </a:t>
            </a:r>
          </a:p>
          <a:p>
            <a:pPr marL="719139" lvl="0" algn="just">
              <a:spcBef>
                <a:spcPts val="600"/>
              </a:spcBef>
              <a:buFont typeface="Wingdings" pitchFamily="2"/>
              <a:buChar char="Ø"/>
            </a:pPr>
            <a:r>
              <a:rPr lang="el-GR" sz="1600" dirty="0">
                <a:solidFill>
                  <a:srgbClr val="000000"/>
                </a:solidFill>
                <a:latin typeface="Calibri" panose="020F0502020204030204" pitchFamily="34" charset="0"/>
                <a:cs typeface="Calibri" panose="020F0502020204030204" pitchFamily="34" charset="0"/>
              </a:rPr>
              <a:t>Πανεπιστήμιο Κρήτης/ΠΑΓΝΗ</a:t>
            </a:r>
          </a:p>
          <a:p>
            <a:pPr marL="719139" lvl="0" algn="just">
              <a:spcBef>
                <a:spcPts val="600"/>
              </a:spcBef>
              <a:buFont typeface="Wingdings" pitchFamily="2"/>
              <a:buChar char="Ø"/>
            </a:pPr>
            <a:r>
              <a:rPr lang="el-GR" sz="1600" dirty="0">
                <a:solidFill>
                  <a:srgbClr val="000000"/>
                </a:solidFill>
                <a:latin typeface="Calibri" panose="020F0502020204030204" pitchFamily="34" charset="0"/>
                <a:cs typeface="Calibri" panose="020F0502020204030204" pitchFamily="34" charset="0"/>
              </a:rPr>
              <a:t>Ελληνικό Μεσογειακό Πανεπιστήμιο </a:t>
            </a:r>
            <a:r>
              <a:rPr lang="en-US" sz="1600" dirty="0">
                <a:solidFill>
                  <a:srgbClr val="000000"/>
                </a:solidFill>
                <a:latin typeface="Calibri" panose="020F0502020204030204" pitchFamily="34" charset="0"/>
                <a:cs typeface="Calibri" panose="020F0502020204030204" pitchFamily="34" charset="0"/>
              </a:rPr>
              <a:t>(</a:t>
            </a:r>
            <a:r>
              <a:rPr lang="el-GR" sz="1600" dirty="0">
                <a:solidFill>
                  <a:srgbClr val="000000"/>
                </a:solidFill>
                <a:latin typeface="Calibri" panose="020F0502020204030204" pitchFamily="34" charset="0"/>
                <a:cs typeface="Calibri" panose="020F0502020204030204" pitchFamily="34" charset="0"/>
              </a:rPr>
              <a:t>ΕΛΜΕΠΑ)</a:t>
            </a:r>
          </a:p>
          <a:p>
            <a:pPr marL="719139" lvl="0" algn="just">
              <a:spcBef>
                <a:spcPts val="600"/>
              </a:spcBef>
              <a:buFont typeface="Wingdings" pitchFamily="2"/>
              <a:buChar char="Ø"/>
            </a:pPr>
            <a:r>
              <a:rPr lang="el-GR" sz="1600" dirty="0" err="1">
                <a:solidFill>
                  <a:srgbClr val="000000"/>
                </a:solidFill>
                <a:latin typeface="Calibri" panose="020F0502020204030204" pitchFamily="34" charset="0"/>
                <a:cs typeface="Calibri" panose="020F0502020204030204" pitchFamily="34" charset="0"/>
              </a:rPr>
              <a:t>Εξειδικευόμενες</a:t>
            </a:r>
            <a:r>
              <a:rPr lang="el-GR" sz="1600" dirty="0">
                <a:solidFill>
                  <a:srgbClr val="000000"/>
                </a:solidFill>
                <a:latin typeface="Calibri" panose="020F0502020204030204" pitchFamily="34" charset="0"/>
                <a:cs typeface="Calibri" panose="020F0502020204030204" pitchFamily="34" charset="0"/>
              </a:rPr>
              <a:t> Νοσηλεύτριες στην Κοινοτική Νοσηλευτική &amp; στη Γηριατρική Νοσηλευτική ΕΛΜΕΠΑ/7η ΥΠΕ</a:t>
            </a:r>
            <a:endParaRPr lang="el-GR" sz="1600" b="1" dirty="0">
              <a:solidFill>
                <a:srgbClr val="000000"/>
              </a:solidFill>
              <a:latin typeface="Calibri" panose="020F0502020204030204" pitchFamily="34" charset="0"/>
              <a:cs typeface="Calibri" panose="020F0502020204030204" pitchFamily="34" charset="0"/>
            </a:endParaRPr>
          </a:p>
          <a:p>
            <a:pPr lvl="0">
              <a:buFont typeface="Arial" pitchFamily="34"/>
              <a:buChar char="•"/>
            </a:pPr>
            <a:endParaRPr lang="el-GR" dirty="0">
              <a:solidFill>
                <a:srgbClr val="FF0000"/>
              </a:solidFill>
              <a:latin typeface="Calibri" pitchFamily="34"/>
              <a:cs typeface="Times New Roman" pitchFamily="18"/>
            </a:endParaRPr>
          </a:p>
          <a:p>
            <a:pPr lvl="0"/>
            <a:endParaRPr lang="el-GR" sz="1600" dirty="0">
              <a:solidFill>
                <a:srgbClr val="FF0000"/>
              </a:solidFill>
              <a:latin typeface="Calibri" pitchFamily="34"/>
              <a:cs typeface="Times New Roman" pitchFamily="18"/>
            </a:endParaRPr>
          </a:p>
        </p:txBody>
      </p:sp>
      <p:sp>
        <p:nvSpPr>
          <p:cNvPr id="4" name="TextBox 5">
            <a:extLst>
              <a:ext uri="{FF2B5EF4-FFF2-40B4-BE49-F238E27FC236}">
                <a16:creationId xmlns:a16="http://schemas.microsoft.com/office/drawing/2014/main" id="{1EA6D1BD-003D-74D1-C91D-F832B3B4AFFF}"/>
              </a:ext>
            </a:extLst>
          </p:cNvPr>
          <p:cNvSpPr txBox="1"/>
          <p:nvPr/>
        </p:nvSpPr>
        <p:spPr>
          <a:xfrm>
            <a:off x="1753823" y="411013"/>
            <a:ext cx="8587061" cy="841897"/>
          </a:xfrm>
          <a:prstGeom prst="rect">
            <a:avLst/>
          </a:prstGeom>
          <a:noFill/>
          <a:ln cap="flat">
            <a:noFill/>
          </a:ln>
        </p:spPr>
        <p:txBody>
          <a:bodyPr vert="horz" wrap="square" lIns="91440" tIns="45720" rIns="91440" bIns="45720" anchor="t" anchorCtr="1" compatLnSpc="1">
            <a:spAutoFit/>
          </a:bodyPr>
          <a:lstStyle/>
          <a:p>
            <a:pPr marL="0" marR="0" lvl="0" indent="0" algn="ctr" defTabSz="457200" rtl="0" fontAlgn="auto" hangingPunct="1">
              <a:lnSpc>
                <a:spcPct val="115000"/>
              </a:lnSpc>
              <a:spcBef>
                <a:spcPts val="0"/>
              </a:spcBef>
              <a:spcAft>
                <a:spcPts val="535"/>
              </a:spcAft>
              <a:buNone/>
              <a:tabLst/>
              <a:defRPr sz="1800" b="0" i="0" u="none" strike="noStrike" kern="0" cap="none" spc="0" baseline="0">
                <a:solidFill>
                  <a:srgbClr val="000000"/>
                </a:solidFill>
                <a:uFillTx/>
              </a:defRPr>
            </a:pPr>
            <a:r>
              <a:rPr lang="el-GR" sz="2000" b="1" i="0" u="sng" strike="noStrike" kern="1200" cap="none" spc="0" baseline="0" dirty="0">
                <a:solidFill>
                  <a:srgbClr val="000000"/>
                </a:solidFill>
                <a:uFillTx/>
                <a:latin typeface="Calibri" pitchFamily="34"/>
                <a:ea typeface="Times New Roman" pitchFamily="18"/>
                <a:cs typeface="Times New Roman" pitchFamily="18"/>
              </a:rPr>
              <a:t>Μακροχρόνια Φροντίδα στην ΠΦΥ από 4</a:t>
            </a:r>
            <a:r>
              <a:rPr lang="el-GR" sz="2000" b="1" i="0" u="sng" strike="noStrike" kern="1200" cap="none" spc="0" baseline="30000" dirty="0">
                <a:solidFill>
                  <a:srgbClr val="000000"/>
                </a:solidFill>
                <a:uFillTx/>
                <a:latin typeface="Calibri" pitchFamily="34"/>
                <a:ea typeface="Times New Roman" pitchFamily="18"/>
                <a:cs typeface="Times New Roman" pitchFamily="18"/>
              </a:rPr>
              <a:t>η</a:t>
            </a:r>
            <a:r>
              <a:rPr lang="el-GR" sz="2000" b="1" i="0" u="sng" strike="noStrike" kern="1200" cap="none" spc="0" baseline="0" dirty="0">
                <a:solidFill>
                  <a:srgbClr val="000000"/>
                </a:solidFill>
                <a:uFillTx/>
                <a:latin typeface="Calibri" pitchFamily="34"/>
                <a:ea typeface="Times New Roman" pitchFamily="18"/>
                <a:cs typeface="Times New Roman" pitchFamily="18"/>
              </a:rPr>
              <a:t> ΤΟΜΥ Ηρακλείου Κρήτης – 7</a:t>
            </a:r>
            <a:r>
              <a:rPr lang="el-GR" sz="2000" b="1" i="0" u="sng" strike="noStrike" kern="1200" cap="none" spc="0" baseline="30000" dirty="0">
                <a:solidFill>
                  <a:srgbClr val="000000"/>
                </a:solidFill>
                <a:uFillTx/>
                <a:latin typeface="Calibri" pitchFamily="34"/>
                <a:ea typeface="Times New Roman" pitchFamily="18"/>
                <a:cs typeface="Times New Roman" pitchFamily="18"/>
              </a:rPr>
              <a:t>η</a:t>
            </a:r>
            <a:r>
              <a:rPr lang="el-GR" sz="2000" b="1" i="0" u="sng" strike="noStrike" kern="1200" cap="none" spc="0" baseline="0" dirty="0">
                <a:solidFill>
                  <a:srgbClr val="000000"/>
                </a:solidFill>
                <a:uFillTx/>
                <a:latin typeface="Calibri" pitchFamily="34"/>
                <a:ea typeface="Times New Roman" pitchFamily="18"/>
                <a:cs typeface="Times New Roman" pitchFamily="18"/>
              </a:rPr>
              <a:t> ΥΠΕ</a:t>
            </a:r>
          </a:p>
          <a:p>
            <a:pPr marL="0" marR="0" lvl="0" indent="0" algn="ctr" defTabSz="457200" rtl="0" fontAlgn="auto" hangingPunct="1">
              <a:lnSpc>
                <a:spcPct val="115000"/>
              </a:lnSpc>
              <a:spcBef>
                <a:spcPts val="0"/>
              </a:spcBef>
              <a:spcAft>
                <a:spcPts val="535"/>
              </a:spcAft>
              <a:buNone/>
              <a:tabLst/>
              <a:defRPr sz="1800" b="0" i="0" u="none" strike="noStrike" kern="0" cap="none" spc="0" baseline="0">
                <a:solidFill>
                  <a:srgbClr val="000000"/>
                </a:solidFill>
                <a:uFillTx/>
              </a:defRPr>
            </a:pPr>
            <a:r>
              <a:rPr lang="el-GR" sz="2000" b="1" i="0" u="none" strike="noStrike" kern="1200" cap="none" spc="0" baseline="0" dirty="0">
                <a:solidFill>
                  <a:srgbClr val="236292"/>
                </a:solidFill>
                <a:uFillTx/>
                <a:latin typeface="Calibri" pitchFamily="34"/>
                <a:cs typeface="Times New Roman" pitchFamily="18"/>
              </a:rPr>
              <a:t>Συνέργειες – Δικτύωση με Βλέμμα στο Μέλλον</a:t>
            </a:r>
            <a:endParaRPr lang="el-GR" sz="4000" b="1" i="0" u="none" strike="noStrike" kern="1200" cap="none" spc="0" baseline="0" dirty="0">
              <a:solidFill>
                <a:srgbClr val="236292"/>
              </a:solidFill>
              <a:uFillTx/>
              <a:latin typeface="Times New Roman" pitchFamily="18"/>
              <a:ea typeface="Times New Roman" pitchFamily="18"/>
            </a:endParaRPr>
          </a:p>
        </p:txBody>
      </p:sp>
      <p:sp>
        <p:nvSpPr>
          <p:cNvPr id="5" name="TextBox 1">
            <a:extLst>
              <a:ext uri="{FF2B5EF4-FFF2-40B4-BE49-F238E27FC236}">
                <a16:creationId xmlns:a16="http://schemas.microsoft.com/office/drawing/2014/main" id="{6A67F27D-D10A-1949-F393-9E55373492E8}"/>
              </a:ext>
            </a:extLst>
          </p:cNvPr>
          <p:cNvSpPr txBox="1"/>
          <p:nvPr/>
        </p:nvSpPr>
        <p:spPr>
          <a:xfrm>
            <a:off x="5960011" y="1555439"/>
            <a:ext cx="3901490" cy="4755148"/>
          </a:xfrm>
          <a:prstGeom prst="rect">
            <a:avLst/>
          </a:prstGeom>
          <a:noFill/>
          <a:ln cap="flat">
            <a:noFill/>
          </a:ln>
        </p:spPr>
        <p:txBody>
          <a:bodyPr vert="horz" wrap="square" lIns="91440" tIns="45720" rIns="91440" bIns="45720" anchor="t" anchorCtr="0" compatLnSpc="1">
            <a:spAutoFit/>
          </a:bodyPr>
          <a:lstStyle/>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l-GR" sz="1600" b="1" i="0" u="none" strike="noStrike" kern="1200" cap="none" spc="0" baseline="0" dirty="0">
                <a:solidFill>
                  <a:srgbClr val="236292"/>
                </a:solidFill>
                <a:uFillTx/>
                <a:latin typeface="Calibri" panose="020F0502020204030204" pitchFamily="34" charset="0"/>
                <a:cs typeface="Calibri" panose="020F0502020204030204" pitchFamily="34" charset="0"/>
              </a:rPr>
              <a:t>Διευρυμένη Ομάδα</a:t>
            </a: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l-GR" sz="1400" b="0" i="0" u="none" strike="noStrike" kern="1200" cap="none" spc="0" baseline="0" dirty="0">
              <a:solidFill>
                <a:srgbClr val="000000"/>
              </a:solidFill>
              <a:uFillTx/>
              <a:latin typeface="Calibri" panose="020F0502020204030204" pitchFamily="34" charset="0"/>
              <a:cs typeface="Calibri" panose="020F0502020204030204" pitchFamily="34" charset="0"/>
            </a:endParaRP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l-GR" sz="1300" b="0" i="0" u="none" strike="noStrike" kern="1200" cap="none" spc="0" baseline="0" dirty="0">
                <a:solidFill>
                  <a:schemeClr val="accent2">
                    <a:lumMod val="50000"/>
                  </a:schemeClr>
                </a:solidFill>
                <a:uFillTx/>
                <a:latin typeface="Calibri" panose="020F0502020204030204" pitchFamily="34" charset="0"/>
                <a:cs typeface="Calibri" panose="020F0502020204030204" pitchFamily="34" charset="0"/>
              </a:rPr>
              <a:t>4</a:t>
            </a:r>
            <a:r>
              <a:rPr lang="el-GR" sz="1300" b="0" i="0" u="none" strike="noStrike" kern="1200" cap="none" spc="0" baseline="30000" dirty="0">
                <a:solidFill>
                  <a:schemeClr val="accent2">
                    <a:lumMod val="50000"/>
                  </a:schemeClr>
                </a:solidFill>
                <a:uFillTx/>
                <a:latin typeface="Calibri" panose="020F0502020204030204" pitchFamily="34" charset="0"/>
                <a:cs typeface="Calibri" panose="020F0502020204030204" pitchFamily="34" charset="0"/>
              </a:rPr>
              <a:t>η</a:t>
            </a:r>
            <a:r>
              <a:rPr lang="el-GR" sz="1300" b="0" i="0" u="none" strike="noStrike" kern="1200" cap="none" spc="0" baseline="0" dirty="0">
                <a:solidFill>
                  <a:schemeClr val="accent2">
                    <a:lumMod val="50000"/>
                  </a:schemeClr>
                </a:solidFill>
                <a:uFillTx/>
                <a:latin typeface="Calibri" panose="020F0502020204030204" pitchFamily="34" charset="0"/>
                <a:cs typeface="Calibri" panose="020F0502020204030204" pitchFamily="34" charset="0"/>
              </a:rPr>
              <a:t> ΤΟΜΥ Ηρακλείου</a:t>
            </a:r>
          </a:p>
          <a:p>
            <a:pPr marL="285750" marR="0" lvl="0" indent="-285750" algn="just"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l-GR" sz="1300" b="0" i="0" u="none" strike="noStrike" kern="1200" cap="none" spc="0" baseline="0" dirty="0">
                <a:solidFill>
                  <a:schemeClr val="accent2">
                    <a:lumMod val="50000"/>
                  </a:schemeClr>
                </a:solidFill>
                <a:uFillTx/>
                <a:latin typeface="Calibri" panose="020F0502020204030204" pitchFamily="34" charset="0"/>
                <a:cs typeface="Calibri" panose="020F0502020204030204" pitchFamily="34" charset="0"/>
              </a:rPr>
              <a:t>4 Γιατροί </a:t>
            </a:r>
          </a:p>
          <a:p>
            <a:pPr marL="742950" marR="0" lvl="1" indent="-285750" algn="just"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l-GR" sz="1300" b="0" i="0" u="none" strike="noStrike" kern="1200" cap="none" spc="0" baseline="0" dirty="0">
                <a:solidFill>
                  <a:schemeClr val="accent2">
                    <a:lumMod val="50000"/>
                  </a:schemeClr>
                </a:solidFill>
                <a:uFillTx/>
                <a:latin typeface="Calibri" panose="020F0502020204030204" pitchFamily="34" charset="0"/>
                <a:cs typeface="Calibri" panose="020F0502020204030204" pitchFamily="34" charset="0"/>
              </a:rPr>
              <a:t>2 Γενικοί Ιατροί ΕΣΥ </a:t>
            </a:r>
          </a:p>
          <a:p>
            <a:pPr marL="742950" marR="0" lvl="1" indent="-285750" algn="just"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l-GR" sz="1300" b="0" i="0" u="none" strike="noStrike" kern="1200" cap="none" spc="0" baseline="0" dirty="0">
                <a:solidFill>
                  <a:schemeClr val="accent2">
                    <a:lumMod val="50000"/>
                  </a:schemeClr>
                </a:solidFill>
                <a:uFillTx/>
                <a:latin typeface="Calibri" panose="020F0502020204030204" pitchFamily="34" charset="0"/>
                <a:cs typeface="Calibri" panose="020F0502020204030204" pitchFamily="34" charset="0"/>
              </a:rPr>
              <a:t>1 Γενικός Ιατρός ΙΔΟΧ </a:t>
            </a:r>
          </a:p>
          <a:p>
            <a:pPr marL="742950" marR="0" lvl="1" indent="-285750" algn="just"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l-GR" sz="1300" b="0" i="0" u="none" strike="noStrike" kern="1200" cap="none" spc="0" baseline="0" dirty="0">
                <a:solidFill>
                  <a:schemeClr val="accent2">
                    <a:lumMod val="50000"/>
                  </a:schemeClr>
                </a:solidFill>
                <a:uFillTx/>
                <a:latin typeface="Calibri" panose="020F0502020204030204" pitchFamily="34" charset="0"/>
                <a:cs typeface="Calibri" panose="020F0502020204030204" pitchFamily="34" charset="0"/>
              </a:rPr>
              <a:t>1 Παιδίατρος ΙΔΟΧ</a:t>
            </a:r>
          </a:p>
          <a:p>
            <a:pPr marL="285750" marR="0" lvl="0" indent="-285750" algn="just"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l-GR" sz="1300" b="0" i="0" u="none" strike="noStrike" kern="1200" cap="none" spc="0" baseline="0" dirty="0">
                <a:solidFill>
                  <a:schemeClr val="accent2">
                    <a:lumMod val="50000"/>
                  </a:schemeClr>
                </a:solidFill>
                <a:uFillTx/>
                <a:latin typeface="Calibri" panose="020F0502020204030204" pitchFamily="34" charset="0"/>
                <a:cs typeface="Calibri" panose="020F0502020204030204" pitchFamily="34" charset="0"/>
              </a:rPr>
              <a:t>2 Διοικητικοί  Υπάλληλοι</a:t>
            </a:r>
          </a:p>
          <a:p>
            <a:pPr marL="285750" marR="0" lvl="0" indent="-285750" algn="just"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l-GR" sz="1300" b="0" i="0" u="none" strike="noStrike" kern="1200" cap="none" spc="0" baseline="0" dirty="0">
                <a:solidFill>
                  <a:schemeClr val="accent2">
                    <a:lumMod val="50000"/>
                  </a:schemeClr>
                </a:solidFill>
                <a:uFillTx/>
                <a:latin typeface="Calibri" panose="020F0502020204030204" pitchFamily="34" charset="0"/>
                <a:cs typeface="Calibri" panose="020F0502020204030204" pitchFamily="34" charset="0"/>
              </a:rPr>
              <a:t>1 Κοινωνικός Λειτουργός(2018-2023)</a:t>
            </a:r>
          </a:p>
          <a:p>
            <a:pPr marL="285750" marR="0" lvl="0" indent="-285750" algn="just"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l-GR" sz="1300" b="0" i="0" u="none" strike="noStrike" kern="1200" cap="none" spc="0" baseline="0" dirty="0">
                <a:solidFill>
                  <a:schemeClr val="accent2">
                    <a:lumMod val="50000"/>
                  </a:schemeClr>
                </a:solidFill>
                <a:uFillTx/>
                <a:latin typeface="Calibri" panose="020F0502020204030204" pitchFamily="34" charset="0"/>
                <a:cs typeface="Calibri" panose="020F0502020204030204" pitchFamily="34" charset="0"/>
              </a:rPr>
              <a:t>2 Νοσηλεύτριες </a:t>
            </a:r>
          </a:p>
          <a:p>
            <a:pPr marL="285750" marR="0" lvl="0" indent="-285750" algn="just"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l-GR" sz="1300" dirty="0">
                <a:solidFill>
                  <a:schemeClr val="accent2">
                    <a:lumMod val="50000"/>
                  </a:schemeClr>
                </a:solidFill>
                <a:latin typeface="Calibri" panose="020F0502020204030204" pitchFamily="34" charset="0"/>
                <a:cs typeface="Calibri" panose="020F0502020204030204" pitchFamily="34" charset="0"/>
              </a:rPr>
              <a:t>1 Επισκέπτρια υγείας (μετακίνηση από Κλινική Κοινωνικής και Οικογενειακής Ιατρικής ΠΑΓΝΗ)</a:t>
            </a:r>
            <a:endParaRPr lang="el-GR" sz="1300" b="0" i="0" u="none" strike="noStrike" kern="1200" cap="none" spc="0" baseline="0" dirty="0">
              <a:solidFill>
                <a:schemeClr val="accent2">
                  <a:lumMod val="50000"/>
                </a:schemeClr>
              </a:solidFill>
              <a:uFillTx/>
              <a:latin typeface="Calibri" panose="020F0502020204030204" pitchFamily="34" charset="0"/>
              <a:cs typeface="Calibri" panose="020F0502020204030204" pitchFamily="34" charset="0"/>
            </a:endParaRPr>
          </a:p>
          <a:p>
            <a:pPr marL="285750" marR="0" lvl="0" indent="-285750" algn="just"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endParaRPr lang="el-GR" sz="1300" b="0" i="0" u="none" strike="noStrike" kern="1200" cap="none" spc="0" baseline="0" dirty="0">
              <a:solidFill>
                <a:schemeClr val="accent2">
                  <a:lumMod val="50000"/>
                </a:schemeClr>
              </a:solidFill>
              <a:uFillTx/>
              <a:latin typeface="Calibri" panose="020F0502020204030204" pitchFamily="34" charset="0"/>
              <a:cs typeface="Calibri" panose="020F0502020204030204" pitchFamily="34" charset="0"/>
            </a:endParaRP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l-GR" sz="1300" b="0" i="0" u="none" strike="noStrike" kern="1200" cap="none" spc="0" baseline="0" dirty="0">
                <a:solidFill>
                  <a:schemeClr val="accent2">
                    <a:lumMod val="50000"/>
                  </a:schemeClr>
                </a:solidFill>
                <a:uFillTx/>
                <a:latin typeface="Calibri" panose="020F0502020204030204" pitchFamily="34" charset="0"/>
                <a:cs typeface="Calibri" panose="020F0502020204030204" pitchFamily="34" charset="0"/>
              </a:rPr>
              <a:t>Δημοτικό – Κοινωνικό Ιατρείο Δήμου</a:t>
            </a:r>
          </a:p>
          <a:p>
            <a:pPr marL="285750" marR="0" lvl="0" indent="-285750" algn="just" defTabSz="914400" rtl="0" fontAlgn="auto" hangingPunct="1">
              <a:lnSpc>
                <a:spcPct val="100000"/>
              </a:lnSpc>
              <a:spcBef>
                <a:spcPts val="0"/>
              </a:spcBef>
              <a:spcAft>
                <a:spcPts val="0"/>
              </a:spcAft>
              <a:buSzPct val="100000"/>
              <a:buFont typeface="Wingdings" pitchFamily="2"/>
              <a:buChar char="§"/>
              <a:tabLst/>
              <a:defRPr sz="1800" b="0" i="0" u="none" strike="noStrike" kern="0" cap="none" spc="0" baseline="0">
                <a:solidFill>
                  <a:srgbClr val="000000"/>
                </a:solidFill>
                <a:uFillTx/>
              </a:defRPr>
            </a:pPr>
            <a:r>
              <a:rPr lang="el-GR" sz="1300" b="0" i="0" u="none" strike="noStrike" kern="1200" cap="none" spc="0" baseline="0" dirty="0">
                <a:solidFill>
                  <a:schemeClr val="accent2">
                    <a:lumMod val="50000"/>
                  </a:schemeClr>
                </a:solidFill>
                <a:uFillTx/>
                <a:latin typeface="Calibri" panose="020F0502020204030204" pitchFamily="34" charset="0"/>
                <a:cs typeface="Calibri" panose="020F0502020204030204" pitchFamily="34" charset="0"/>
              </a:rPr>
              <a:t>2 Νοσηλεύτριες</a:t>
            </a:r>
          </a:p>
          <a:p>
            <a:pPr marL="285750" marR="0" lvl="0" indent="-285750" algn="just" defTabSz="914400" rtl="0" fontAlgn="auto" hangingPunct="1">
              <a:lnSpc>
                <a:spcPct val="100000"/>
              </a:lnSpc>
              <a:spcBef>
                <a:spcPts val="0"/>
              </a:spcBef>
              <a:spcAft>
                <a:spcPts val="0"/>
              </a:spcAft>
              <a:buSzPct val="100000"/>
              <a:buFont typeface="Wingdings" pitchFamily="2"/>
              <a:buChar char="§"/>
              <a:tabLst/>
              <a:defRPr sz="1800" b="0" i="0" u="none" strike="noStrike" kern="0" cap="none" spc="0" baseline="0">
                <a:solidFill>
                  <a:srgbClr val="000000"/>
                </a:solidFill>
                <a:uFillTx/>
              </a:defRPr>
            </a:pPr>
            <a:r>
              <a:rPr lang="el-GR" sz="1300" b="0" i="0" u="none" strike="noStrike" kern="1200" cap="none" spc="0" baseline="0" dirty="0">
                <a:solidFill>
                  <a:schemeClr val="accent2">
                    <a:lumMod val="50000"/>
                  </a:schemeClr>
                </a:solidFill>
                <a:uFillTx/>
                <a:latin typeface="Calibri" panose="020F0502020204030204" pitchFamily="34" charset="0"/>
                <a:cs typeface="Calibri" panose="020F0502020204030204" pitchFamily="34" charset="0"/>
              </a:rPr>
              <a:t>1 Διοικητικός Υπάλληλος </a:t>
            </a:r>
          </a:p>
          <a:p>
            <a:pPr marL="285750" marR="0" lvl="0" indent="-285750" algn="just" defTabSz="914400" rtl="0" fontAlgn="auto" hangingPunct="1">
              <a:lnSpc>
                <a:spcPct val="100000"/>
              </a:lnSpc>
              <a:spcBef>
                <a:spcPts val="0"/>
              </a:spcBef>
              <a:spcAft>
                <a:spcPts val="0"/>
              </a:spcAft>
              <a:buSzPct val="100000"/>
              <a:buFont typeface="Wingdings" pitchFamily="2"/>
              <a:buChar char="§"/>
              <a:tabLst/>
              <a:defRPr sz="1800" b="0" i="0" u="none" strike="noStrike" kern="0" cap="none" spc="0" baseline="0">
                <a:solidFill>
                  <a:srgbClr val="000000"/>
                </a:solidFill>
                <a:uFillTx/>
              </a:defRPr>
            </a:pPr>
            <a:r>
              <a:rPr lang="el-GR" sz="1300" dirty="0">
                <a:solidFill>
                  <a:schemeClr val="accent2">
                    <a:lumMod val="50000"/>
                  </a:schemeClr>
                </a:solidFill>
                <a:latin typeface="Calibri" panose="020F0502020204030204" pitchFamily="34" charset="0"/>
                <a:cs typeface="Calibri" panose="020F0502020204030204" pitchFamily="34" charset="0"/>
              </a:rPr>
              <a:t>1 </a:t>
            </a:r>
            <a:r>
              <a:rPr lang="el-GR" sz="1300" b="0" i="0" u="none" strike="noStrike" kern="1200" cap="none" spc="0" baseline="0" dirty="0">
                <a:solidFill>
                  <a:schemeClr val="accent2">
                    <a:lumMod val="50000"/>
                  </a:schemeClr>
                </a:solidFill>
                <a:uFillTx/>
                <a:latin typeface="Calibri" panose="020F0502020204030204" pitchFamily="34" charset="0"/>
                <a:cs typeface="Calibri" panose="020F0502020204030204" pitchFamily="34" charset="0"/>
              </a:rPr>
              <a:t>Μαίες</a:t>
            </a:r>
          </a:p>
          <a:p>
            <a:pPr marL="285750" marR="0" lvl="0" indent="-285750" algn="just" defTabSz="914400" rtl="0" fontAlgn="auto" hangingPunct="1">
              <a:lnSpc>
                <a:spcPct val="100000"/>
              </a:lnSpc>
              <a:spcBef>
                <a:spcPts val="0"/>
              </a:spcBef>
              <a:spcAft>
                <a:spcPts val="0"/>
              </a:spcAft>
              <a:buSzPct val="100000"/>
              <a:buFont typeface="Wingdings" pitchFamily="2"/>
              <a:buChar char="§"/>
              <a:tabLst/>
              <a:defRPr sz="1800" b="0" i="0" u="none" strike="noStrike" kern="0" cap="none" spc="0" baseline="0">
                <a:solidFill>
                  <a:srgbClr val="000000"/>
                </a:solidFill>
                <a:uFillTx/>
              </a:defRPr>
            </a:pPr>
            <a:r>
              <a:rPr lang="el-GR" sz="1300" b="0" i="0" u="none" strike="noStrike" kern="1200" cap="none" spc="0" baseline="0" dirty="0">
                <a:solidFill>
                  <a:schemeClr val="accent2">
                    <a:lumMod val="50000"/>
                  </a:schemeClr>
                </a:solidFill>
                <a:uFillTx/>
                <a:latin typeface="Calibri" panose="020F0502020204030204" pitchFamily="34" charset="0"/>
                <a:cs typeface="Calibri" panose="020F0502020204030204" pitchFamily="34" charset="0"/>
              </a:rPr>
              <a:t>1 Ψυχολόγος (έως 2021)</a:t>
            </a: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l-GR" sz="1300" b="0" i="0" u="none" strike="noStrike" kern="1200" cap="none" spc="0" baseline="0" dirty="0">
              <a:solidFill>
                <a:schemeClr val="accent2">
                  <a:lumMod val="50000"/>
                </a:schemeClr>
              </a:solidFill>
              <a:uFillTx/>
              <a:latin typeface="Calibri" panose="020F0502020204030204" pitchFamily="34" charset="0"/>
              <a:cs typeface="Calibri" panose="020F0502020204030204" pitchFamily="34" charset="0"/>
            </a:endParaRP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l-GR" sz="1300" b="0" i="0" u="none" strike="noStrike" kern="1200" cap="none" spc="0" baseline="0" dirty="0">
                <a:solidFill>
                  <a:schemeClr val="accent2">
                    <a:lumMod val="50000"/>
                  </a:schemeClr>
                </a:solidFill>
                <a:uFillTx/>
                <a:latin typeface="Calibri" panose="020F0502020204030204" pitchFamily="34" charset="0"/>
                <a:cs typeface="Calibri" panose="020F0502020204030204" pitchFamily="34" charset="0"/>
              </a:rPr>
              <a:t>Πανεπιστήμιο</a:t>
            </a:r>
          </a:p>
          <a:p>
            <a:pPr marL="285750" marR="0" lvl="0" indent="-285750" algn="just"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l-GR" sz="1300" b="0" i="0" u="none" strike="noStrike" kern="1200" cap="none" spc="0" baseline="0" dirty="0">
                <a:solidFill>
                  <a:schemeClr val="accent2">
                    <a:lumMod val="50000"/>
                  </a:schemeClr>
                </a:solidFill>
                <a:uFillTx/>
                <a:latin typeface="Calibri" panose="020F0502020204030204" pitchFamily="34" charset="0"/>
                <a:cs typeface="Calibri" panose="020F0502020204030204" pitchFamily="34" charset="0"/>
              </a:rPr>
              <a:t>Ειδικευόμενοι Ιατροί Γενικής Ιατρικής</a:t>
            </a:r>
          </a:p>
          <a:p>
            <a:pPr marL="285750" marR="0" lvl="0" indent="-285750" algn="just"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l-GR" sz="1300" b="0" i="0" u="none" strike="noStrike" kern="1200" cap="none" spc="0" baseline="0" dirty="0">
                <a:solidFill>
                  <a:schemeClr val="accent2">
                    <a:lumMod val="50000"/>
                  </a:schemeClr>
                </a:solidFill>
                <a:uFillTx/>
                <a:latin typeface="Calibri" panose="020F0502020204030204" pitchFamily="34" charset="0"/>
                <a:cs typeface="Calibri" panose="020F0502020204030204" pitchFamily="34" charset="0"/>
              </a:rPr>
              <a:t>Φοιτητές Ιατρικής</a:t>
            </a:r>
          </a:p>
          <a:p>
            <a:pPr marL="285750" marR="0" lvl="0" indent="-285750" algn="just"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l-GR" sz="1300" b="0" i="0" u="none" strike="noStrike" kern="1200" cap="none" spc="0" baseline="0" dirty="0">
                <a:solidFill>
                  <a:schemeClr val="accent2">
                    <a:lumMod val="50000"/>
                  </a:schemeClr>
                </a:solidFill>
                <a:uFillTx/>
                <a:latin typeface="Calibri" panose="020F0502020204030204" pitchFamily="34" charset="0"/>
                <a:cs typeface="Calibri" panose="020F0502020204030204" pitchFamily="34" charset="0"/>
              </a:rPr>
              <a:t>Φοιτητές Νοσηλευτικής, Κοινωνικοί Λειτουργοί</a:t>
            </a:r>
          </a:p>
        </p:txBody>
      </p:sp>
      <p:pic>
        <p:nvPicPr>
          <p:cNvPr id="7" name="Εικόνα 6">
            <a:extLst>
              <a:ext uri="{FF2B5EF4-FFF2-40B4-BE49-F238E27FC236}">
                <a16:creationId xmlns:a16="http://schemas.microsoft.com/office/drawing/2014/main" id="{68837EF1-C220-485A-0ADB-10336657DDC1}"/>
              </a:ext>
            </a:extLst>
          </p:cNvPr>
          <p:cNvPicPr>
            <a:picLocks noChangeAspect="1"/>
          </p:cNvPicPr>
          <p:nvPr/>
        </p:nvPicPr>
        <p:blipFill>
          <a:blip r:embed="rId3"/>
          <a:stretch>
            <a:fillRect/>
          </a:stretch>
        </p:blipFill>
        <p:spPr>
          <a:xfrm>
            <a:off x="1" y="6275930"/>
            <a:ext cx="2523743" cy="582069"/>
          </a:xfrm>
          <a:prstGeom prst="rect">
            <a:avLst/>
          </a:prstGeom>
        </p:spPr>
      </p:pic>
      <p:pic>
        <p:nvPicPr>
          <p:cNvPr id="6" name="Εικόνα 5"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34D70D2F-A850-2610-2625-E3C70AB9390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59736" y="6041539"/>
            <a:ext cx="2401570" cy="810895"/>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2B1148F-F374-3D5A-215F-8EC5C1654F70}"/>
              </a:ext>
            </a:extLst>
          </p:cNvPr>
          <p:cNvSpPr>
            <a:spLocks noGrp="1"/>
          </p:cNvSpPr>
          <p:nvPr>
            <p:ph type="title"/>
          </p:nvPr>
        </p:nvSpPr>
        <p:spPr>
          <a:xfrm>
            <a:off x="838200" y="1792586"/>
            <a:ext cx="9283574" cy="2079987"/>
          </a:xfrm>
        </p:spPr>
        <p:txBody>
          <a:bodyPr>
            <a:normAutofit fontScale="90000"/>
          </a:bodyPr>
          <a:lstStyle/>
          <a:p>
            <a:pPr algn="ctr"/>
            <a:r>
              <a:rPr lang="el-GR" b="1" dirty="0">
                <a:latin typeface="Calibri" panose="020F0502020204030204" pitchFamily="34" charset="0"/>
                <a:cs typeface="Calibri" panose="020F0502020204030204" pitchFamily="34" charset="0"/>
              </a:rPr>
              <a:t>ΜΕΡΟΣ Β</a:t>
            </a:r>
            <a:br>
              <a:rPr lang="el-GR" b="1" dirty="0">
                <a:latin typeface="Calibri" panose="020F0502020204030204" pitchFamily="34" charset="0"/>
                <a:cs typeface="Calibri" panose="020F0502020204030204" pitchFamily="34" charset="0"/>
              </a:rPr>
            </a:br>
            <a:r>
              <a:rPr lang="el-GR" b="1" dirty="0">
                <a:latin typeface="Calibri" panose="020F0502020204030204" pitchFamily="34" charset="0"/>
                <a:cs typeface="Calibri" panose="020F0502020204030204" pitchFamily="34" charset="0"/>
              </a:rPr>
              <a:t>Διαχείριση Νέων Πράξεων</a:t>
            </a:r>
            <a:br>
              <a:rPr lang="el-GR" b="1" dirty="0">
                <a:latin typeface="Calibri" panose="020F0502020204030204" pitchFamily="34" charset="0"/>
                <a:cs typeface="Calibri" panose="020F0502020204030204" pitchFamily="34" charset="0"/>
              </a:rPr>
            </a:br>
            <a:r>
              <a:rPr lang="el-GR" b="1" dirty="0">
                <a:latin typeface="Calibri" panose="020F0502020204030204" pitchFamily="34" charset="0"/>
                <a:cs typeface="Calibri" panose="020F0502020204030204" pitchFamily="34" charset="0"/>
              </a:rPr>
              <a:t>Υλοποίηση φυσικού και οικονομικού αντικειμένου της πράξης </a:t>
            </a:r>
            <a:br>
              <a:rPr lang="el-GR" dirty="0">
                <a:latin typeface="Calibri" panose="020F0502020204030204" pitchFamily="34" charset="0"/>
                <a:cs typeface="Calibri" panose="020F0502020204030204" pitchFamily="34" charset="0"/>
              </a:rPr>
            </a:br>
            <a:endParaRPr lang="el-GR" dirty="0">
              <a:latin typeface="Calibri" panose="020F0502020204030204" pitchFamily="34" charset="0"/>
              <a:cs typeface="Calibri" panose="020F0502020204030204" pitchFamily="34" charset="0"/>
            </a:endParaRPr>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B5964053-BCE5-2E31-CD8D-B5E77BCF251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592344" y="6047105"/>
            <a:ext cx="2401570" cy="810895"/>
          </a:xfrm>
          <a:prstGeom prst="rect">
            <a:avLst/>
          </a:prstGeom>
          <a:noFill/>
          <a:ln>
            <a:noFill/>
          </a:ln>
        </p:spPr>
      </p:pic>
      <p:pic>
        <p:nvPicPr>
          <p:cNvPr id="3" name="Εικόνα 2">
            <a:extLst>
              <a:ext uri="{FF2B5EF4-FFF2-40B4-BE49-F238E27FC236}">
                <a16:creationId xmlns:a16="http://schemas.microsoft.com/office/drawing/2014/main" id="{6E1E3BFA-8ABB-E0E4-971B-0AA441ECB7CA}"/>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1281997689"/>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361" name="Rectangle 1">
            <a:extLst>
              <a:ext uri="{FF2B5EF4-FFF2-40B4-BE49-F238E27FC236}">
                <a16:creationId xmlns:a16="http://schemas.microsoft.com/office/drawing/2014/main" id="{77FE7467-8110-4377-EBFF-5570E88225B9}"/>
              </a:ext>
            </a:extLst>
          </p:cNvPr>
          <p:cNvSpPr>
            <a:spLocks noChangeArrowheads="1"/>
          </p:cNvSpPr>
          <p:nvPr/>
        </p:nvSpPr>
        <p:spPr bwMode="auto">
          <a:xfrm>
            <a:off x="1046956" y="3275091"/>
            <a:ext cx="10260012" cy="28608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marL="285750" indent="-28575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1pPr>
            <a:lvl2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2pPr>
            <a:lvl3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3pPr>
            <a:lvl4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4pPr>
            <a:lvl5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5pPr>
            <a:lvl6pPr marL="25146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6pPr>
            <a:lvl7pPr marL="29718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7pPr>
            <a:lvl8pPr marL="34290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8pPr>
            <a:lvl9pPr marL="38862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9pPr>
          </a:lstStyle>
          <a:p>
            <a:pPr hangingPunct="1">
              <a:lnSpc>
                <a:spcPct val="100000"/>
              </a:lnSpc>
            </a:pPr>
            <a:r>
              <a:rPr lang="el-GR" altLang="el-GR" b="1" dirty="0">
                <a:solidFill>
                  <a:schemeClr val="tx1">
                    <a:lumMod val="75000"/>
                    <a:lumOff val="25000"/>
                  </a:schemeClr>
                </a:solidFill>
                <a:latin typeface="Calibri" panose="020F0502020204030204" pitchFamily="34" charset="0"/>
                <a:cs typeface="Calibri" panose="020F0502020204030204" pitchFamily="34" charset="0"/>
              </a:rPr>
              <a:t>ΕΝΔΕΙΚΤΙΚΟ ΘΕΣΜΙΚΟ ΠΛΑΙΣΙΟ</a:t>
            </a: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Calibri" panose="020F0502020204030204" pitchFamily="34" charset="0"/>
                <a:cs typeface="Calibri" panose="020F0502020204030204" pitchFamily="34" charset="0"/>
              </a:rPr>
              <a:t>Ν. 4461/2017 (α.106)</a:t>
            </a: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Calibri" panose="020F0502020204030204" pitchFamily="34" charset="0"/>
                <a:cs typeface="Calibri" panose="020F0502020204030204" pitchFamily="34" charset="0"/>
              </a:rPr>
              <a:t>Ν. 4486/2017</a:t>
            </a: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Calibri" panose="020F0502020204030204" pitchFamily="34" charset="0"/>
                <a:cs typeface="Calibri" panose="020F0502020204030204" pitchFamily="34" charset="0"/>
              </a:rPr>
              <a:t>Ν.5157/2024</a:t>
            </a: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Calibri" panose="020F0502020204030204" pitchFamily="34" charset="0"/>
                <a:cs typeface="Calibri" panose="020F0502020204030204" pitchFamily="34" charset="0"/>
              </a:rPr>
              <a:t>Ν.5216/2025 (α.53)</a:t>
            </a: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Calibri" panose="020F0502020204030204" pitchFamily="34" charset="0"/>
                <a:cs typeface="Calibri" panose="020F0502020204030204" pitchFamily="34" charset="0"/>
              </a:rPr>
              <a:t>ΥΑ Γ1α/Γ.Π.οικ.87406/2017 (6Ν9Κ465ΦΥΟ-2Ι8)</a:t>
            </a:r>
          </a:p>
          <a:p>
            <a:pPr hangingPunct="1">
              <a:lnSpc>
                <a:spcPct val="100000"/>
              </a:lnSpc>
              <a:buFont typeface="Wingdings" panose="05000000000000000000" pitchFamily="2" charset="2"/>
              <a:buChar char=""/>
            </a:pPr>
            <a:r>
              <a:rPr lang="en-US" dirty="0">
                <a:solidFill>
                  <a:schemeClr val="tx1">
                    <a:lumMod val="75000"/>
                    <a:lumOff val="25000"/>
                  </a:schemeClr>
                </a:solidFill>
                <a:latin typeface="Calibri "/>
              </a:rPr>
              <a:t>N</a:t>
            </a:r>
            <a:r>
              <a:rPr lang="el-GR" dirty="0">
                <a:solidFill>
                  <a:schemeClr val="tx1">
                    <a:lumMod val="75000"/>
                    <a:lumOff val="25000"/>
                  </a:schemeClr>
                </a:solidFill>
                <a:latin typeface="Calibri "/>
              </a:rPr>
              <a:t>. 4931/2022</a:t>
            </a:r>
          </a:p>
          <a:p>
            <a:pPr hangingPunct="1">
              <a:lnSpc>
                <a:spcPct val="100000"/>
              </a:lnSpc>
              <a:buFont typeface="Wingdings" panose="05000000000000000000" pitchFamily="2" charset="2"/>
              <a:buChar char=""/>
            </a:pPr>
            <a:r>
              <a:rPr lang="el-GR" dirty="0">
                <a:solidFill>
                  <a:schemeClr val="tx1">
                    <a:lumMod val="75000"/>
                    <a:lumOff val="25000"/>
                  </a:schemeClr>
                </a:solidFill>
                <a:latin typeface="Calibri "/>
              </a:rPr>
              <a:t>ΚΥΑ «Διαδικασία - Πλαίσιο Εφαρμογής της δράσης «Λειτουργία νέων Τοπικών Ομάδων Υγείας (ΤΟΜΥ)» </a:t>
            </a:r>
            <a:r>
              <a:rPr lang="el-GR" dirty="0" err="1">
                <a:solidFill>
                  <a:schemeClr val="tx1">
                    <a:lumMod val="75000"/>
                    <a:lumOff val="25000"/>
                  </a:schemeClr>
                </a:solidFill>
                <a:latin typeface="Calibri "/>
              </a:rPr>
              <a:t>Αρ</a:t>
            </a:r>
            <a:r>
              <a:rPr lang="el-GR" dirty="0">
                <a:solidFill>
                  <a:schemeClr val="tx1">
                    <a:lumMod val="75000"/>
                    <a:lumOff val="25000"/>
                  </a:schemeClr>
                </a:solidFill>
                <a:latin typeface="Calibri "/>
              </a:rPr>
              <a:t>. 27800 ΕΞ 2025 (ΦΕΚ Β’ 666/18-2-2025) </a:t>
            </a:r>
            <a:endParaRPr lang="en-US" dirty="0">
              <a:solidFill>
                <a:schemeClr val="tx1">
                  <a:lumMod val="75000"/>
                  <a:lumOff val="25000"/>
                </a:schemeClr>
              </a:solidFill>
              <a:latin typeface="Calibri "/>
            </a:endParaRPr>
          </a:p>
          <a:p>
            <a:pPr hangingPunct="1">
              <a:lnSpc>
                <a:spcPct val="100000"/>
              </a:lnSpc>
              <a:buFont typeface="Wingdings" panose="05000000000000000000" pitchFamily="2" charset="2"/>
              <a:buChar char=""/>
            </a:pPr>
            <a:endParaRPr lang="el-GR" altLang="el-GR" dirty="0">
              <a:latin typeface="Calibri" panose="020F0502020204030204" pitchFamily="34" charset="0"/>
              <a:cs typeface="Calibri" panose="020F0502020204030204" pitchFamily="34" charset="0"/>
            </a:endParaRPr>
          </a:p>
        </p:txBody>
      </p:sp>
      <p:sp>
        <p:nvSpPr>
          <p:cNvPr id="15362" name="Rectangle 2">
            <a:extLst>
              <a:ext uri="{FF2B5EF4-FFF2-40B4-BE49-F238E27FC236}">
                <a16:creationId xmlns:a16="http://schemas.microsoft.com/office/drawing/2014/main" id="{C8BDFD2D-1204-706E-4D9C-058E7DDAB222}"/>
              </a:ext>
            </a:extLst>
          </p:cNvPr>
          <p:cNvSpPr>
            <a:spLocks noChangeArrowheads="1"/>
          </p:cNvSpPr>
          <p:nvPr/>
        </p:nvSpPr>
        <p:spPr bwMode="auto">
          <a:xfrm>
            <a:off x="1046956" y="988464"/>
            <a:ext cx="10417175" cy="20298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marL="285750" indent="-28575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1pPr>
            <a:lvl2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2pPr>
            <a:lvl3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3pPr>
            <a:lvl4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4pPr>
            <a:lvl5pPr>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5pPr>
            <a:lvl6pPr marL="25146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6pPr>
            <a:lvl7pPr marL="29718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7pPr>
            <a:lvl8pPr marL="34290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8pPr>
            <a:lvl9pPr marL="3886200" indent="-228600" fontAlgn="base" hangingPunct="0">
              <a:lnSpc>
                <a:spcPct val="93000"/>
              </a:lnSpc>
              <a:spcBef>
                <a:spcPts val="13"/>
              </a:spcBef>
              <a:spcAft>
                <a:spcPts val="13"/>
              </a:spcAft>
              <a:buClr>
                <a:srgbClr val="000000"/>
              </a:buClr>
              <a:buSzPct val="100000"/>
              <a:buFont typeface="Times New Roman" panose="02020603050405020304" pitchFamily="18" charset="0"/>
              <a:tabLst>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panose="020B0604020202020204" pitchFamily="34" charset="0"/>
                <a:cs typeface="Noto Sans CJK SC" charset="0"/>
              </a:defRPr>
            </a:lvl9pPr>
          </a:lstStyle>
          <a:p>
            <a:pPr hangingPunct="1">
              <a:lnSpc>
                <a:spcPct val="100000"/>
              </a:lnSpc>
            </a:pPr>
            <a:r>
              <a:rPr lang="el-GR" altLang="el-GR" b="1" dirty="0">
                <a:solidFill>
                  <a:schemeClr val="tx1">
                    <a:lumMod val="75000"/>
                    <a:lumOff val="25000"/>
                  </a:schemeClr>
                </a:solidFill>
                <a:latin typeface="Calibri" panose="020F0502020204030204" pitchFamily="34" charset="0"/>
                <a:cs typeface="Calibri" panose="020F0502020204030204" pitchFamily="34" charset="0"/>
              </a:rPr>
              <a:t>ΣΤΟΧΟΙ ΤΩΝ ΤΟΜΥ</a:t>
            </a: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Calibri" panose="020F0502020204030204" pitchFamily="34" charset="0"/>
                <a:cs typeface="Calibri" panose="020F0502020204030204" pitchFamily="34" charset="0"/>
              </a:rPr>
              <a:t>Βελτίωση της υγείας του πληθυσμού ευθύνης </a:t>
            </a: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Calibri" panose="020F0502020204030204" pitchFamily="34" charset="0"/>
                <a:cs typeface="Calibri" panose="020F0502020204030204" pitchFamily="34" charset="0"/>
              </a:rPr>
              <a:t>καθολική δωρεάν πρόσβαση σε ποιοτικές υπηρεσίες ΠΦΥ για το σύνολο του πληθυσμού ευθύνης των ΤΟΜΥ χωρίς διακρίσεις</a:t>
            </a: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Calibri" panose="020F0502020204030204" pitchFamily="34" charset="0"/>
                <a:cs typeface="Calibri" panose="020F0502020204030204" pitchFamily="34" charset="0"/>
              </a:rPr>
              <a:t>μείωση των ανισοτήτων στην υγεία</a:t>
            </a:r>
          </a:p>
          <a:p>
            <a:pPr hangingPunct="1">
              <a:lnSpc>
                <a:spcPct val="100000"/>
              </a:lnSpc>
              <a:buFont typeface="Wingdings" panose="05000000000000000000" pitchFamily="2" charset="2"/>
              <a:buChar char=""/>
            </a:pPr>
            <a:r>
              <a:rPr lang="el-GR" altLang="el-GR" dirty="0">
                <a:solidFill>
                  <a:schemeClr val="tx1">
                    <a:lumMod val="75000"/>
                    <a:lumOff val="25000"/>
                  </a:schemeClr>
                </a:solidFill>
                <a:latin typeface="Calibri" panose="020F0502020204030204" pitchFamily="34" charset="0"/>
                <a:cs typeface="Calibri" panose="020F0502020204030204" pitchFamily="34" charset="0"/>
              </a:rPr>
              <a:t>ανακατεύθυνση της ζήτησης από την δευτεροβάθμια και τριτοβάθμια φροντίδα υγείας προς ποιοτικές, ολιστικές και κοινοτικά προσανατολισμένες υπηρεσίες στην κοινότητα</a:t>
            </a:r>
          </a:p>
        </p:txBody>
      </p:sp>
      <p:sp>
        <p:nvSpPr>
          <p:cNvPr id="15363" name="Rectangle 3">
            <a:extLst>
              <a:ext uri="{FF2B5EF4-FFF2-40B4-BE49-F238E27FC236}">
                <a16:creationId xmlns:a16="http://schemas.microsoft.com/office/drawing/2014/main" id="{A8090095-A7F9-C245-EEDE-28E531B31C00}"/>
              </a:ext>
            </a:extLst>
          </p:cNvPr>
          <p:cNvSpPr>
            <a:spLocks noGrp="1" noChangeArrowheads="1"/>
          </p:cNvSpPr>
          <p:nvPr>
            <p:ph type="title"/>
          </p:nvPr>
        </p:nvSpPr>
        <p:spPr>
          <a:xfrm>
            <a:off x="803275" y="365125"/>
            <a:ext cx="10550525" cy="476847"/>
          </a:xfrm>
          <a:ln/>
        </p:spPr>
        <p:txBody>
          <a:bodyPr>
            <a:normAutofit fontScale="90000"/>
          </a:bodyPr>
          <a:lstStyle/>
          <a:p>
            <a:pPr algn="ctr">
              <a:lnSpc>
                <a:spcPct val="90000"/>
              </a:lnSpc>
              <a:tabLst>
                <a:tab pos="914400" algn="l"/>
                <a:tab pos="1828800" algn="l"/>
                <a:tab pos="2743200" algn="l"/>
                <a:tab pos="3657600" algn="l"/>
                <a:tab pos="4572000" algn="l"/>
                <a:tab pos="5486400" algn="l"/>
                <a:tab pos="6400800" algn="l"/>
                <a:tab pos="7315200" algn="l"/>
                <a:tab pos="8229600" algn="l"/>
                <a:tab pos="9144000" algn="l"/>
                <a:tab pos="10058400" algn="l"/>
              </a:tabLst>
            </a:pPr>
            <a:r>
              <a:rPr lang="el-GR" altLang="el-GR" sz="3200" b="1" dirty="0">
                <a:latin typeface="Calibri" panose="020F0502020204030204" pitchFamily="34" charset="0"/>
                <a:cs typeface="Calibri" panose="020F0502020204030204" pitchFamily="34" charset="0"/>
              </a:rPr>
              <a:t>Οι ΤΟΜΥ ως συστατικό στοιχείο της Μεταρρύθμισης της ΠΦΥ</a:t>
            </a:r>
          </a:p>
        </p:txBody>
      </p:sp>
      <p:pic>
        <p:nvPicPr>
          <p:cNvPr id="2" name="Εικόνα 1"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3986ECDF-030C-6FFF-041B-3660A4900B3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41629" y="5808556"/>
            <a:ext cx="2401570" cy="810895"/>
          </a:xfrm>
          <a:prstGeom prst="rect">
            <a:avLst/>
          </a:prstGeom>
          <a:noFill/>
          <a:ln>
            <a:noFill/>
          </a:ln>
        </p:spPr>
      </p:pic>
      <p:pic>
        <p:nvPicPr>
          <p:cNvPr id="3" name="Εικόνα 2">
            <a:extLst>
              <a:ext uri="{FF2B5EF4-FFF2-40B4-BE49-F238E27FC236}">
                <a16:creationId xmlns:a16="http://schemas.microsoft.com/office/drawing/2014/main" id="{23DA9E39-7862-4861-3D71-28AB1A5EE09D}"/>
              </a:ext>
            </a:extLst>
          </p:cNvPr>
          <p:cNvPicPr>
            <a:picLocks noChangeAspect="1"/>
          </p:cNvPicPr>
          <p:nvPr/>
        </p:nvPicPr>
        <p:blipFill>
          <a:blip r:embed="rId5"/>
          <a:stretch>
            <a:fillRect/>
          </a:stretch>
        </p:blipFill>
        <p:spPr>
          <a:xfrm>
            <a:off x="0" y="5808556"/>
            <a:ext cx="4550195" cy="1049444"/>
          </a:xfrm>
          <a:prstGeom prst="rect">
            <a:avLst/>
          </a:prstGeom>
        </p:spPr>
      </p:pic>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35D946E-31FF-FAEB-AC48-78C27F694043}"/>
              </a:ext>
            </a:extLst>
          </p:cNvPr>
          <p:cNvSpPr>
            <a:spLocks noGrp="1"/>
          </p:cNvSpPr>
          <p:nvPr>
            <p:ph type="title"/>
          </p:nvPr>
        </p:nvSpPr>
        <p:spPr>
          <a:xfrm>
            <a:off x="677334" y="609600"/>
            <a:ext cx="8596668" cy="666939"/>
          </a:xfrm>
        </p:spPr>
        <p:txBody>
          <a:bodyPr/>
          <a:lstStyle/>
          <a:p>
            <a:pPr algn="ctr"/>
            <a:r>
              <a:rPr lang="el-GR" b="1" dirty="0">
                <a:latin typeface="Calibri" panose="020F0502020204030204" pitchFamily="34" charset="0"/>
                <a:cs typeface="Calibri" panose="020F0502020204030204" pitchFamily="34" charset="0"/>
              </a:rPr>
              <a:t>Τεχνικό δελτίο </a:t>
            </a:r>
            <a:r>
              <a:rPr lang="el-GR" b="1" dirty="0" err="1">
                <a:latin typeface="Calibri" panose="020F0502020204030204" pitchFamily="34" charset="0"/>
                <a:cs typeface="Calibri" panose="020F0502020204030204" pitchFamily="34" charset="0"/>
              </a:rPr>
              <a:t>Υποέργου</a:t>
            </a:r>
            <a:r>
              <a:rPr lang="el-GR" b="1" dirty="0">
                <a:latin typeface="Calibri" panose="020F0502020204030204" pitchFamily="34" charset="0"/>
                <a:cs typeface="Calibri" panose="020F0502020204030204" pitchFamily="34" charset="0"/>
              </a:rPr>
              <a:t> (ΤΔΥ)</a:t>
            </a:r>
            <a:endParaRPr lang="el-GR" dirty="0">
              <a:latin typeface="Calibri" panose="020F0502020204030204" pitchFamily="34" charset="0"/>
              <a:cs typeface="Calibri" panose="020F0502020204030204" pitchFamily="34" charset="0"/>
            </a:endParaRPr>
          </a:p>
        </p:txBody>
      </p:sp>
      <p:sp>
        <p:nvSpPr>
          <p:cNvPr id="3" name="Θέση περιεχομένου 2">
            <a:extLst>
              <a:ext uri="{FF2B5EF4-FFF2-40B4-BE49-F238E27FC236}">
                <a16:creationId xmlns:a16="http://schemas.microsoft.com/office/drawing/2014/main" id="{D06BA3E8-3ACC-32B0-FE42-4BAFC6588C4B}"/>
              </a:ext>
            </a:extLst>
          </p:cNvPr>
          <p:cNvSpPr>
            <a:spLocks noGrp="1"/>
          </p:cNvSpPr>
          <p:nvPr>
            <p:ph idx="1"/>
          </p:nvPr>
        </p:nvSpPr>
        <p:spPr>
          <a:xfrm>
            <a:off x="523425" y="1276539"/>
            <a:ext cx="8596668" cy="4558492"/>
          </a:xfrm>
        </p:spPr>
        <p:txBody>
          <a:bodyPr>
            <a:normAutofit lnSpcReduction="10000"/>
          </a:bodyPr>
          <a:lstStyle/>
          <a:p>
            <a:pPr algn="just">
              <a:lnSpc>
                <a:spcPct val="150000"/>
              </a:lnSpc>
            </a:pPr>
            <a:r>
              <a:rPr lang="el-GR" sz="1600" dirty="0">
                <a:latin typeface="Calibri" panose="020F0502020204030204" pitchFamily="34" charset="0"/>
                <a:cs typeface="Calibri" panose="020F0502020204030204" pitchFamily="34" charset="0"/>
              </a:rPr>
              <a:t>Έπειτα από την έγκριση του Τεχνικού Δελτίου Πράξης (ΤΔΠ), το οποίο  συνοδεύεται από το «Τεχνικό Παράρτημα Υλοποίησης </a:t>
            </a:r>
            <a:r>
              <a:rPr lang="el-GR" sz="1600" dirty="0" err="1">
                <a:latin typeface="Calibri" panose="020F0502020204030204" pitchFamily="34" charset="0"/>
                <a:cs typeface="Calibri" panose="020F0502020204030204" pitchFamily="34" charset="0"/>
              </a:rPr>
              <a:t>Υποέργου</a:t>
            </a:r>
            <a:r>
              <a:rPr lang="el-GR" sz="1600" dirty="0">
                <a:latin typeface="Calibri" panose="020F0502020204030204" pitchFamily="34" charset="0"/>
                <a:cs typeface="Calibri" panose="020F0502020204030204" pitchFamily="34" charset="0"/>
              </a:rPr>
              <a:t> με Ίδια Μέσα», εκδίδεται η Απόφαση Ένταξης της Πράξης</a:t>
            </a:r>
          </a:p>
          <a:p>
            <a:pPr algn="just">
              <a:lnSpc>
                <a:spcPct val="150000"/>
              </a:lnSpc>
            </a:pPr>
            <a:r>
              <a:rPr lang="el-GR" sz="1600" dirty="0">
                <a:latin typeface="Calibri" panose="020F0502020204030204" pitchFamily="34" charset="0"/>
                <a:cs typeface="Calibri" panose="020F0502020204030204" pitchFamily="34" charset="0"/>
              </a:rPr>
              <a:t>Στη συνέχεια ακολουθεί η </a:t>
            </a:r>
            <a:r>
              <a:rPr lang="el-GR" sz="1600" b="1" dirty="0">
                <a:latin typeface="Calibri" panose="020F0502020204030204" pitchFamily="34" charset="0"/>
                <a:cs typeface="Calibri" panose="020F0502020204030204" pitchFamily="34" charset="0"/>
              </a:rPr>
              <a:t>υποβολή ΤΔΥ στο ΟΠΣ </a:t>
            </a:r>
            <a:r>
              <a:rPr lang="el-GR" sz="1600" dirty="0">
                <a:latin typeface="Calibri" panose="020F0502020204030204" pitchFamily="34" charset="0"/>
                <a:cs typeface="Calibri" panose="020F0502020204030204" pitchFamily="34" charset="0"/>
              </a:rPr>
              <a:t>από τον Δικαιούχο -  ΥΠΕ </a:t>
            </a:r>
          </a:p>
          <a:p>
            <a:pPr algn="just">
              <a:lnSpc>
                <a:spcPct val="150000"/>
              </a:lnSpc>
            </a:pPr>
            <a:r>
              <a:rPr lang="el-GR" sz="1600" dirty="0">
                <a:latin typeface="Calibri" panose="020F0502020204030204" pitchFamily="34" charset="0"/>
                <a:cs typeface="Calibri" panose="020F0502020204030204" pitchFamily="34" charset="0"/>
              </a:rPr>
              <a:t>Στο Τεχνικό Δελτίο </a:t>
            </a:r>
            <a:r>
              <a:rPr lang="el-GR" sz="1600" dirty="0" err="1">
                <a:latin typeface="Calibri" panose="020F0502020204030204" pitchFamily="34" charset="0"/>
                <a:cs typeface="Calibri" panose="020F0502020204030204" pitchFamily="34" charset="0"/>
              </a:rPr>
              <a:t>Υποέργου</a:t>
            </a:r>
            <a:r>
              <a:rPr lang="el-GR" sz="1600" dirty="0">
                <a:latin typeface="Calibri" panose="020F0502020204030204" pitchFamily="34" charset="0"/>
                <a:cs typeface="Calibri" panose="020F0502020204030204" pitchFamily="34" charset="0"/>
              </a:rPr>
              <a:t> συμπληρώνονται στοιχεία που περιγράφουν:</a:t>
            </a:r>
          </a:p>
          <a:p>
            <a:pPr algn="just">
              <a:lnSpc>
                <a:spcPct val="150000"/>
              </a:lnSpc>
              <a:buFont typeface="Wingdings" panose="05000000000000000000" pitchFamily="2" charset="2"/>
              <a:buChar char="ü"/>
            </a:pPr>
            <a:r>
              <a:rPr lang="el-GR" sz="1600" dirty="0">
                <a:latin typeface="Calibri" panose="020F0502020204030204" pitchFamily="34" charset="0"/>
                <a:cs typeface="Calibri" panose="020F0502020204030204" pitchFamily="34" charset="0"/>
              </a:rPr>
              <a:t>την ταυτότητα του </a:t>
            </a:r>
            <a:r>
              <a:rPr lang="el-GR" sz="1600" dirty="0" err="1">
                <a:latin typeface="Calibri" panose="020F0502020204030204" pitchFamily="34" charset="0"/>
                <a:cs typeface="Calibri" panose="020F0502020204030204" pitchFamily="34" charset="0"/>
              </a:rPr>
              <a:t>Υποέργου</a:t>
            </a:r>
            <a:endParaRPr lang="el-GR" sz="1600" dirty="0">
              <a:latin typeface="Calibri" panose="020F0502020204030204" pitchFamily="34" charset="0"/>
              <a:cs typeface="Calibri" panose="020F0502020204030204" pitchFamily="34" charset="0"/>
            </a:endParaRPr>
          </a:p>
          <a:p>
            <a:pPr algn="just">
              <a:lnSpc>
                <a:spcPct val="150000"/>
              </a:lnSpc>
              <a:buFont typeface="Wingdings" panose="05000000000000000000" pitchFamily="2" charset="2"/>
              <a:buChar char="ü"/>
            </a:pPr>
            <a:r>
              <a:rPr lang="el-GR" sz="1600" dirty="0">
                <a:latin typeface="Calibri" panose="020F0502020204030204" pitchFamily="34" charset="0"/>
                <a:cs typeface="Calibri" panose="020F0502020204030204" pitchFamily="34" charset="0"/>
              </a:rPr>
              <a:t>στοιχεία του(-ων) Αναδόχου(ων)</a:t>
            </a:r>
          </a:p>
          <a:p>
            <a:pPr algn="just">
              <a:lnSpc>
                <a:spcPct val="150000"/>
              </a:lnSpc>
              <a:buFont typeface="Wingdings" panose="05000000000000000000" pitchFamily="2" charset="2"/>
              <a:buChar char="ü"/>
            </a:pPr>
            <a:r>
              <a:rPr lang="el-GR" sz="1600" dirty="0">
                <a:latin typeface="Calibri" panose="020F0502020204030204" pitchFamily="34" charset="0"/>
                <a:cs typeface="Calibri" panose="020F0502020204030204" pitchFamily="34" charset="0"/>
              </a:rPr>
              <a:t>στοιχεία φυσικού αντικειμένου και </a:t>
            </a:r>
            <a:r>
              <a:rPr lang="el-GR" sz="1600" dirty="0" err="1">
                <a:latin typeface="Calibri" panose="020F0502020204030204" pitchFamily="34" charset="0"/>
                <a:cs typeface="Calibri" panose="020F0502020204030204" pitchFamily="34" charset="0"/>
              </a:rPr>
              <a:t>χωροθέτησης</a:t>
            </a:r>
            <a:r>
              <a:rPr lang="el-GR" sz="1600" dirty="0">
                <a:latin typeface="Calibri" panose="020F0502020204030204" pitchFamily="34" charset="0"/>
                <a:cs typeface="Calibri" panose="020F0502020204030204" pitchFamily="34" charset="0"/>
              </a:rPr>
              <a:t> </a:t>
            </a:r>
          </a:p>
          <a:p>
            <a:pPr algn="just">
              <a:lnSpc>
                <a:spcPct val="150000"/>
              </a:lnSpc>
              <a:buFont typeface="Wingdings" panose="05000000000000000000" pitchFamily="2" charset="2"/>
              <a:buChar char="ü"/>
            </a:pPr>
            <a:r>
              <a:rPr lang="el-GR" sz="1600" dirty="0">
                <a:latin typeface="Calibri" panose="020F0502020204030204" pitchFamily="34" charset="0"/>
                <a:cs typeface="Calibri" panose="020F0502020204030204" pitchFamily="34" charset="0"/>
              </a:rPr>
              <a:t>το χρηματοδοτικό σχέδιο του </a:t>
            </a:r>
            <a:r>
              <a:rPr lang="el-GR" sz="1600" dirty="0" err="1">
                <a:latin typeface="Calibri" panose="020F0502020204030204" pitchFamily="34" charset="0"/>
                <a:cs typeface="Calibri" panose="020F0502020204030204" pitchFamily="34" charset="0"/>
              </a:rPr>
              <a:t>Υποέργου</a:t>
            </a:r>
            <a:endParaRPr lang="el-GR" sz="1600" dirty="0">
              <a:latin typeface="Calibri" panose="020F0502020204030204" pitchFamily="34" charset="0"/>
              <a:cs typeface="Calibri" panose="020F0502020204030204" pitchFamily="34" charset="0"/>
            </a:endParaRPr>
          </a:p>
          <a:p>
            <a:pPr algn="just">
              <a:lnSpc>
                <a:spcPct val="150000"/>
              </a:lnSpc>
            </a:pPr>
            <a:r>
              <a:rPr lang="el-GR" sz="1600" b="1" dirty="0">
                <a:latin typeface="Calibri" panose="020F0502020204030204" pitchFamily="34" charset="0"/>
                <a:cs typeface="Calibri" panose="020F0502020204030204" pitchFamily="34" charset="0"/>
              </a:rPr>
              <a:t>Υποβάλλεται τροποποίηση ΤΔΥ στο ΟΠΣ για μεταβολή φυσικού και οικονομικού αντικειμένου</a:t>
            </a:r>
          </a:p>
          <a:p>
            <a:pPr marL="0" indent="0">
              <a:buNone/>
            </a:pPr>
            <a:endParaRPr lang="el-GR" dirty="0"/>
          </a:p>
          <a:p>
            <a:pPr marL="0" indent="0">
              <a:buNone/>
            </a:pPr>
            <a:endParaRPr lang="el-GR" dirty="0"/>
          </a:p>
        </p:txBody>
      </p:sp>
      <p:pic>
        <p:nvPicPr>
          <p:cNvPr id="5" name="Εικόνα 4"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BCD5E1B5-5672-7885-2AE5-A4371E53BDE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592344" y="6047105"/>
            <a:ext cx="2401570" cy="810895"/>
          </a:xfrm>
          <a:prstGeom prst="rect">
            <a:avLst/>
          </a:prstGeom>
          <a:noFill/>
          <a:ln>
            <a:noFill/>
          </a:ln>
        </p:spPr>
      </p:pic>
      <p:pic>
        <p:nvPicPr>
          <p:cNvPr id="4" name="Εικόνα 3">
            <a:extLst>
              <a:ext uri="{FF2B5EF4-FFF2-40B4-BE49-F238E27FC236}">
                <a16:creationId xmlns:a16="http://schemas.microsoft.com/office/drawing/2014/main" id="{DAF6E715-4A98-8CA3-FF49-9389876F5BBD}"/>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3825886948"/>
      </p:ext>
    </p:extLst>
  </p:cSld>
  <p:clrMapOvr>
    <a:overrideClrMapping bg1="lt1" tx1="dk1" bg2="lt2" tx2="dk2" accent1="accent1" accent2="accent2" accent3="accent3" accent4="accent4" accent5="accent5" accent6="accent6" hlink="hlink" folHlink="folHlink"/>
  </p:clrMapOvr>
</p:sld>
</file>

<file path=ppt/slides/slide7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C0F7E9C-FF32-0520-1F7B-5DD4B5BFD812}"/>
              </a:ext>
            </a:extLst>
          </p:cNvPr>
          <p:cNvSpPr>
            <a:spLocks noGrp="1"/>
          </p:cNvSpPr>
          <p:nvPr>
            <p:ph type="title"/>
          </p:nvPr>
        </p:nvSpPr>
        <p:spPr>
          <a:xfrm>
            <a:off x="838200" y="2411208"/>
            <a:ext cx="10515600" cy="2414289"/>
          </a:xfrm>
        </p:spPr>
        <p:txBody>
          <a:bodyPr>
            <a:normAutofit/>
          </a:bodyPr>
          <a:lstStyle/>
          <a:p>
            <a:pPr algn="ctr"/>
            <a:r>
              <a:rPr lang="el-GR" b="1" dirty="0">
                <a:latin typeface="Calibri" panose="020F0502020204030204" pitchFamily="34" charset="0"/>
                <a:cs typeface="Calibri" panose="020F0502020204030204" pitchFamily="34" charset="0"/>
              </a:rPr>
              <a:t>Δελτία</a:t>
            </a:r>
            <a:r>
              <a:rPr lang="el-GR" b="1" dirty="0"/>
              <a:t> Δήλωσης Δαπανών </a:t>
            </a:r>
            <a:br>
              <a:rPr lang="el-GR" b="1" dirty="0"/>
            </a:br>
            <a:r>
              <a:rPr lang="el-GR" b="1" dirty="0"/>
              <a:t>(ΔΔΔ)</a:t>
            </a:r>
            <a:br>
              <a:rPr lang="el-GR" dirty="0"/>
            </a:br>
            <a:endParaRPr lang="el-GR" dirty="0"/>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C4983F25-5FF3-D08F-AF87-A1AD8205D97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412894" y="5974982"/>
            <a:ext cx="2401570" cy="810895"/>
          </a:xfrm>
          <a:prstGeom prst="rect">
            <a:avLst/>
          </a:prstGeom>
          <a:noFill/>
          <a:ln>
            <a:noFill/>
          </a:ln>
        </p:spPr>
      </p:pic>
      <p:pic>
        <p:nvPicPr>
          <p:cNvPr id="3" name="Εικόνα 2">
            <a:extLst>
              <a:ext uri="{FF2B5EF4-FFF2-40B4-BE49-F238E27FC236}">
                <a16:creationId xmlns:a16="http://schemas.microsoft.com/office/drawing/2014/main" id="{89C98468-744F-F749-1E67-D2317702A5F6}"/>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4144096902"/>
      </p:ext>
    </p:extLst>
  </p:cSld>
  <p:clrMapOvr>
    <a:overrideClrMapping bg1="lt1" tx1="dk1" bg2="lt2" tx2="dk2" accent1="accent1" accent2="accent2" accent3="accent3" accent4="accent4" accent5="accent5" accent6="accent6" hlink="hlink" folHlink="folHlink"/>
  </p:clrMapOvr>
</p:sld>
</file>

<file path=ppt/slides/slide7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CFEDB22-9EB4-DA61-0BEA-171E11949B4A}"/>
              </a:ext>
            </a:extLst>
          </p:cNvPr>
          <p:cNvSpPr>
            <a:spLocks noGrp="1"/>
          </p:cNvSpPr>
          <p:nvPr>
            <p:ph type="title"/>
          </p:nvPr>
        </p:nvSpPr>
        <p:spPr>
          <a:xfrm>
            <a:off x="838200" y="2184871"/>
            <a:ext cx="10515600" cy="1325563"/>
          </a:xfrm>
        </p:spPr>
        <p:txBody>
          <a:bodyPr/>
          <a:lstStyle/>
          <a:p>
            <a:pPr algn="ctr"/>
            <a:r>
              <a:rPr lang="el-GR" b="1" dirty="0">
                <a:latin typeface="Calibri" panose="020F0502020204030204" pitchFamily="34" charset="0"/>
                <a:cs typeface="Calibri" panose="020F0502020204030204" pitchFamily="34" charset="0"/>
              </a:rPr>
              <a:t>Α. Φυσικό Αντικείμενο - Παραδοτέα</a:t>
            </a:r>
            <a:endParaRPr lang="el-GR" dirty="0">
              <a:latin typeface="Calibri" panose="020F0502020204030204" pitchFamily="34" charset="0"/>
              <a:cs typeface="Calibri" panose="020F0502020204030204" pitchFamily="34" charset="0"/>
            </a:endParaRPr>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4D6D4FEF-5981-3983-A966-B4869C25175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412894" y="5974982"/>
            <a:ext cx="2401570" cy="810895"/>
          </a:xfrm>
          <a:prstGeom prst="rect">
            <a:avLst/>
          </a:prstGeom>
          <a:noFill/>
          <a:ln>
            <a:noFill/>
          </a:ln>
        </p:spPr>
      </p:pic>
      <p:pic>
        <p:nvPicPr>
          <p:cNvPr id="3" name="Εικόνα 2">
            <a:extLst>
              <a:ext uri="{FF2B5EF4-FFF2-40B4-BE49-F238E27FC236}">
                <a16:creationId xmlns:a16="http://schemas.microsoft.com/office/drawing/2014/main" id="{853C7DCE-8D44-37EA-FEC8-887A86CE790B}"/>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637116581"/>
      </p:ext>
    </p:extLst>
  </p:cSld>
  <p:clrMapOvr>
    <a:overrideClrMapping bg1="lt1" tx1="dk1" bg2="lt2" tx2="dk2" accent1="accent1" accent2="accent2" accent3="accent3" accent4="accent4" accent5="accent5" accent6="accent6" hlink="hlink" folHlink="folHlink"/>
  </p:clrMapOvr>
</p:sld>
</file>

<file path=ppt/slides/slide7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Τίτλος 4">
            <a:extLst>
              <a:ext uri="{FF2B5EF4-FFF2-40B4-BE49-F238E27FC236}">
                <a16:creationId xmlns:a16="http://schemas.microsoft.com/office/drawing/2014/main" id="{1B886734-3067-1E7A-2F7C-309C006992D6}"/>
              </a:ext>
            </a:extLst>
          </p:cNvPr>
          <p:cNvSpPr>
            <a:spLocks noGrp="1"/>
          </p:cNvSpPr>
          <p:nvPr>
            <p:ph type="title"/>
          </p:nvPr>
        </p:nvSpPr>
        <p:spPr>
          <a:xfrm>
            <a:off x="677334" y="329258"/>
            <a:ext cx="8596668" cy="1092135"/>
          </a:xfrm>
        </p:spPr>
        <p:txBody>
          <a:bodyPr>
            <a:noAutofit/>
          </a:bodyPr>
          <a:lstStyle/>
          <a:p>
            <a:r>
              <a:rPr lang="el-GR" sz="2200" b="1" dirty="0">
                <a:latin typeface="Calibri" panose="020F0502020204030204" pitchFamily="34" charset="0"/>
                <a:cs typeface="Calibri" panose="020F0502020204030204" pitchFamily="34" charset="0"/>
              </a:rPr>
              <a:t>1. Απόφαση Διοικητή ΥΠΕ περί συγκρότησης ΤΟΜΥ                                                                (όπως προβλέπεται από το άρθρο 106 του Ν.4461/2017 με τις ενδεχόμενες τροποποιήσεις της)</a:t>
            </a:r>
            <a:br>
              <a:rPr lang="el-GR" sz="2200" b="1" dirty="0">
                <a:latin typeface="Calibri" panose="020F0502020204030204" pitchFamily="34" charset="0"/>
                <a:cs typeface="Calibri" panose="020F0502020204030204" pitchFamily="34" charset="0"/>
              </a:rPr>
            </a:br>
            <a:endParaRPr lang="el-GR" sz="2200" dirty="0"/>
          </a:p>
        </p:txBody>
      </p:sp>
      <p:sp>
        <p:nvSpPr>
          <p:cNvPr id="3" name="Θέση περιεχομένου 2">
            <a:extLst>
              <a:ext uri="{FF2B5EF4-FFF2-40B4-BE49-F238E27FC236}">
                <a16:creationId xmlns:a16="http://schemas.microsoft.com/office/drawing/2014/main" id="{55725D88-FDC8-F5D4-E1FB-F4DE17FD860C}"/>
              </a:ext>
            </a:extLst>
          </p:cNvPr>
          <p:cNvSpPr>
            <a:spLocks noGrp="1"/>
          </p:cNvSpPr>
          <p:nvPr>
            <p:ph idx="1"/>
          </p:nvPr>
        </p:nvSpPr>
        <p:spPr>
          <a:xfrm>
            <a:off x="677334" y="1575303"/>
            <a:ext cx="8596668" cy="4466060"/>
          </a:xfrm>
        </p:spPr>
        <p:txBody>
          <a:bodyPr>
            <a:normAutofit/>
          </a:bodyPr>
          <a:lstStyle/>
          <a:p>
            <a:pPr algn="just">
              <a:lnSpc>
                <a:spcPct val="150000"/>
              </a:lnSpc>
            </a:pPr>
            <a:r>
              <a:rPr lang="el-GR" dirty="0">
                <a:latin typeface="Calibri" panose="020F0502020204030204" pitchFamily="34" charset="0"/>
                <a:cs typeface="Calibri" panose="020F0502020204030204" pitchFamily="34" charset="0"/>
              </a:rPr>
              <a:t>Με την απόφαση συγκρότησης του Διοικητή της ΥΠΕ καθεμίας ΤΟΜΥ ορίζεται η </a:t>
            </a:r>
            <a:r>
              <a:rPr lang="el-GR" b="1" dirty="0">
                <a:latin typeface="Calibri" panose="020F0502020204030204" pitchFamily="34" charset="0"/>
                <a:cs typeface="Calibri" panose="020F0502020204030204" pitchFamily="34" charset="0"/>
              </a:rPr>
              <a:t>έδρα</a:t>
            </a:r>
            <a:r>
              <a:rPr lang="el-GR" dirty="0">
                <a:latin typeface="Calibri" panose="020F0502020204030204" pitchFamily="34" charset="0"/>
                <a:cs typeface="Calibri" panose="020F0502020204030204" pitchFamily="34" charset="0"/>
              </a:rPr>
              <a:t> της, το </a:t>
            </a:r>
            <a:r>
              <a:rPr lang="el-GR" b="1" dirty="0">
                <a:latin typeface="Calibri" panose="020F0502020204030204" pitchFamily="34" charset="0"/>
                <a:cs typeface="Calibri" panose="020F0502020204030204" pitchFamily="34" charset="0"/>
              </a:rPr>
              <a:t>προσωπικό</a:t>
            </a:r>
            <a:r>
              <a:rPr lang="el-GR" dirty="0">
                <a:latin typeface="Calibri" panose="020F0502020204030204" pitchFamily="34" charset="0"/>
                <a:cs typeface="Calibri" panose="020F0502020204030204" pitchFamily="34" charset="0"/>
              </a:rPr>
              <a:t> της, το </a:t>
            </a:r>
            <a:r>
              <a:rPr lang="el-GR" b="1" dirty="0">
                <a:latin typeface="Calibri" panose="020F0502020204030204" pitchFamily="34" charset="0"/>
                <a:cs typeface="Calibri" panose="020F0502020204030204" pitchFamily="34" charset="0"/>
              </a:rPr>
              <a:t>ωράριο λειτουργίας </a:t>
            </a:r>
            <a:r>
              <a:rPr lang="el-GR" dirty="0">
                <a:latin typeface="Calibri" panose="020F0502020204030204" pitchFamily="34" charset="0"/>
                <a:cs typeface="Calibri" panose="020F0502020204030204" pitchFamily="34" charset="0"/>
              </a:rPr>
              <a:t>της και αντιστοιχείται το </a:t>
            </a:r>
            <a:r>
              <a:rPr lang="el-GR" b="1" dirty="0">
                <a:latin typeface="Calibri" panose="020F0502020204030204" pitchFamily="34" charset="0"/>
                <a:cs typeface="Calibri" panose="020F0502020204030204" pitchFamily="34" charset="0"/>
              </a:rPr>
              <a:t>Κέντρο Υγείας Αναφοράς</a:t>
            </a:r>
            <a:r>
              <a:rPr lang="el-GR" dirty="0">
                <a:latin typeface="Calibri" panose="020F0502020204030204" pitchFamily="34" charset="0"/>
                <a:cs typeface="Calibri" panose="020F0502020204030204" pitchFamily="34" charset="0"/>
              </a:rPr>
              <a:t> και ο </a:t>
            </a:r>
            <a:r>
              <a:rPr lang="el-GR" b="1" dirty="0">
                <a:latin typeface="Calibri" panose="020F0502020204030204" pitchFamily="34" charset="0"/>
                <a:cs typeface="Calibri" panose="020F0502020204030204" pitchFamily="34" charset="0"/>
              </a:rPr>
              <a:t>πληθυσμός</a:t>
            </a:r>
            <a:r>
              <a:rPr lang="el-GR" dirty="0">
                <a:latin typeface="Calibri" panose="020F0502020204030204" pitchFamily="34" charset="0"/>
                <a:cs typeface="Calibri" panose="020F0502020204030204" pitchFamily="34" charset="0"/>
              </a:rPr>
              <a:t> με δυνατότητα εγγραφής βάσει της περιοχής ευθύνης της (η αριθ. Γ1α/Γ.Π.οικ.87406/24-11-2017 ΥΑ) και όπως ισχύει</a:t>
            </a:r>
          </a:p>
          <a:p>
            <a:pPr algn="just">
              <a:lnSpc>
                <a:spcPct val="150000"/>
              </a:lnSpc>
            </a:pPr>
            <a:r>
              <a:rPr lang="el-GR" dirty="0">
                <a:latin typeface="Calibri" panose="020F0502020204030204" pitchFamily="34" charset="0"/>
                <a:cs typeface="Calibri" panose="020F0502020204030204" pitchFamily="34" charset="0"/>
              </a:rPr>
              <a:t>Η απόφαση συγκρότησης για κάθε ΤΟΜΥ υποβάλλεται μαζί με τις τροποποιήσεις αυτής με τη σχετική αιτιολόγησή τους και τις Συμβάσεις ΙΔΟΧ του προσωπικού στην 1η Δήλωση Δαπάνης στο ΟΠΣ</a:t>
            </a:r>
          </a:p>
          <a:p>
            <a:pPr algn="just">
              <a:lnSpc>
                <a:spcPct val="150000"/>
              </a:lnSpc>
            </a:pPr>
            <a:r>
              <a:rPr lang="el-GR" dirty="0">
                <a:latin typeface="Calibri" panose="020F0502020204030204" pitchFamily="34" charset="0"/>
                <a:cs typeface="Calibri" panose="020F0502020204030204" pitchFamily="34" charset="0"/>
              </a:rPr>
              <a:t>Κάθε τροποποίηση αυτής συνυποβάλλεται στο σχετικό Δελτίο Δήλωσης Δαπάνης στο ΟΠΣ (με συνημμένα δικαιολογητικά της τροποποιούμενης Απόφασης)</a:t>
            </a:r>
          </a:p>
          <a:p>
            <a:endParaRPr lang="el-GR" dirty="0"/>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B17C2285-5AF4-8885-6785-6EFED91F174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2" name="Εικόνα 1">
            <a:extLst>
              <a:ext uri="{FF2B5EF4-FFF2-40B4-BE49-F238E27FC236}">
                <a16:creationId xmlns:a16="http://schemas.microsoft.com/office/drawing/2014/main" id="{A79E8A41-390A-EC66-EAB6-EE6E97936E12}"/>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3060561782"/>
      </p:ext>
    </p:extLst>
  </p:cSld>
  <p:clrMapOvr>
    <a:overrideClrMapping bg1="lt1" tx1="dk1" bg2="lt2" tx2="dk2" accent1="accent1" accent2="accent2" accent3="accent3" accent4="accent4" accent5="accent5" accent6="accent6" hlink="hlink" folHlink="folHlink"/>
  </p:clrMapOvr>
</p:sld>
</file>

<file path=ppt/slides/slide7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7650104E-63BC-E87A-ECE5-808016E6253C}"/>
              </a:ext>
            </a:extLst>
          </p:cNvPr>
          <p:cNvSpPr>
            <a:spLocks noGrp="1"/>
          </p:cNvSpPr>
          <p:nvPr>
            <p:ph type="title"/>
          </p:nvPr>
        </p:nvSpPr>
        <p:spPr>
          <a:xfrm>
            <a:off x="838200" y="365126"/>
            <a:ext cx="10515600" cy="442592"/>
          </a:xfrm>
        </p:spPr>
        <p:txBody>
          <a:bodyPr>
            <a:normAutofit fontScale="90000"/>
          </a:bodyPr>
          <a:lstStyle/>
          <a:p>
            <a:r>
              <a:rPr lang="el-GR" sz="2200" b="1" dirty="0">
                <a:latin typeface="Calibri" panose="020F0502020204030204" pitchFamily="34" charset="0"/>
                <a:cs typeface="Calibri" panose="020F0502020204030204" pitchFamily="34" charset="0"/>
              </a:rPr>
              <a:t>2. </a:t>
            </a:r>
            <a:r>
              <a:rPr lang="el-GR" sz="2400" b="1" dirty="0">
                <a:latin typeface="Calibri" panose="020F0502020204030204" pitchFamily="34" charset="0"/>
                <a:cs typeface="Calibri" panose="020F0502020204030204" pitchFamily="34" charset="0"/>
              </a:rPr>
              <a:t>Μηνιαίο (συγκεντρωτικό) </a:t>
            </a:r>
            <a:r>
              <a:rPr lang="el-GR" sz="2400" b="1" dirty="0" err="1">
                <a:latin typeface="Calibri" panose="020F0502020204030204" pitchFamily="34" charset="0"/>
                <a:cs typeface="Calibri" panose="020F0502020204030204" pitchFamily="34" charset="0"/>
              </a:rPr>
              <a:t>παρουσιολόγιο</a:t>
            </a:r>
            <a:r>
              <a:rPr lang="el-GR" sz="2400" b="1" dirty="0">
                <a:latin typeface="Calibri" panose="020F0502020204030204" pitchFamily="34" charset="0"/>
                <a:cs typeface="Calibri" panose="020F0502020204030204" pitchFamily="34" charset="0"/>
              </a:rPr>
              <a:t> προσωπικού</a:t>
            </a:r>
            <a:br>
              <a:rPr lang="el-GR" sz="2400" b="1" dirty="0"/>
            </a:br>
            <a:endParaRPr lang="el-GR" sz="2400" b="1" dirty="0"/>
          </a:p>
        </p:txBody>
      </p:sp>
      <p:sp>
        <p:nvSpPr>
          <p:cNvPr id="3" name="Θέση περιεχομένου 2">
            <a:extLst>
              <a:ext uri="{FF2B5EF4-FFF2-40B4-BE49-F238E27FC236}">
                <a16:creationId xmlns:a16="http://schemas.microsoft.com/office/drawing/2014/main" id="{FED3CCAC-D8E2-6760-46D5-CC0DC7BA5905}"/>
              </a:ext>
            </a:extLst>
          </p:cNvPr>
          <p:cNvSpPr>
            <a:spLocks noGrp="1"/>
          </p:cNvSpPr>
          <p:nvPr>
            <p:ph idx="1"/>
          </p:nvPr>
        </p:nvSpPr>
        <p:spPr>
          <a:xfrm>
            <a:off x="838200" y="923453"/>
            <a:ext cx="9238307" cy="5287224"/>
          </a:xfrm>
        </p:spPr>
        <p:txBody>
          <a:bodyPr>
            <a:normAutofit/>
          </a:bodyPr>
          <a:lstStyle/>
          <a:p>
            <a:pPr algn="just"/>
            <a:r>
              <a:rPr lang="el-GR" sz="1600" dirty="0">
                <a:latin typeface="Calibri" panose="020F0502020204030204" pitchFamily="34" charset="0"/>
                <a:cs typeface="Calibri" panose="020F0502020204030204" pitchFamily="34" charset="0"/>
              </a:rPr>
              <a:t>Η λειτουργία (απασχόληση) των ΤΟΜΥ τεκμηριώνεται με το μηνιαίο (συγκεντρωτικό) </a:t>
            </a:r>
            <a:r>
              <a:rPr lang="el-GR" sz="1600" dirty="0" err="1">
                <a:latin typeface="Calibri" panose="020F0502020204030204" pitchFamily="34" charset="0"/>
                <a:cs typeface="Calibri" panose="020F0502020204030204" pitchFamily="34" charset="0"/>
              </a:rPr>
              <a:t>παρουσιολόγιο</a:t>
            </a:r>
            <a:r>
              <a:rPr lang="el-GR" sz="1600" dirty="0">
                <a:latin typeface="Calibri" panose="020F0502020204030204" pitchFamily="34" charset="0"/>
                <a:cs typeface="Calibri" panose="020F0502020204030204" pitchFamily="34" charset="0"/>
              </a:rPr>
              <a:t> προσωπικού επαναλαμβανόμενο για κάθε μήνα </a:t>
            </a:r>
          </a:p>
          <a:p>
            <a:pPr algn="just"/>
            <a:r>
              <a:rPr lang="el-GR" sz="1600" dirty="0">
                <a:latin typeface="Calibri" panose="020F0502020204030204" pitchFamily="34" charset="0"/>
                <a:cs typeface="Calibri" panose="020F0502020204030204" pitchFamily="34" charset="0"/>
              </a:rPr>
              <a:t>Στο έντυπο βεβαιώνεται η απασχόληση προσωπικού των ΤΟΜΥ, όπως αυτή προκύπτει από τα ημερήσια ή εβδομαδιαία </a:t>
            </a:r>
            <a:r>
              <a:rPr lang="el-GR" sz="1600" dirty="0" err="1">
                <a:latin typeface="Calibri" panose="020F0502020204030204" pitchFamily="34" charset="0"/>
                <a:cs typeface="Calibri" panose="020F0502020204030204" pitchFamily="34" charset="0"/>
              </a:rPr>
              <a:t>παρουσιολόγια</a:t>
            </a:r>
            <a:r>
              <a:rPr lang="el-GR" sz="1600" dirty="0">
                <a:latin typeface="Calibri" panose="020F0502020204030204" pitchFamily="34" charset="0"/>
                <a:cs typeface="Calibri" panose="020F0502020204030204" pitchFamily="34" charset="0"/>
              </a:rPr>
              <a:t> που τηρούνται στην έδρα κάθε ΤΟΜΥ με ευθύνη του ορισθέντα Συντονιστή</a:t>
            </a:r>
          </a:p>
          <a:p>
            <a:pPr algn="just"/>
            <a:r>
              <a:rPr lang="el-GR" sz="1600" dirty="0">
                <a:latin typeface="Calibri" panose="020F0502020204030204" pitchFamily="34" charset="0"/>
                <a:cs typeface="Calibri" panose="020F0502020204030204" pitchFamily="34" charset="0"/>
              </a:rPr>
              <a:t>Το μηνιαίο </a:t>
            </a:r>
            <a:r>
              <a:rPr lang="el-GR" sz="1600" dirty="0" err="1">
                <a:latin typeface="Calibri" panose="020F0502020204030204" pitchFamily="34" charset="0"/>
                <a:cs typeface="Calibri" panose="020F0502020204030204" pitchFamily="34" charset="0"/>
              </a:rPr>
              <a:t>παρουσιολόγιο</a:t>
            </a:r>
            <a:r>
              <a:rPr lang="el-GR" sz="1600" dirty="0">
                <a:latin typeface="Calibri" panose="020F0502020204030204" pitchFamily="34" charset="0"/>
                <a:cs typeface="Calibri" panose="020F0502020204030204" pitchFamily="34" charset="0"/>
              </a:rPr>
              <a:t> συνυπογράφεται από την Δ/νση Ανάπτυξης Ανθρώπινου Δυναμικού της ΥΠΕ, αρμόδια για τη διαχείριση όλων των θεμάτων υπηρεσιακής κατάστασης του προσωπικού των ΤΟΜΥ και την Δ/νση για την έκδοση της μισθοδοσίας ότι έλαβε γνώση για τις κατ’ αρμοδιότητα ενέργειες</a:t>
            </a:r>
          </a:p>
          <a:p>
            <a:pPr algn="just"/>
            <a:r>
              <a:rPr lang="el-GR" sz="1600" dirty="0">
                <a:latin typeface="Calibri" panose="020F0502020204030204" pitchFamily="34" charset="0"/>
                <a:cs typeface="Calibri" panose="020F0502020204030204" pitchFamily="34" charset="0"/>
              </a:rPr>
              <a:t>Το έντυπο μηνιαίο </a:t>
            </a:r>
            <a:r>
              <a:rPr lang="el-GR" sz="1600" dirty="0" err="1">
                <a:latin typeface="Calibri" panose="020F0502020204030204" pitchFamily="34" charset="0"/>
                <a:cs typeface="Calibri" panose="020F0502020204030204" pitchFamily="34" charset="0"/>
              </a:rPr>
              <a:t>παρουσιολόγιο</a:t>
            </a:r>
            <a:r>
              <a:rPr lang="el-GR" sz="1600" dirty="0">
                <a:latin typeface="Calibri" panose="020F0502020204030204" pitchFamily="34" charset="0"/>
                <a:cs typeface="Calibri" panose="020F0502020204030204" pitchFamily="34" charset="0"/>
              </a:rPr>
              <a:t> πρέπει να είναι ακριβές ως προς την πραγματική απασχόληση του προσωπικού, να επαληθεύει τα ημερήσια ή εβδομαδιαία </a:t>
            </a:r>
            <a:r>
              <a:rPr lang="el-GR" sz="1600" dirty="0" err="1">
                <a:latin typeface="Calibri" panose="020F0502020204030204" pitchFamily="34" charset="0"/>
                <a:cs typeface="Calibri" panose="020F0502020204030204" pitchFamily="34" charset="0"/>
              </a:rPr>
              <a:t>παρουσιολόγια</a:t>
            </a:r>
            <a:r>
              <a:rPr lang="el-GR" sz="1600" dirty="0">
                <a:latin typeface="Calibri" panose="020F0502020204030204" pitchFamily="34" charset="0"/>
                <a:cs typeface="Calibri" panose="020F0502020204030204" pitchFamily="34" charset="0"/>
              </a:rPr>
              <a:t> που τηρούνται στις ΤΟΜΥ, ώστε να αποκλείεται κάθε υπόνοια σφαλμάτων ή απάτης</a:t>
            </a:r>
          </a:p>
          <a:p>
            <a:pPr algn="just"/>
            <a:r>
              <a:rPr lang="el-GR" sz="1600" dirty="0">
                <a:latin typeface="Calibri" panose="020F0502020204030204" pitchFamily="34" charset="0"/>
                <a:cs typeface="Calibri" panose="020F0502020204030204" pitchFamily="34" charset="0"/>
              </a:rPr>
              <a:t>Το «Μηνιαίο </a:t>
            </a:r>
            <a:r>
              <a:rPr lang="el-GR" sz="1600" dirty="0" err="1">
                <a:latin typeface="Calibri" panose="020F0502020204030204" pitchFamily="34" charset="0"/>
                <a:cs typeface="Calibri" panose="020F0502020204030204" pitchFamily="34" charset="0"/>
              </a:rPr>
              <a:t>Παρουσιολόγιο</a:t>
            </a:r>
            <a:r>
              <a:rPr lang="el-GR" sz="1600" dirty="0">
                <a:latin typeface="Calibri" panose="020F0502020204030204" pitchFamily="34" charset="0"/>
                <a:cs typeface="Calibri" panose="020F0502020204030204" pitchFamily="34" charset="0"/>
              </a:rPr>
              <a:t>» ως </a:t>
            </a:r>
            <a:r>
              <a:rPr lang="el-GR" sz="1600" b="1" dirty="0">
                <a:latin typeface="Calibri" panose="020F0502020204030204" pitchFamily="34" charset="0"/>
                <a:cs typeface="Calibri" panose="020F0502020204030204" pitchFamily="34" charset="0"/>
              </a:rPr>
              <a:t>παραδοτέο αποτελεί στοιχείο αντιστοίχισης φυσικού και οικονομικού αντικειμένου </a:t>
            </a:r>
            <a:r>
              <a:rPr lang="el-GR" sz="1600" dirty="0">
                <a:latin typeface="Calibri" panose="020F0502020204030204" pitchFamily="34" charset="0"/>
                <a:cs typeface="Calibri" panose="020F0502020204030204" pitchFamily="34" charset="0"/>
              </a:rPr>
              <a:t>του </a:t>
            </a:r>
            <a:r>
              <a:rPr lang="el-GR" sz="1600" dirty="0" err="1">
                <a:latin typeface="Calibri" panose="020F0502020204030204" pitchFamily="34" charset="0"/>
                <a:cs typeface="Calibri" panose="020F0502020204030204" pitchFamily="34" charset="0"/>
              </a:rPr>
              <a:t>υποέργου</a:t>
            </a:r>
            <a:endParaRPr lang="el-GR" sz="1600" dirty="0">
              <a:latin typeface="Calibri" panose="020F0502020204030204" pitchFamily="34" charset="0"/>
              <a:cs typeface="Calibri" panose="020F0502020204030204" pitchFamily="34" charset="0"/>
            </a:endParaRPr>
          </a:p>
          <a:p>
            <a:pPr algn="just"/>
            <a:r>
              <a:rPr lang="el-GR" sz="1600" dirty="0">
                <a:latin typeface="Calibri" panose="020F0502020204030204" pitchFamily="34" charset="0"/>
                <a:cs typeface="Calibri" panose="020F0502020204030204" pitchFamily="34" charset="0"/>
              </a:rPr>
              <a:t>Η ΥΠΕ (Εταίρος) </a:t>
            </a:r>
            <a:r>
              <a:rPr lang="el-GR" sz="1600" dirty="0" err="1">
                <a:latin typeface="Calibri" panose="020F0502020204030204" pitchFamily="34" charset="0"/>
                <a:cs typeface="Calibri" panose="020F0502020204030204" pitchFamily="34" charset="0"/>
              </a:rPr>
              <a:t>συναληθεύει</a:t>
            </a:r>
            <a:r>
              <a:rPr lang="el-GR" sz="1600" dirty="0">
                <a:latin typeface="Calibri" panose="020F0502020204030204" pitchFamily="34" charset="0"/>
                <a:cs typeface="Calibri" panose="020F0502020204030204" pitchFamily="34" charset="0"/>
              </a:rPr>
              <a:t> το προσωπικό που ορίζεται στην τελευταία ισχύουσα απόφαση συγκρότησης κάθε ΤΟΜΥ με τους εργαζόμενους που απασχολούνται και περιλαμβάνονται στο Μηνιαίο </a:t>
            </a:r>
            <a:r>
              <a:rPr lang="el-GR" sz="1600" dirty="0" err="1">
                <a:latin typeface="Calibri" panose="020F0502020204030204" pitchFamily="34" charset="0"/>
                <a:cs typeface="Calibri" panose="020F0502020204030204" pitchFamily="34" charset="0"/>
              </a:rPr>
              <a:t>Παρουσιολόγιο</a:t>
            </a:r>
            <a:r>
              <a:rPr lang="el-GR" sz="1600" dirty="0">
                <a:latin typeface="Calibri" panose="020F0502020204030204" pitchFamily="34" charset="0"/>
                <a:cs typeface="Calibri" panose="020F0502020204030204" pitchFamily="34" charset="0"/>
              </a:rPr>
              <a:t> του </a:t>
            </a:r>
            <a:r>
              <a:rPr lang="el-GR" sz="1600" dirty="0" err="1">
                <a:latin typeface="Calibri" panose="020F0502020204030204" pitchFamily="34" charset="0"/>
                <a:cs typeface="Calibri" panose="020F0502020204030204" pitchFamily="34" charset="0"/>
              </a:rPr>
              <a:t>Υποέργου</a:t>
            </a:r>
            <a:endParaRPr lang="el-GR" sz="1600" dirty="0">
              <a:latin typeface="Calibri" panose="020F0502020204030204" pitchFamily="34" charset="0"/>
              <a:cs typeface="Calibri" panose="020F0502020204030204" pitchFamily="34" charset="0"/>
            </a:endParaRPr>
          </a:p>
          <a:p>
            <a:pPr algn="just"/>
            <a:r>
              <a:rPr lang="el-GR" sz="1600" dirty="0">
                <a:latin typeface="Calibri" panose="020F0502020204030204" pitchFamily="34" charset="0"/>
                <a:cs typeface="Calibri" panose="020F0502020204030204" pitchFamily="34" charset="0"/>
              </a:rPr>
              <a:t>Συνυποβάλλεται στο σχετικό Δελτίο Δήλωσης Δαπάνης στο ΟΠΣ (με συνημμένα δικαιολογητικά)</a:t>
            </a:r>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0D573280-A6C6-6814-DC52-B924C157E48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5" name="Εικόνα 4">
            <a:extLst>
              <a:ext uri="{FF2B5EF4-FFF2-40B4-BE49-F238E27FC236}">
                <a16:creationId xmlns:a16="http://schemas.microsoft.com/office/drawing/2014/main" id="{DB9C9752-45CB-D627-4656-CCA097A8824C}"/>
              </a:ext>
            </a:extLst>
          </p:cNvPr>
          <p:cNvPicPr>
            <a:picLocks noChangeAspect="1"/>
          </p:cNvPicPr>
          <p:nvPr/>
        </p:nvPicPr>
        <p:blipFill>
          <a:blip r:embed="rId5"/>
          <a:stretch>
            <a:fillRect/>
          </a:stretch>
        </p:blipFill>
        <p:spPr>
          <a:xfrm>
            <a:off x="0" y="5920964"/>
            <a:ext cx="4550195" cy="810896"/>
          </a:xfrm>
          <a:prstGeom prst="rect">
            <a:avLst/>
          </a:prstGeom>
        </p:spPr>
      </p:pic>
    </p:spTree>
    <p:extLst>
      <p:ext uri="{BB962C8B-B14F-4D97-AF65-F5344CB8AC3E}">
        <p14:creationId xmlns:p14="http://schemas.microsoft.com/office/powerpoint/2010/main" val="1557313661"/>
      </p:ext>
    </p:extLst>
  </p:cSld>
  <p:clrMapOvr>
    <a:overrideClrMapping bg1="lt1" tx1="dk1" bg2="lt2" tx2="dk2" accent1="accent1" accent2="accent2" accent3="accent3" accent4="accent4" accent5="accent5" accent6="accent6" hlink="hlink" folHlink="folHlink"/>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F958C4-87CD-C394-EAB1-4EAB6B4EA0C3}"/>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E5BE8FAD-2E1B-596F-3DEE-0E9AB1CF3C12}"/>
              </a:ext>
            </a:extLst>
          </p:cNvPr>
          <p:cNvSpPr>
            <a:spLocks noGrp="1"/>
          </p:cNvSpPr>
          <p:nvPr>
            <p:ph type="title"/>
          </p:nvPr>
        </p:nvSpPr>
        <p:spPr>
          <a:xfrm>
            <a:off x="838200" y="267495"/>
            <a:ext cx="10515600" cy="499481"/>
          </a:xfrm>
        </p:spPr>
        <p:txBody>
          <a:bodyPr>
            <a:normAutofit/>
          </a:bodyPr>
          <a:lstStyle/>
          <a:p>
            <a:r>
              <a:rPr lang="el-GR" sz="2200" b="1" dirty="0">
                <a:latin typeface="Calibri" panose="020F0502020204030204" pitchFamily="34" charset="0"/>
                <a:cs typeface="Calibri" panose="020F0502020204030204" pitchFamily="34" charset="0"/>
              </a:rPr>
              <a:t>3. Έκθεση </a:t>
            </a:r>
            <a:r>
              <a:rPr lang="el-GR" sz="2200" b="1" dirty="0" err="1">
                <a:latin typeface="Calibri" panose="020F0502020204030204" pitchFamily="34" charset="0"/>
                <a:cs typeface="Calibri" panose="020F0502020204030204" pitchFamily="34" charset="0"/>
              </a:rPr>
              <a:t>αυτοαξιολόγησης</a:t>
            </a:r>
            <a:r>
              <a:rPr lang="el-GR" sz="2200" b="1" dirty="0">
                <a:latin typeface="Calibri" panose="020F0502020204030204" pitchFamily="34" charset="0"/>
                <a:cs typeface="Calibri" panose="020F0502020204030204" pitchFamily="34" charset="0"/>
              </a:rPr>
              <a:t> ΤΟΜΥ </a:t>
            </a:r>
            <a:endParaRPr lang="el-GR" sz="2200" dirty="0">
              <a:latin typeface="Calibri" panose="020F0502020204030204" pitchFamily="34" charset="0"/>
              <a:cs typeface="Calibri" panose="020F0502020204030204" pitchFamily="34" charset="0"/>
            </a:endParaRPr>
          </a:p>
        </p:txBody>
      </p:sp>
      <p:sp>
        <p:nvSpPr>
          <p:cNvPr id="3" name="Θέση περιεχομένου 2">
            <a:extLst>
              <a:ext uri="{FF2B5EF4-FFF2-40B4-BE49-F238E27FC236}">
                <a16:creationId xmlns:a16="http://schemas.microsoft.com/office/drawing/2014/main" id="{BF750067-1F4D-24F2-34EE-5A065AE78FF8}"/>
              </a:ext>
            </a:extLst>
          </p:cNvPr>
          <p:cNvSpPr>
            <a:spLocks noGrp="1"/>
          </p:cNvSpPr>
          <p:nvPr>
            <p:ph idx="1"/>
          </p:nvPr>
        </p:nvSpPr>
        <p:spPr>
          <a:xfrm>
            <a:off x="838200" y="766976"/>
            <a:ext cx="9654766" cy="5534235"/>
          </a:xfrm>
        </p:spPr>
        <p:txBody>
          <a:bodyPr>
            <a:normAutofit fontScale="55000" lnSpcReduction="20000"/>
          </a:bodyPr>
          <a:lstStyle/>
          <a:p>
            <a:pPr algn="just">
              <a:lnSpc>
                <a:spcPct val="120000"/>
              </a:lnSpc>
              <a:buFont typeface="Wingdings" panose="05000000000000000000" pitchFamily="2" charset="2"/>
              <a:buChar char="v"/>
            </a:pPr>
            <a:r>
              <a:rPr lang="el-GR" sz="3400" dirty="0">
                <a:latin typeface="Calibri" panose="020F0502020204030204" pitchFamily="34" charset="0"/>
                <a:cs typeface="Calibri" panose="020F0502020204030204" pitchFamily="34" charset="0"/>
              </a:rPr>
              <a:t>Για κάθε ΤΟΜΥ συντάσσεται έκθεση αυτό-αξιολόγησης, </a:t>
            </a:r>
            <a:r>
              <a:rPr lang="el-GR" sz="3400" b="1" dirty="0">
                <a:latin typeface="Calibri" panose="020F0502020204030204" pitchFamily="34" charset="0"/>
                <a:cs typeface="Calibri" panose="020F0502020204030204" pitchFamily="34" charset="0"/>
              </a:rPr>
              <a:t>μία φορά κατ’ έτος</a:t>
            </a:r>
          </a:p>
          <a:p>
            <a:pPr algn="just">
              <a:lnSpc>
                <a:spcPct val="120000"/>
              </a:lnSpc>
              <a:buFont typeface="Wingdings" panose="05000000000000000000" pitchFamily="2" charset="2"/>
              <a:buChar char="v"/>
            </a:pPr>
            <a:r>
              <a:rPr lang="el-GR" sz="3400" dirty="0">
                <a:latin typeface="Calibri" panose="020F0502020204030204" pitchFamily="34" charset="0"/>
                <a:cs typeface="Calibri" panose="020F0502020204030204" pitchFamily="34" charset="0"/>
              </a:rPr>
              <a:t>Το περιεχόμενο της έκθεσης αποτυπώνει τη λειτουργίας της κάθε ΤΟΜΥ, το οποίο αποτελεί την τεκμηρίωση του φυσικού αντικειμένου που χρηματοδοτείται, όπως για παράδειγμα, προσωπικό που απασχολήθηκε στο διάστημα στο οποίο αφορά η αξιολόγηση με αναφορά στις υπηρεσίες που παρέχουν, ενέργειες που πραγματοποιήθηκαν, </a:t>
            </a:r>
            <a:r>
              <a:rPr lang="el-GR" sz="3400" dirty="0" err="1">
                <a:latin typeface="Calibri" panose="020F0502020204030204" pitchFamily="34" charset="0"/>
                <a:cs typeface="Calibri" panose="020F0502020204030204" pitchFamily="34" charset="0"/>
              </a:rPr>
              <a:t>κλπ</a:t>
            </a:r>
            <a:endParaRPr lang="el-GR" sz="3400" dirty="0">
              <a:latin typeface="Calibri" panose="020F0502020204030204" pitchFamily="34" charset="0"/>
              <a:cs typeface="Calibri" panose="020F0502020204030204" pitchFamily="34" charset="0"/>
            </a:endParaRPr>
          </a:p>
          <a:p>
            <a:pPr algn="just">
              <a:lnSpc>
                <a:spcPct val="120000"/>
              </a:lnSpc>
              <a:buFont typeface="Wingdings" panose="05000000000000000000" pitchFamily="2" charset="2"/>
              <a:buChar char="v"/>
            </a:pPr>
            <a:r>
              <a:rPr lang="el-GR" sz="3400" b="1" dirty="0">
                <a:latin typeface="Calibri" panose="020F0502020204030204" pitchFamily="34" charset="0"/>
                <a:cs typeface="Calibri" panose="020F0502020204030204" pitchFamily="34" charset="0"/>
              </a:rPr>
              <a:t>Σκοπός</a:t>
            </a:r>
            <a:r>
              <a:rPr lang="el-GR" sz="3400" dirty="0">
                <a:latin typeface="Calibri" panose="020F0502020204030204" pitchFamily="34" charset="0"/>
                <a:cs typeface="Calibri" panose="020F0502020204030204" pitchFamily="34" charset="0"/>
              </a:rPr>
              <a:t> της </a:t>
            </a:r>
            <a:r>
              <a:rPr lang="el-GR" sz="3400" dirty="0" err="1">
                <a:latin typeface="Calibri" panose="020F0502020204030204" pitchFamily="34" charset="0"/>
                <a:cs typeface="Calibri" panose="020F0502020204030204" pitchFamily="34" charset="0"/>
              </a:rPr>
              <a:t>αυτοαξιολόγησης</a:t>
            </a:r>
            <a:r>
              <a:rPr lang="el-GR" sz="3400" dirty="0">
                <a:latin typeface="Calibri" panose="020F0502020204030204" pitchFamily="34" charset="0"/>
                <a:cs typeface="Calibri" panose="020F0502020204030204" pitchFamily="34" charset="0"/>
              </a:rPr>
              <a:t> είναι να αποτυπώσει και τεκμηριωμένα </a:t>
            </a:r>
            <a:r>
              <a:rPr lang="el-GR" sz="3400" b="1" dirty="0">
                <a:latin typeface="Calibri" panose="020F0502020204030204" pitchFamily="34" charset="0"/>
                <a:cs typeface="Calibri" panose="020F0502020204030204" pitchFamily="34" charset="0"/>
              </a:rPr>
              <a:t>αναδείξει</a:t>
            </a:r>
            <a:r>
              <a:rPr lang="el-GR" sz="3400" dirty="0">
                <a:latin typeface="Calibri" panose="020F0502020204030204" pitchFamily="34" charset="0"/>
                <a:cs typeface="Calibri" panose="020F0502020204030204" pitchFamily="34" charset="0"/>
              </a:rPr>
              <a:t> </a:t>
            </a:r>
            <a:r>
              <a:rPr lang="el-GR" sz="3400" b="1" dirty="0">
                <a:latin typeface="Calibri" panose="020F0502020204030204" pitchFamily="34" charset="0"/>
                <a:cs typeface="Calibri" panose="020F0502020204030204" pitchFamily="34" charset="0"/>
              </a:rPr>
              <a:t>τα</a:t>
            </a:r>
            <a:r>
              <a:rPr lang="el-GR" sz="3400" dirty="0">
                <a:latin typeface="Calibri" panose="020F0502020204030204" pitchFamily="34" charset="0"/>
                <a:cs typeface="Calibri" panose="020F0502020204030204" pitchFamily="34" charset="0"/>
              </a:rPr>
              <a:t> </a:t>
            </a:r>
            <a:r>
              <a:rPr lang="el-GR" sz="3400" b="1" dirty="0">
                <a:latin typeface="Calibri" panose="020F0502020204030204" pitchFamily="34" charset="0"/>
                <a:cs typeface="Calibri" panose="020F0502020204030204" pitchFamily="34" charset="0"/>
              </a:rPr>
              <a:t>πεπραγμένα</a:t>
            </a:r>
            <a:r>
              <a:rPr lang="el-GR" sz="3400" dirty="0">
                <a:latin typeface="Calibri" panose="020F0502020204030204" pitchFamily="34" charset="0"/>
                <a:cs typeface="Calibri" panose="020F0502020204030204" pitchFamily="34" charset="0"/>
              </a:rPr>
              <a:t> της ΤΟΜΥ και να διατυπώσει τις </a:t>
            </a:r>
            <a:r>
              <a:rPr lang="el-GR" sz="3400" b="1" dirty="0">
                <a:latin typeface="Calibri" panose="020F0502020204030204" pitchFamily="34" charset="0"/>
                <a:cs typeface="Calibri" panose="020F0502020204030204" pitchFamily="34" charset="0"/>
              </a:rPr>
              <a:t>ενέργειες βελτίωσης</a:t>
            </a:r>
            <a:r>
              <a:rPr lang="el-GR" sz="3400" dirty="0">
                <a:latin typeface="Calibri" panose="020F0502020204030204" pitchFamily="34" charset="0"/>
                <a:cs typeface="Calibri" panose="020F0502020204030204" pitchFamily="34" charset="0"/>
              </a:rPr>
              <a:t>. </a:t>
            </a:r>
          </a:p>
          <a:p>
            <a:pPr algn="just">
              <a:lnSpc>
                <a:spcPct val="120000"/>
              </a:lnSpc>
              <a:buFont typeface="Wingdings" panose="05000000000000000000" pitchFamily="2" charset="2"/>
              <a:buChar char="v"/>
            </a:pPr>
            <a:r>
              <a:rPr lang="el-GR" sz="3400" dirty="0">
                <a:latin typeface="Calibri" panose="020F0502020204030204" pitchFamily="34" charset="0"/>
                <a:cs typeface="Calibri" panose="020F0502020204030204" pitchFamily="34" charset="0"/>
              </a:rPr>
              <a:t>Ειδικότερα, διερευνώνται και αξιολογούνται ζητήματα </a:t>
            </a:r>
            <a:r>
              <a:rPr lang="el-GR" sz="3400" b="1" dirty="0">
                <a:latin typeface="Calibri" panose="020F0502020204030204" pitchFamily="34" charset="0"/>
                <a:cs typeface="Calibri" panose="020F0502020204030204" pitchFamily="34" charset="0"/>
              </a:rPr>
              <a:t>λειτουργίας</a:t>
            </a:r>
            <a:r>
              <a:rPr lang="el-GR" sz="3400" dirty="0">
                <a:latin typeface="Calibri" panose="020F0502020204030204" pitchFamily="34" charset="0"/>
                <a:cs typeface="Calibri" panose="020F0502020204030204" pitchFamily="34" charset="0"/>
              </a:rPr>
              <a:t> των ΤΟΜΥ (σκοπός, στόχοι, παρεχόμενο έργο, ποιότητα υπηρεσιών, </a:t>
            </a:r>
            <a:r>
              <a:rPr lang="el-GR" sz="3400" dirty="0" err="1">
                <a:latin typeface="Calibri" panose="020F0502020204030204" pitchFamily="34" charset="0"/>
                <a:cs typeface="Calibri" panose="020F0502020204030204" pitchFamily="34" charset="0"/>
              </a:rPr>
              <a:t>κλπ</a:t>
            </a:r>
            <a:r>
              <a:rPr lang="el-GR" sz="3400" dirty="0">
                <a:latin typeface="Calibri" panose="020F0502020204030204" pitchFamily="34" charset="0"/>
                <a:cs typeface="Calibri" panose="020F0502020204030204" pitchFamily="34" charset="0"/>
              </a:rPr>
              <a:t>), και οι υποστηρικτικές υπηρεσίες και υποδομές (αποτελεσματικότητα υποστηρικτικών και διοικητικών υπηρεσιών, επάρκεια υποδομών και πληροφοριακών εφαρμογών, </a:t>
            </a:r>
            <a:r>
              <a:rPr lang="el-GR" sz="3400" dirty="0" err="1">
                <a:latin typeface="Calibri" panose="020F0502020204030204" pitchFamily="34" charset="0"/>
                <a:cs typeface="Calibri" panose="020F0502020204030204" pitchFamily="34" charset="0"/>
              </a:rPr>
              <a:t>κλπ</a:t>
            </a:r>
            <a:r>
              <a:rPr lang="el-GR" sz="3400" dirty="0">
                <a:latin typeface="Calibri" panose="020F0502020204030204" pitchFamily="34" charset="0"/>
                <a:cs typeface="Calibri" panose="020F0502020204030204" pitchFamily="34" charset="0"/>
              </a:rPr>
              <a:t>)</a:t>
            </a:r>
          </a:p>
          <a:p>
            <a:pPr algn="just">
              <a:lnSpc>
                <a:spcPct val="120000"/>
              </a:lnSpc>
              <a:buFont typeface="Wingdings" panose="05000000000000000000" pitchFamily="2" charset="2"/>
              <a:buChar char="v"/>
            </a:pPr>
            <a:r>
              <a:rPr lang="el-GR" sz="3400" dirty="0">
                <a:latin typeface="Calibri" panose="020F0502020204030204" pitchFamily="34" charset="0"/>
                <a:cs typeface="Calibri" panose="020F0502020204030204" pitchFamily="34" charset="0"/>
              </a:rPr>
              <a:t>Παράλληλα, στόχος είναι να διατυπωθούν </a:t>
            </a:r>
            <a:r>
              <a:rPr lang="el-GR" sz="3400" b="1" dirty="0">
                <a:latin typeface="Calibri" panose="020F0502020204030204" pitchFamily="34" charset="0"/>
                <a:cs typeface="Calibri" panose="020F0502020204030204" pitchFamily="34" charset="0"/>
              </a:rPr>
              <a:t>συμπεράσματα</a:t>
            </a:r>
            <a:r>
              <a:rPr lang="el-GR" sz="3400" dirty="0">
                <a:latin typeface="Calibri" panose="020F0502020204030204" pitchFamily="34" charset="0"/>
                <a:cs typeface="Calibri" panose="020F0502020204030204" pitchFamily="34" charset="0"/>
              </a:rPr>
              <a:t> σχετικά με τα </a:t>
            </a:r>
            <a:r>
              <a:rPr lang="el-GR" sz="3400" b="1" dirty="0">
                <a:latin typeface="Calibri" panose="020F0502020204030204" pitchFamily="34" charset="0"/>
                <a:cs typeface="Calibri" panose="020F0502020204030204" pitchFamily="34" charset="0"/>
              </a:rPr>
              <a:t>δυνατά</a:t>
            </a:r>
            <a:r>
              <a:rPr lang="el-GR" sz="3400" dirty="0">
                <a:latin typeface="Calibri" panose="020F0502020204030204" pitchFamily="34" charset="0"/>
                <a:cs typeface="Calibri" panose="020F0502020204030204" pitchFamily="34" charset="0"/>
              </a:rPr>
              <a:t> και </a:t>
            </a:r>
            <a:r>
              <a:rPr lang="el-GR" sz="3400" b="1" dirty="0">
                <a:latin typeface="Calibri" panose="020F0502020204030204" pitchFamily="34" charset="0"/>
                <a:cs typeface="Calibri" panose="020F0502020204030204" pitchFamily="34" charset="0"/>
              </a:rPr>
              <a:t>αδύνατα</a:t>
            </a:r>
            <a:r>
              <a:rPr lang="el-GR" sz="3400" dirty="0">
                <a:latin typeface="Calibri" panose="020F0502020204030204" pitchFamily="34" charset="0"/>
                <a:cs typeface="Calibri" panose="020F0502020204030204" pitchFamily="34" charset="0"/>
              </a:rPr>
              <a:t> </a:t>
            </a:r>
            <a:r>
              <a:rPr lang="el-GR" sz="3400" b="1" dirty="0">
                <a:latin typeface="Calibri" panose="020F0502020204030204" pitchFamily="34" charset="0"/>
                <a:cs typeface="Calibri" panose="020F0502020204030204" pitchFamily="34" charset="0"/>
              </a:rPr>
              <a:t>σημεία</a:t>
            </a:r>
            <a:r>
              <a:rPr lang="el-GR" sz="3400" dirty="0">
                <a:latin typeface="Calibri" panose="020F0502020204030204" pitchFamily="34" charset="0"/>
                <a:cs typeface="Calibri" panose="020F0502020204030204" pitchFamily="34" charset="0"/>
              </a:rPr>
              <a:t> της λειτουργίας, </a:t>
            </a:r>
            <a:r>
              <a:rPr lang="el-GR" sz="3400" b="1" dirty="0">
                <a:latin typeface="Calibri" panose="020F0502020204030204" pitchFamily="34" charset="0"/>
                <a:cs typeface="Calibri" panose="020F0502020204030204" pitchFamily="34" charset="0"/>
              </a:rPr>
              <a:t>προτάσεις βελτίωσης </a:t>
            </a:r>
            <a:r>
              <a:rPr lang="el-GR" sz="3400" dirty="0" err="1">
                <a:latin typeface="Calibri" panose="020F0502020204030204" pitchFamily="34" charset="0"/>
                <a:cs typeface="Calibri" panose="020F0502020204030204" pitchFamily="34" charset="0"/>
              </a:rPr>
              <a:t>κλπ</a:t>
            </a:r>
            <a:r>
              <a:rPr lang="el-GR" sz="3400" dirty="0">
                <a:latin typeface="Calibri" panose="020F0502020204030204" pitchFamily="34" charset="0"/>
                <a:cs typeface="Calibri" panose="020F0502020204030204" pitchFamily="34" charset="0"/>
              </a:rPr>
              <a:t>, ενώ οι εκθέσεις μπορούν να περιλαμβάνουν και άλλα απολογιστικά στοιχεία, συγκεφαλαιώνοντας στοιχεία από τη λειτουργία της ΤΟΜΥ κατά το έτος αναφοράς</a:t>
            </a:r>
          </a:p>
          <a:p>
            <a:pPr algn="just"/>
            <a:endParaRPr lang="el-GR" dirty="0">
              <a:latin typeface="Calibri" panose="020F0502020204030204" pitchFamily="34" charset="0"/>
              <a:cs typeface="Calibri" panose="020F0502020204030204" pitchFamily="34" charset="0"/>
            </a:endParaRPr>
          </a:p>
          <a:p>
            <a:endParaRPr lang="el-GR" dirty="0"/>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0A22985E-FE24-861B-4267-1272689C0BF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5" name="Εικόνα 4">
            <a:extLst>
              <a:ext uri="{FF2B5EF4-FFF2-40B4-BE49-F238E27FC236}">
                <a16:creationId xmlns:a16="http://schemas.microsoft.com/office/drawing/2014/main" id="{6F3251F7-CDF6-2A36-113D-627959121E6B}"/>
              </a:ext>
            </a:extLst>
          </p:cNvPr>
          <p:cNvPicPr>
            <a:picLocks noChangeAspect="1"/>
          </p:cNvPicPr>
          <p:nvPr/>
        </p:nvPicPr>
        <p:blipFill>
          <a:blip r:embed="rId4"/>
          <a:stretch>
            <a:fillRect/>
          </a:stretch>
        </p:blipFill>
        <p:spPr>
          <a:xfrm>
            <a:off x="0" y="6174462"/>
            <a:ext cx="3096285" cy="683537"/>
          </a:xfrm>
          <a:prstGeom prst="rect">
            <a:avLst/>
          </a:prstGeom>
        </p:spPr>
      </p:pic>
    </p:spTree>
    <p:extLst>
      <p:ext uri="{BB962C8B-B14F-4D97-AF65-F5344CB8AC3E}">
        <p14:creationId xmlns:p14="http://schemas.microsoft.com/office/powerpoint/2010/main" val="41985796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D07BE21-0855-1181-317A-D0CA9C263D50}"/>
              </a:ext>
            </a:extLst>
          </p:cNvPr>
          <p:cNvSpPr>
            <a:spLocks noGrp="1"/>
          </p:cNvSpPr>
          <p:nvPr>
            <p:ph type="title"/>
          </p:nvPr>
        </p:nvSpPr>
        <p:spPr>
          <a:xfrm>
            <a:off x="729559" y="231071"/>
            <a:ext cx="10515600" cy="531168"/>
          </a:xfrm>
        </p:spPr>
        <p:txBody>
          <a:bodyPr>
            <a:normAutofit/>
          </a:bodyPr>
          <a:lstStyle/>
          <a:p>
            <a:r>
              <a:rPr lang="el-GR" sz="2200" b="1" dirty="0">
                <a:latin typeface="Calibri" panose="020F0502020204030204" pitchFamily="34" charset="0"/>
                <a:cs typeface="Calibri" panose="020F0502020204030204" pitchFamily="34" charset="0"/>
              </a:rPr>
              <a:t>3. Έκθεση </a:t>
            </a:r>
            <a:r>
              <a:rPr lang="el-GR" sz="2200" b="1" dirty="0" err="1">
                <a:latin typeface="Calibri" panose="020F0502020204030204" pitchFamily="34" charset="0"/>
                <a:cs typeface="Calibri" panose="020F0502020204030204" pitchFamily="34" charset="0"/>
              </a:rPr>
              <a:t>αυτοαξιολόγησης</a:t>
            </a:r>
            <a:r>
              <a:rPr lang="el-GR" sz="2200" b="1" dirty="0">
                <a:latin typeface="Calibri" panose="020F0502020204030204" pitchFamily="34" charset="0"/>
                <a:cs typeface="Calibri" panose="020F0502020204030204" pitchFamily="34" charset="0"/>
              </a:rPr>
              <a:t> ΤΟΜΥ </a:t>
            </a:r>
            <a:endParaRPr lang="el-GR" sz="2200" dirty="0">
              <a:latin typeface="Calibri" panose="020F0502020204030204" pitchFamily="34" charset="0"/>
              <a:cs typeface="Calibri" panose="020F0502020204030204" pitchFamily="34" charset="0"/>
            </a:endParaRPr>
          </a:p>
        </p:txBody>
      </p:sp>
      <p:sp>
        <p:nvSpPr>
          <p:cNvPr id="3" name="Θέση περιεχομένου 2">
            <a:extLst>
              <a:ext uri="{FF2B5EF4-FFF2-40B4-BE49-F238E27FC236}">
                <a16:creationId xmlns:a16="http://schemas.microsoft.com/office/drawing/2014/main" id="{E14F8653-B606-9BEC-9336-22B8D67762BD}"/>
              </a:ext>
            </a:extLst>
          </p:cNvPr>
          <p:cNvSpPr>
            <a:spLocks noGrp="1"/>
          </p:cNvSpPr>
          <p:nvPr>
            <p:ph idx="1"/>
          </p:nvPr>
        </p:nvSpPr>
        <p:spPr>
          <a:xfrm>
            <a:off x="602810" y="648040"/>
            <a:ext cx="9509911" cy="5459241"/>
          </a:xfrm>
        </p:spPr>
        <p:txBody>
          <a:bodyPr>
            <a:normAutofit fontScale="25000" lnSpcReduction="20000"/>
          </a:bodyPr>
          <a:lstStyle/>
          <a:p>
            <a:pPr algn="just">
              <a:lnSpc>
                <a:spcPct val="134000"/>
              </a:lnSpc>
              <a:spcBef>
                <a:spcPts val="600"/>
              </a:spcBef>
              <a:buFont typeface="Wingdings" panose="05000000000000000000" pitchFamily="2" charset="2"/>
              <a:buChar char="v"/>
            </a:pPr>
            <a:r>
              <a:rPr lang="el-GR" sz="6800" dirty="0">
                <a:latin typeface="Calibri" panose="020F0502020204030204" pitchFamily="34" charset="0"/>
                <a:cs typeface="Calibri" panose="020F0502020204030204" pitchFamily="34" charset="0"/>
              </a:rPr>
              <a:t>Η έκθεση </a:t>
            </a:r>
            <a:r>
              <a:rPr lang="el-GR" sz="6800" b="1" dirty="0">
                <a:latin typeface="Calibri" panose="020F0502020204030204" pitchFamily="34" charset="0"/>
                <a:cs typeface="Calibri" panose="020F0502020204030204" pitchFamily="34" charset="0"/>
              </a:rPr>
              <a:t>υπογράφεται</a:t>
            </a:r>
            <a:r>
              <a:rPr lang="el-GR" sz="6800" dirty="0">
                <a:latin typeface="Calibri" panose="020F0502020204030204" pitchFamily="34" charset="0"/>
                <a:cs typeface="Calibri" panose="020F0502020204030204" pitchFamily="34" charset="0"/>
              </a:rPr>
              <a:t> από τον </a:t>
            </a:r>
            <a:r>
              <a:rPr lang="el-GR" sz="6800" b="1" dirty="0">
                <a:latin typeface="Calibri" panose="020F0502020204030204" pitchFamily="34" charset="0"/>
                <a:cs typeface="Calibri" panose="020F0502020204030204" pitchFamily="34" charset="0"/>
              </a:rPr>
              <a:t>Συντονιστή</a:t>
            </a:r>
            <a:r>
              <a:rPr lang="el-GR" sz="6800" dirty="0">
                <a:latin typeface="Calibri" panose="020F0502020204030204" pitchFamily="34" charset="0"/>
                <a:cs typeface="Calibri" panose="020F0502020204030204" pitchFamily="34" charset="0"/>
              </a:rPr>
              <a:t> της ΤΟΜΥ και τον Δ/</a:t>
            </a:r>
            <a:r>
              <a:rPr lang="el-GR" sz="6800" dirty="0" err="1">
                <a:latin typeface="Calibri" panose="020F0502020204030204" pitchFamily="34" charset="0"/>
                <a:cs typeface="Calibri" panose="020F0502020204030204" pitchFamily="34" charset="0"/>
              </a:rPr>
              <a:t>ντή</a:t>
            </a:r>
            <a:r>
              <a:rPr lang="el-GR" sz="6800" dirty="0">
                <a:latin typeface="Calibri" panose="020F0502020204030204" pitchFamily="34" charset="0"/>
                <a:cs typeface="Calibri" panose="020F0502020204030204" pitchFamily="34" charset="0"/>
              </a:rPr>
              <a:t> του Κέντρου Υγείας Αναφοράς</a:t>
            </a:r>
          </a:p>
          <a:p>
            <a:pPr algn="just">
              <a:lnSpc>
                <a:spcPct val="134000"/>
              </a:lnSpc>
              <a:spcBef>
                <a:spcPts val="600"/>
              </a:spcBef>
              <a:buFont typeface="Wingdings" panose="05000000000000000000" pitchFamily="2" charset="2"/>
              <a:buChar char="v"/>
            </a:pPr>
            <a:r>
              <a:rPr lang="el-GR" sz="6800" dirty="0">
                <a:latin typeface="Calibri" panose="020F0502020204030204" pitchFamily="34" charset="0"/>
                <a:cs typeface="Calibri" panose="020F0502020204030204" pitchFamily="34" charset="0"/>
              </a:rPr>
              <a:t>Χρόνος υποβολής: έως 15 Φεβρουαρίου εκάστου έτους</a:t>
            </a:r>
          </a:p>
          <a:p>
            <a:pPr algn="just">
              <a:lnSpc>
                <a:spcPct val="134000"/>
              </a:lnSpc>
              <a:spcBef>
                <a:spcPts val="600"/>
              </a:spcBef>
              <a:buFont typeface="Wingdings" panose="05000000000000000000" pitchFamily="2" charset="2"/>
              <a:buChar char="v"/>
            </a:pPr>
            <a:r>
              <a:rPr lang="el-GR" sz="6800" dirty="0">
                <a:latin typeface="Calibri" panose="020F0502020204030204" pitchFamily="34" charset="0"/>
                <a:cs typeface="Calibri" panose="020F0502020204030204" pitchFamily="34" charset="0"/>
              </a:rPr>
              <a:t>Συνυποβάλλεται στο Δελτίο Δήλωσης Δαπάνης στο ΟΠΣ μισθοδοσίας μηνός Δεκεμβρίου (με συνημμένα δικαιολογητικά)</a:t>
            </a:r>
          </a:p>
          <a:p>
            <a:pPr algn="just">
              <a:lnSpc>
                <a:spcPct val="134000"/>
              </a:lnSpc>
              <a:spcBef>
                <a:spcPts val="600"/>
              </a:spcBef>
              <a:buFont typeface="Wingdings" panose="05000000000000000000" pitchFamily="2" charset="2"/>
              <a:buChar char="v"/>
            </a:pPr>
            <a:r>
              <a:rPr lang="el-GR" sz="6800" b="1" dirty="0">
                <a:latin typeface="Calibri" panose="020F0502020204030204" pitchFamily="34" charset="0"/>
                <a:cs typeface="Calibri" panose="020F0502020204030204" pitchFamily="34" charset="0"/>
              </a:rPr>
              <a:t>Κοινοποιείται στην Δ/νση ΠΦΥ του Υπουργείου και ΕΔΕΥΠΥ για ενδεχόμενες ενέργειες</a:t>
            </a:r>
            <a:endParaRPr lang="el-GR" sz="6800" dirty="0">
              <a:latin typeface="Calibri" panose="020F0502020204030204" pitchFamily="34" charset="0"/>
              <a:cs typeface="Calibri" panose="020F0502020204030204" pitchFamily="34" charset="0"/>
            </a:endParaRPr>
          </a:p>
          <a:p>
            <a:pPr algn="just">
              <a:lnSpc>
                <a:spcPct val="134000"/>
              </a:lnSpc>
              <a:spcBef>
                <a:spcPts val="600"/>
              </a:spcBef>
              <a:buFont typeface="Wingdings" panose="05000000000000000000" pitchFamily="2" charset="2"/>
              <a:buChar char="v"/>
            </a:pPr>
            <a:r>
              <a:rPr lang="el-GR" sz="6800" b="1" dirty="0">
                <a:latin typeface="Calibri" panose="020F0502020204030204" pitchFamily="34" charset="0"/>
                <a:cs typeface="Calibri" panose="020F0502020204030204" pitchFamily="34" charset="0"/>
              </a:rPr>
              <a:t>Η σωστή και ολοκληρωμένη αποτύπωση των πεπραγμένων των ΤΟΜΥ, η αξιολόγηση ζητημάτων λειτουργίας και η ανατροφοδότηση με πληροφορίες που σχετίζονται με τη λειτουργία της αποτελούν εξαιρετικής σημασίας στοιχεία για την προβολή του έργου των ΤΟΜΥ και της λειτουργίας που επιτελούν στην τοπική κοινότητα και στην ΠΦΥ</a:t>
            </a:r>
            <a:endParaRPr lang="en-US" sz="6800" b="1" dirty="0">
              <a:latin typeface="Calibri" panose="020F0502020204030204" pitchFamily="34" charset="0"/>
              <a:cs typeface="Calibri" panose="020F0502020204030204" pitchFamily="34" charset="0"/>
            </a:endParaRPr>
          </a:p>
          <a:p>
            <a:pPr algn="just">
              <a:lnSpc>
                <a:spcPct val="134000"/>
              </a:lnSpc>
              <a:spcBef>
                <a:spcPts val="600"/>
              </a:spcBef>
              <a:buFont typeface="Wingdings" panose="05000000000000000000" pitchFamily="2" charset="2"/>
              <a:buChar char="v"/>
            </a:pPr>
            <a:r>
              <a:rPr lang="el-GR" sz="6800" b="1" dirty="0">
                <a:latin typeface="Calibri" panose="020F0502020204030204" pitchFamily="34" charset="0"/>
                <a:cs typeface="Calibri" panose="020F0502020204030204" pitchFamily="34" charset="0"/>
              </a:rPr>
              <a:t>Η Έκθεση </a:t>
            </a:r>
            <a:r>
              <a:rPr lang="el-GR" sz="6800" b="1" dirty="0" err="1">
                <a:latin typeface="Calibri" panose="020F0502020204030204" pitchFamily="34" charset="0"/>
                <a:cs typeface="Calibri" panose="020F0502020204030204" pitchFamily="34" charset="0"/>
              </a:rPr>
              <a:t>Αυτοαξιολόγησης</a:t>
            </a:r>
            <a:r>
              <a:rPr lang="el-GR" sz="6800" b="1" dirty="0">
                <a:latin typeface="Calibri" panose="020F0502020204030204" pitchFamily="34" charset="0"/>
                <a:cs typeface="Calibri" panose="020F0502020204030204" pitchFamily="34" charset="0"/>
              </a:rPr>
              <a:t> συνδέεται με την </a:t>
            </a:r>
            <a:r>
              <a:rPr lang="el-GR" sz="6800" b="1" dirty="0" err="1">
                <a:latin typeface="Calibri" panose="020F0502020204030204" pitchFamily="34" charset="0"/>
                <a:cs typeface="Calibri" panose="020F0502020204030204" pitchFamily="34" charset="0"/>
              </a:rPr>
              <a:t>επιλεξιμότητα</a:t>
            </a:r>
            <a:r>
              <a:rPr lang="el-GR" sz="6800" b="1" dirty="0">
                <a:latin typeface="Calibri" panose="020F0502020204030204" pitchFamily="34" charset="0"/>
                <a:cs typeface="Calibri" panose="020F0502020204030204" pitchFamily="34" charset="0"/>
              </a:rPr>
              <a:t> δαπάνης των ΤΟΜΥ και αποτελεί αντικείμενο ελέγχου και συστάσεων σχετικά με την ορθή υλοποίηση του φυσικού αντικειμένου της πράξης. Ως εκ τούτου, η αποτύπωση ζητημάτων που σχετίζονται με την μη τήρηση των ανωτέρω μπορεί να οδηγήσει σε περικοπή συγχρηματοδότησης δαπανών και </a:t>
            </a:r>
            <a:r>
              <a:rPr lang="el-GR" sz="6800" b="1" dirty="0" err="1">
                <a:latin typeface="Calibri" panose="020F0502020204030204" pitchFamily="34" charset="0"/>
                <a:cs typeface="Calibri" panose="020F0502020204030204" pitchFamily="34" charset="0"/>
              </a:rPr>
              <a:t>απένταξη</a:t>
            </a:r>
            <a:r>
              <a:rPr lang="el-GR" sz="6800" b="1" dirty="0">
                <a:latin typeface="Calibri" panose="020F0502020204030204" pitchFamily="34" charset="0"/>
                <a:cs typeface="Calibri" panose="020F0502020204030204" pitchFamily="34" charset="0"/>
              </a:rPr>
              <a:t> της πράξης </a:t>
            </a:r>
          </a:p>
          <a:p>
            <a:pPr marL="0" indent="0" algn="just">
              <a:lnSpc>
                <a:spcPct val="134000"/>
              </a:lnSpc>
              <a:spcBef>
                <a:spcPts val="600"/>
              </a:spcBef>
              <a:buNone/>
            </a:pPr>
            <a:r>
              <a:rPr lang="el-GR" sz="6800" b="1" u="sng" dirty="0">
                <a:latin typeface="Calibri" panose="020F0502020204030204" pitchFamily="34" charset="0"/>
                <a:cs typeface="Calibri" panose="020F0502020204030204" pitchFamily="34" charset="0"/>
              </a:rPr>
              <a:t>ΠΡΟΣΟΧΗ: Ο προσδιορισμός των διαδικασιών αποτύπωσης και επίλυσης ζητημάτων, καθώς και ανεύρεσης λειτουργικών λύσεων αποτελεί διακριτή διοικητική διαδικασία και δεν υποκαθίσταται από την Έκθεση </a:t>
            </a:r>
            <a:r>
              <a:rPr lang="el-GR" sz="6800" b="1" u="sng" dirty="0" err="1">
                <a:latin typeface="Calibri" panose="020F0502020204030204" pitchFamily="34" charset="0"/>
                <a:cs typeface="Calibri" panose="020F0502020204030204" pitchFamily="34" charset="0"/>
              </a:rPr>
              <a:t>αυτοαξιολόγησης</a:t>
            </a:r>
            <a:r>
              <a:rPr lang="el-GR" sz="6800" b="1" u="sng" dirty="0">
                <a:latin typeface="Calibri" panose="020F0502020204030204" pitchFamily="34" charset="0"/>
                <a:cs typeface="Calibri" panose="020F0502020204030204" pitchFamily="34" charset="0"/>
              </a:rPr>
              <a:t>.</a:t>
            </a:r>
          </a:p>
          <a:p>
            <a:pPr algn="just">
              <a:lnSpc>
                <a:spcPct val="170000"/>
              </a:lnSpc>
              <a:buFont typeface="Wingdings" panose="05000000000000000000" pitchFamily="2" charset="2"/>
              <a:buChar char="v"/>
            </a:pPr>
            <a:endParaRPr lang="el-GR" sz="5600" b="1" dirty="0">
              <a:latin typeface="Calibri" panose="020F0502020204030204" pitchFamily="34" charset="0"/>
              <a:cs typeface="Calibri" panose="020F0502020204030204" pitchFamily="34" charset="0"/>
            </a:endParaRPr>
          </a:p>
          <a:p>
            <a:pPr algn="just">
              <a:lnSpc>
                <a:spcPct val="170000"/>
              </a:lnSpc>
              <a:buFont typeface="Wingdings" panose="05000000000000000000" pitchFamily="2" charset="2"/>
              <a:buChar char="v"/>
            </a:pPr>
            <a:endParaRPr lang="el-GR" dirty="0"/>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1618CD81-7CE5-3D84-6677-C6276F8C0E9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5" name="Εικόνα 4">
            <a:extLst>
              <a:ext uri="{FF2B5EF4-FFF2-40B4-BE49-F238E27FC236}">
                <a16:creationId xmlns:a16="http://schemas.microsoft.com/office/drawing/2014/main" id="{0E950D12-2F9B-6707-1A62-9EC77194DAA8}"/>
              </a:ext>
            </a:extLst>
          </p:cNvPr>
          <p:cNvPicPr>
            <a:picLocks noChangeAspect="1"/>
          </p:cNvPicPr>
          <p:nvPr/>
        </p:nvPicPr>
        <p:blipFill>
          <a:blip r:embed="rId5"/>
          <a:stretch>
            <a:fillRect/>
          </a:stretch>
        </p:blipFill>
        <p:spPr>
          <a:xfrm>
            <a:off x="0" y="6087426"/>
            <a:ext cx="4550195" cy="770573"/>
          </a:xfrm>
          <a:prstGeom prst="rect">
            <a:avLst/>
          </a:prstGeom>
        </p:spPr>
      </p:pic>
    </p:spTree>
    <p:extLst>
      <p:ext uri="{BB962C8B-B14F-4D97-AF65-F5344CB8AC3E}">
        <p14:creationId xmlns:p14="http://schemas.microsoft.com/office/powerpoint/2010/main" val="3971991017"/>
      </p:ext>
    </p:extLst>
  </p:cSld>
  <p:clrMapOvr>
    <a:overrideClrMapping bg1="lt1" tx1="dk1" bg2="lt2" tx2="dk2" accent1="accent1" accent2="accent2" accent3="accent3" accent4="accent4" accent5="accent5" accent6="accent6" hlink="hlink" folHlink="folHlink"/>
  </p:clrMapOvr>
</p:sld>
</file>

<file path=ppt/slides/slide7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Τίτλος 4">
            <a:extLst>
              <a:ext uri="{FF2B5EF4-FFF2-40B4-BE49-F238E27FC236}">
                <a16:creationId xmlns:a16="http://schemas.microsoft.com/office/drawing/2014/main" id="{537ABCD1-0377-DD97-AC72-C08936CE4272}"/>
              </a:ext>
            </a:extLst>
          </p:cNvPr>
          <p:cNvSpPr>
            <a:spLocks noGrp="1"/>
          </p:cNvSpPr>
          <p:nvPr>
            <p:ph type="title"/>
          </p:nvPr>
        </p:nvSpPr>
        <p:spPr>
          <a:xfrm>
            <a:off x="650173" y="127506"/>
            <a:ext cx="8596668" cy="911382"/>
          </a:xfrm>
        </p:spPr>
        <p:txBody>
          <a:bodyPr>
            <a:normAutofit fontScale="90000"/>
          </a:bodyPr>
          <a:lstStyle/>
          <a:p>
            <a:pPr algn="ctr"/>
            <a:r>
              <a:rPr lang="el-GR" sz="3100" b="1" dirty="0">
                <a:latin typeface="Calibri" panose="020F0502020204030204" pitchFamily="34" charset="0"/>
                <a:cs typeface="Calibri" panose="020F0502020204030204" pitchFamily="34" charset="0"/>
              </a:rPr>
              <a:t>Δελτία Δήλωσης Δαπανών</a:t>
            </a:r>
            <a:br>
              <a:rPr lang="el-GR" b="1" dirty="0">
                <a:latin typeface="Calibri" panose="020F0502020204030204" pitchFamily="34" charset="0"/>
                <a:cs typeface="Calibri" panose="020F0502020204030204" pitchFamily="34" charset="0"/>
              </a:rPr>
            </a:br>
            <a:r>
              <a:rPr lang="el-GR" sz="2900" b="1" dirty="0">
                <a:latin typeface="Calibri" panose="020F0502020204030204" pitchFamily="34" charset="0"/>
                <a:cs typeface="Calibri" panose="020F0502020204030204" pitchFamily="34" charset="0"/>
              </a:rPr>
              <a:t>Φυσικό Αντικείμενο Επισημάνσεις</a:t>
            </a:r>
          </a:p>
        </p:txBody>
      </p:sp>
      <p:sp>
        <p:nvSpPr>
          <p:cNvPr id="3" name="Θέση περιεχομένου 2">
            <a:extLst>
              <a:ext uri="{FF2B5EF4-FFF2-40B4-BE49-F238E27FC236}">
                <a16:creationId xmlns:a16="http://schemas.microsoft.com/office/drawing/2014/main" id="{6853EE2D-AECC-9B01-5AEC-629D0F34A5D0}"/>
              </a:ext>
            </a:extLst>
          </p:cNvPr>
          <p:cNvSpPr>
            <a:spLocks noGrp="1"/>
          </p:cNvSpPr>
          <p:nvPr>
            <p:ph idx="1"/>
          </p:nvPr>
        </p:nvSpPr>
        <p:spPr>
          <a:xfrm>
            <a:off x="749761" y="1158844"/>
            <a:ext cx="8596668" cy="4798335"/>
          </a:xfrm>
        </p:spPr>
        <p:txBody>
          <a:bodyPr>
            <a:normAutofit fontScale="92500" lnSpcReduction="20000"/>
          </a:bodyPr>
          <a:lstStyle/>
          <a:p>
            <a:pPr algn="just"/>
            <a:r>
              <a:rPr lang="el-GR" dirty="0">
                <a:latin typeface="Calibri" panose="020F0502020204030204" pitchFamily="34" charset="0"/>
                <a:cs typeface="Calibri" panose="020F0502020204030204" pitchFamily="34" charset="0"/>
              </a:rPr>
              <a:t>Σε </a:t>
            </a:r>
            <a:r>
              <a:rPr lang="el-GR" b="1" dirty="0">
                <a:latin typeface="Calibri" panose="020F0502020204030204" pitchFamily="34" charset="0"/>
                <a:cs typeface="Calibri" panose="020F0502020204030204" pitchFamily="34" charset="0"/>
              </a:rPr>
              <a:t>κάθε Δελτίο Δήλωσης Δαπάνης </a:t>
            </a:r>
            <a:r>
              <a:rPr lang="el-GR" dirty="0">
                <a:latin typeface="Calibri" panose="020F0502020204030204" pitchFamily="34" charset="0"/>
                <a:cs typeface="Calibri" panose="020F0502020204030204" pitchFamily="34" charset="0"/>
              </a:rPr>
              <a:t>θα συνυποβάλλεται </a:t>
            </a:r>
            <a:r>
              <a:rPr lang="el-GR" b="1" dirty="0">
                <a:latin typeface="Calibri" panose="020F0502020204030204" pitchFamily="34" charset="0"/>
                <a:cs typeface="Calibri" panose="020F0502020204030204" pitchFamily="34" charset="0"/>
              </a:rPr>
              <a:t>Πίνακας προσωπικού ΤΟΜΥ</a:t>
            </a:r>
          </a:p>
          <a:p>
            <a:pPr marL="0" indent="0" algn="just">
              <a:buNone/>
            </a:pPr>
            <a:r>
              <a:rPr lang="el-GR" dirty="0">
                <a:latin typeface="Calibri" panose="020F0502020204030204" pitchFamily="34" charset="0"/>
                <a:cs typeface="Calibri" panose="020F0502020204030204" pitchFamily="34" charset="0"/>
              </a:rPr>
              <a:t>Ο Πίνακας προσωπικού </a:t>
            </a:r>
            <a:r>
              <a:rPr lang="el-GR" b="1" dirty="0">
                <a:latin typeface="Calibri" panose="020F0502020204030204" pitchFamily="34" charset="0"/>
                <a:cs typeface="Calibri" panose="020F0502020204030204" pitchFamily="34" charset="0"/>
              </a:rPr>
              <a:t>ενημερώνεται</a:t>
            </a:r>
            <a:r>
              <a:rPr lang="el-GR" dirty="0">
                <a:latin typeface="Calibri" panose="020F0502020204030204" pitchFamily="34" charset="0"/>
                <a:cs typeface="Calibri" panose="020F0502020204030204" pitchFamily="34" charset="0"/>
              </a:rPr>
              <a:t> με </a:t>
            </a:r>
            <a:r>
              <a:rPr lang="el-GR" b="1" dirty="0">
                <a:latin typeface="Calibri" panose="020F0502020204030204" pitchFamily="34" charset="0"/>
                <a:cs typeface="Calibri" panose="020F0502020204030204" pitchFamily="34" charset="0"/>
              </a:rPr>
              <a:t>κάθε αλλαγή </a:t>
            </a:r>
            <a:r>
              <a:rPr lang="el-GR" dirty="0">
                <a:latin typeface="Calibri" panose="020F0502020204030204" pitchFamily="34" charset="0"/>
                <a:cs typeface="Calibri" panose="020F0502020204030204" pitchFamily="34" charset="0"/>
              </a:rPr>
              <a:t>(πχ αποχωρήσεις – προσλήψεις μελών ΤΟΜΥ, μετακινήσεις προσωπικού σε ΤΟΜΥ, αλλαγές Συντονιστή/</a:t>
            </a:r>
            <a:r>
              <a:rPr lang="el-GR" dirty="0" err="1">
                <a:latin typeface="Calibri" panose="020F0502020204030204" pitchFamily="34" charset="0"/>
                <a:cs typeface="Calibri" panose="020F0502020204030204" pitchFamily="34" charset="0"/>
              </a:rPr>
              <a:t>τριας</a:t>
            </a:r>
            <a:r>
              <a:rPr lang="el-GR" dirty="0">
                <a:latin typeface="Calibri" panose="020F0502020204030204" pitchFamily="34" charset="0"/>
                <a:cs typeface="Calibri" panose="020F0502020204030204" pitchFamily="34" charset="0"/>
              </a:rPr>
              <a:t>, τυχόν μετεγκατάσταση ΤΟΜΥ, κλπ.), </a:t>
            </a:r>
          </a:p>
          <a:p>
            <a:pPr algn="just"/>
            <a:r>
              <a:rPr lang="el-GR" dirty="0">
                <a:latin typeface="Calibri" panose="020F0502020204030204" pitchFamily="34" charset="0"/>
                <a:cs typeface="Calibri" panose="020F0502020204030204" pitchFamily="34" charset="0"/>
              </a:rPr>
              <a:t>Αποφάσεις για μισθολογικές αλλαγές (ΜΚ), κ.ά.</a:t>
            </a:r>
          </a:p>
          <a:p>
            <a:pPr algn="just">
              <a:buFont typeface="Wingdings" panose="05000000000000000000" pitchFamily="2" charset="2"/>
              <a:buChar char="Ø"/>
            </a:pPr>
            <a:r>
              <a:rPr lang="el-GR" dirty="0">
                <a:latin typeface="Calibri" panose="020F0502020204030204" pitchFamily="34" charset="0"/>
                <a:cs typeface="Calibri" panose="020F0502020204030204" pitchFamily="34" charset="0"/>
              </a:rPr>
              <a:t>Στο </a:t>
            </a:r>
            <a:r>
              <a:rPr lang="el-GR" b="1" dirty="0">
                <a:latin typeface="Calibri" panose="020F0502020204030204" pitchFamily="34" charset="0"/>
                <a:cs typeface="Calibri" panose="020F0502020204030204" pitchFamily="34" charset="0"/>
              </a:rPr>
              <a:t>πρώτο Δελτίο Δήλωσης Δαπάνης </a:t>
            </a:r>
            <a:r>
              <a:rPr lang="el-GR" dirty="0">
                <a:latin typeface="Calibri" panose="020F0502020204030204" pitchFamily="34" charset="0"/>
                <a:cs typeface="Calibri" panose="020F0502020204030204" pitchFamily="34" charset="0"/>
              </a:rPr>
              <a:t>συνυποβάλλονται: </a:t>
            </a:r>
          </a:p>
          <a:p>
            <a:pPr algn="just">
              <a:buFont typeface="Wingdings" panose="05000000000000000000" pitchFamily="2" charset="2"/>
              <a:buChar char="ü"/>
            </a:pPr>
            <a:r>
              <a:rPr lang="el-GR" dirty="0">
                <a:latin typeface="Calibri" panose="020F0502020204030204" pitchFamily="34" charset="0"/>
                <a:cs typeface="Calibri" panose="020F0502020204030204" pitchFamily="34" charset="0"/>
              </a:rPr>
              <a:t>οι </a:t>
            </a:r>
            <a:r>
              <a:rPr lang="el-GR" b="1" dirty="0">
                <a:latin typeface="Calibri" panose="020F0502020204030204" pitchFamily="34" charset="0"/>
                <a:cs typeface="Calibri" panose="020F0502020204030204" pitchFamily="34" charset="0"/>
              </a:rPr>
              <a:t>συμβάσεις</a:t>
            </a:r>
            <a:r>
              <a:rPr lang="el-GR" dirty="0">
                <a:latin typeface="Calibri" panose="020F0502020204030204" pitchFamily="34" charset="0"/>
                <a:cs typeface="Calibri" panose="020F0502020204030204" pitchFamily="34" charset="0"/>
              </a:rPr>
              <a:t> και περιλήψεις αυτών</a:t>
            </a:r>
          </a:p>
          <a:p>
            <a:pPr algn="just">
              <a:buFont typeface="Wingdings" panose="05000000000000000000" pitchFamily="2" charset="2"/>
              <a:buChar char="ü"/>
            </a:pPr>
            <a:r>
              <a:rPr lang="el-GR" dirty="0">
                <a:latin typeface="Calibri" panose="020F0502020204030204" pitchFamily="34" charset="0"/>
                <a:cs typeface="Calibri" panose="020F0502020204030204" pitchFamily="34" charset="0"/>
              </a:rPr>
              <a:t>στοιχεία </a:t>
            </a:r>
            <a:r>
              <a:rPr lang="el-GR" b="1" dirty="0">
                <a:latin typeface="Calibri" panose="020F0502020204030204" pitchFamily="34" charset="0"/>
                <a:cs typeface="Calibri" panose="020F0502020204030204" pitchFamily="34" charset="0"/>
              </a:rPr>
              <a:t>δημοσιότητας</a:t>
            </a:r>
            <a:r>
              <a:rPr lang="el-GR" dirty="0">
                <a:latin typeface="Calibri" panose="020F0502020204030204" pitchFamily="34" charset="0"/>
                <a:cs typeface="Calibri" panose="020F0502020204030204" pitchFamily="34" charset="0"/>
              </a:rPr>
              <a:t> (όπως φωτογραφίες αφισών, σύνδεσμος σχετικού κειμένου από την ιστοσελίδα της ΥΠΕ)</a:t>
            </a:r>
          </a:p>
          <a:p>
            <a:pPr algn="just">
              <a:buFont typeface="Wingdings" panose="05000000000000000000" pitchFamily="2" charset="2"/>
              <a:buChar char="ü"/>
            </a:pPr>
            <a:r>
              <a:rPr lang="el-GR" dirty="0">
                <a:latin typeface="Calibri" panose="020F0502020204030204" pitchFamily="34" charset="0"/>
                <a:cs typeface="Calibri" panose="020F0502020204030204" pitchFamily="34" charset="0"/>
              </a:rPr>
              <a:t>το τυποποιημένο </a:t>
            </a:r>
            <a:r>
              <a:rPr lang="el-GR" b="1" dirty="0">
                <a:latin typeface="Calibri" panose="020F0502020204030204" pitchFamily="34" charset="0"/>
                <a:cs typeface="Calibri" panose="020F0502020204030204" pitchFamily="34" charset="0"/>
              </a:rPr>
              <a:t>Έντυπο Ε.Ι.1_7 </a:t>
            </a:r>
            <a:r>
              <a:rPr lang="el-GR" dirty="0">
                <a:latin typeface="Calibri" panose="020F0502020204030204" pitchFamily="34" charset="0"/>
                <a:cs typeface="Calibri" panose="020F0502020204030204" pitchFamily="34" charset="0"/>
              </a:rPr>
              <a:t>«Κατάλογος Εγγράφων για την Τήρηση Φακέλου Πράξης»</a:t>
            </a:r>
          </a:p>
          <a:p>
            <a:pPr algn="just">
              <a:buFont typeface="Wingdings" panose="05000000000000000000" pitchFamily="2" charset="2"/>
              <a:buChar char="Ø"/>
            </a:pPr>
            <a:r>
              <a:rPr lang="el-GR" dirty="0">
                <a:latin typeface="Calibri" panose="020F0502020204030204" pitchFamily="34" charset="0"/>
                <a:cs typeface="Calibri" panose="020F0502020204030204" pitchFamily="34" charset="0"/>
              </a:rPr>
              <a:t>οποιαδήποτε </a:t>
            </a:r>
            <a:r>
              <a:rPr lang="el-GR" b="1" dirty="0">
                <a:latin typeface="Calibri" panose="020F0502020204030204" pitchFamily="34" charset="0"/>
                <a:cs typeface="Calibri" panose="020F0502020204030204" pitchFamily="34" charset="0"/>
              </a:rPr>
              <a:t>μεταβολή</a:t>
            </a:r>
            <a:r>
              <a:rPr lang="el-GR" dirty="0">
                <a:latin typeface="Calibri" panose="020F0502020204030204" pitchFamily="34" charset="0"/>
                <a:cs typeface="Calibri" panose="020F0502020204030204" pitchFamily="34" charset="0"/>
              </a:rPr>
              <a:t> στα στοιχεία της πράξης, όπως τροποποιήσεις συμβάσεων, αποστέλλεται εκ νέου στην ΕΔΕΥΠΥ</a:t>
            </a:r>
          </a:p>
          <a:p>
            <a:pPr marL="0" indent="0" algn="just">
              <a:buNone/>
            </a:pPr>
            <a:r>
              <a:rPr lang="el-GR" dirty="0">
                <a:latin typeface="Calibri" panose="020F0502020204030204" pitchFamily="34" charset="0"/>
                <a:cs typeface="Calibri" panose="020F0502020204030204" pitchFamily="34" charset="0"/>
              </a:rPr>
              <a:t>Τα </a:t>
            </a:r>
            <a:r>
              <a:rPr lang="el-GR" b="1" dirty="0">
                <a:latin typeface="Calibri" panose="020F0502020204030204" pitchFamily="34" charset="0"/>
                <a:cs typeface="Calibri" panose="020F0502020204030204" pitchFamily="34" charset="0"/>
              </a:rPr>
              <a:t>παραδοτέα</a:t>
            </a:r>
            <a:r>
              <a:rPr lang="el-GR" dirty="0">
                <a:latin typeface="Calibri" panose="020F0502020204030204" pitchFamily="34" charset="0"/>
                <a:cs typeface="Calibri" panose="020F0502020204030204" pitchFamily="34" charset="0"/>
              </a:rPr>
              <a:t> </a:t>
            </a:r>
            <a:r>
              <a:rPr lang="el-GR" b="1" dirty="0">
                <a:latin typeface="Calibri" panose="020F0502020204030204" pitchFamily="34" charset="0"/>
                <a:cs typeface="Calibri" panose="020F0502020204030204" pitchFamily="34" charset="0"/>
              </a:rPr>
              <a:t>Φυσικού Αντικειμένου </a:t>
            </a:r>
            <a:r>
              <a:rPr lang="el-GR" dirty="0">
                <a:latin typeface="Calibri" panose="020F0502020204030204" pitchFamily="34" charset="0"/>
                <a:cs typeface="Calibri" panose="020F0502020204030204" pitchFamily="34" charset="0"/>
              </a:rPr>
              <a:t>κάθε ΤΟΜΥ τηρούνται από τον/ην Υπεύθυνο/η </a:t>
            </a:r>
            <a:r>
              <a:rPr lang="el-GR" dirty="0" err="1">
                <a:latin typeface="Calibri" panose="020F0502020204030204" pitchFamily="34" charset="0"/>
                <a:cs typeface="Calibri" panose="020F0502020204030204" pitchFamily="34" charset="0"/>
              </a:rPr>
              <a:t>Υποέργου</a:t>
            </a:r>
            <a:r>
              <a:rPr lang="el-GR" dirty="0">
                <a:latin typeface="Calibri" panose="020F0502020204030204" pitchFamily="34" charset="0"/>
                <a:cs typeface="Calibri" panose="020F0502020204030204" pitchFamily="34" charset="0"/>
              </a:rPr>
              <a:t> της ΥΠΕ στον φυσικό και ηλεκτρονικό φάκελο του </a:t>
            </a:r>
            <a:r>
              <a:rPr lang="el-GR" dirty="0" err="1">
                <a:latin typeface="Calibri" panose="020F0502020204030204" pitchFamily="34" charset="0"/>
                <a:cs typeface="Calibri" panose="020F0502020204030204" pitchFamily="34" charset="0"/>
              </a:rPr>
              <a:t>Υποέργου</a:t>
            </a:r>
            <a:r>
              <a:rPr lang="el-GR" dirty="0">
                <a:latin typeface="Calibri" panose="020F0502020204030204" pitchFamily="34" charset="0"/>
                <a:cs typeface="Calibri" panose="020F0502020204030204" pitchFamily="34" charset="0"/>
              </a:rPr>
              <a:t>, και αποστέλλονται ηλεκτρονικά στην ΕΔΕΥΠΥ σύμφωνα με τα προβλεπόμενα στο εγκεκριμένο Τεχνικό Παράρτημα Υλοποίησης </a:t>
            </a:r>
            <a:r>
              <a:rPr lang="el-GR" dirty="0" err="1">
                <a:latin typeface="Calibri" panose="020F0502020204030204" pitchFamily="34" charset="0"/>
                <a:cs typeface="Calibri" panose="020F0502020204030204" pitchFamily="34" charset="0"/>
              </a:rPr>
              <a:t>υποέργου</a:t>
            </a:r>
            <a:r>
              <a:rPr lang="el-GR" dirty="0">
                <a:latin typeface="Calibri" panose="020F0502020204030204" pitchFamily="34" charset="0"/>
                <a:cs typeface="Calibri" panose="020F0502020204030204" pitchFamily="34" charset="0"/>
              </a:rPr>
              <a:t> με ίδια μέσα </a:t>
            </a:r>
          </a:p>
          <a:p>
            <a:endParaRPr lang="el-GR" dirty="0"/>
          </a:p>
        </p:txBody>
      </p:sp>
      <p:pic>
        <p:nvPicPr>
          <p:cNvPr id="2" name="Εικόνα 1"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712F8597-2A35-BF8B-9F10-F84465703BA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4" name="Εικόνα 3">
            <a:extLst>
              <a:ext uri="{FF2B5EF4-FFF2-40B4-BE49-F238E27FC236}">
                <a16:creationId xmlns:a16="http://schemas.microsoft.com/office/drawing/2014/main" id="{2486AF40-9332-F04E-E03B-0C96A3C7E3B5}"/>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655448441"/>
      </p:ext>
    </p:extLst>
  </p:cSld>
  <p:clrMapOvr>
    <a:overrideClrMapping bg1="lt1" tx1="dk1" bg2="lt2" tx2="dk2" accent1="accent1" accent2="accent2" accent3="accent3" accent4="accent4" accent5="accent5" accent6="accent6" hlink="hlink" folHlink="folHlink"/>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Τίτλος 5">
            <a:extLst>
              <a:ext uri="{FF2B5EF4-FFF2-40B4-BE49-F238E27FC236}">
                <a16:creationId xmlns:a16="http://schemas.microsoft.com/office/drawing/2014/main" id="{55343075-9270-28C4-6AC8-E89FAF2C2AB3}"/>
              </a:ext>
            </a:extLst>
          </p:cNvPr>
          <p:cNvSpPr>
            <a:spLocks noGrp="1"/>
          </p:cNvSpPr>
          <p:nvPr>
            <p:ph type="title"/>
          </p:nvPr>
        </p:nvSpPr>
        <p:spPr>
          <a:xfrm>
            <a:off x="677334" y="609600"/>
            <a:ext cx="8596668" cy="585457"/>
          </a:xfrm>
        </p:spPr>
        <p:txBody>
          <a:bodyPr>
            <a:normAutofit/>
          </a:bodyPr>
          <a:lstStyle/>
          <a:p>
            <a:pPr algn="ctr"/>
            <a:r>
              <a:rPr lang="el-GR" sz="2600" b="1" dirty="0">
                <a:latin typeface="Calibri" panose="020F0502020204030204" pitchFamily="34" charset="0"/>
                <a:cs typeface="Calibri" panose="020F0502020204030204" pitchFamily="34" charset="0"/>
              </a:rPr>
              <a:t>Λίστα Ελέγχου Κάλυψης Προσβασιμότητας</a:t>
            </a:r>
          </a:p>
        </p:txBody>
      </p:sp>
      <p:pic>
        <p:nvPicPr>
          <p:cNvPr id="5" name="Εικόνα 4"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A60DCE09-727F-32A2-3C20-2DAF53CAE5C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9" name="Θέση περιεχομένου 3">
            <a:extLst>
              <a:ext uri="{FF2B5EF4-FFF2-40B4-BE49-F238E27FC236}">
                <a16:creationId xmlns:a16="http://schemas.microsoft.com/office/drawing/2014/main" id="{DD9E48EB-138C-7FD0-F10F-6C98CE27D657}"/>
              </a:ext>
            </a:extLst>
          </p:cNvPr>
          <p:cNvPicPr>
            <a:picLocks noChangeAspect="1"/>
          </p:cNvPicPr>
          <p:nvPr/>
        </p:nvPicPr>
        <p:blipFill>
          <a:blip r:embed="rId3"/>
          <a:stretch>
            <a:fillRect/>
          </a:stretch>
        </p:blipFill>
        <p:spPr>
          <a:xfrm>
            <a:off x="0" y="6087427"/>
            <a:ext cx="3542083" cy="816935"/>
          </a:xfrm>
          <a:prstGeom prst="rect">
            <a:avLst/>
          </a:prstGeom>
        </p:spPr>
      </p:pic>
      <p:sp>
        <p:nvSpPr>
          <p:cNvPr id="12" name="Θέση περιεχομένου 11">
            <a:extLst>
              <a:ext uri="{FF2B5EF4-FFF2-40B4-BE49-F238E27FC236}">
                <a16:creationId xmlns:a16="http://schemas.microsoft.com/office/drawing/2014/main" id="{9D3A311D-D66A-AFF9-DAE0-72CB180202D7}"/>
              </a:ext>
            </a:extLst>
          </p:cNvPr>
          <p:cNvSpPr>
            <a:spLocks noGrp="1"/>
          </p:cNvSpPr>
          <p:nvPr>
            <p:ph idx="1"/>
          </p:nvPr>
        </p:nvSpPr>
        <p:spPr>
          <a:xfrm>
            <a:off x="586799" y="1423406"/>
            <a:ext cx="8596668" cy="4742004"/>
          </a:xfrm>
        </p:spPr>
        <p:txBody>
          <a:bodyPr>
            <a:normAutofit lnSpcReduction="10000"/>
          </a:bodyPr>
          <a:lstStyle/>
          <a:p>
            <a:pPr algn="just"/>
            <a:r>
              <a:rPr lang="el-GR" sz="1900" dirty="0">
                <a:latin typeface="Calibri" panose="020F0502020204030204" pitchFamily="34" charset="0"/>
                <a:cs typeface="Calibri" panose="020F0502020204030204" pitchFamily="34" charset="0"/>
              </a:rPr>
              <a:t>Σύμφωνα με τον Οδηγό Επικοινωνίας  ΕΣΠΑ 2021-2027, οι ιστοσελίδες και οι εφαρμογές για φορητές συσκευές που απευθύνονται στο ευρύ κοινό πρέπει να συμμορφώνονται με το νέο εναρμονισμένο ευρωπαϊκό πρότυπο EN 301 549 v3.2.1 (2021-03), το οποίο καθορίζει, μεταξύ άλλων, τεχνικές απαιτήσεις για την προσβασιμότητα </a:t>
            </a:r>
            <a:r>
              <a:rPr lang="el-GR" sz="1900" dirty="0" err="1">
                <a:latin typeface="Calibri" panose="020F0502020204030204" pitchFamily="34" charset="0"/>
                <a:cs typeface="Calibri" panose="020F0502020204030204" pitchFamily="34" charset="0"/>
              </a:rPr>
              <a:t>ιστοτόπων</a:t>
            </a:r>
            <a:r>
              <a:rPr lang="el-GR" sz="1900" dirty="0">
                <a:latin typeface="Calibri" panose="020F0502020204030204" pitchFamily="34" charset="0"/>
                <a:cs typeface="Calibri" panose="020F0502020204030204" pitchFamily="34" charset="0"/>
              </a:rPr>
              <a:t> και  εφαρμογών για φορητές συσκευές. Το εν λόγω πρότυπο, που αντικαθιστά το πρότυπο EN 301 549v2.1.2 (2018-08), εμπεριέχει ως απαίτηση τη συμμόρφωση με τις πιο πρόσφατες Οδηγίες για την Προσβασιμότητα του Περιεχομένου του Ιστού (έκδοση 2.1), σε επίπεδο συμμόρφωσης «ΑΑ» (WCAG 2.1 </a:t>
            </a:r>
            <a:r>
              <a:rPr lang="el-GR" sz="1900" dirty="0" err="1">
                <a:latin typeface="Calibri" panose="020F0502020204030204" pitchFamily="34" charset="0"/>
                <a:cs typeface="Calibri" panose="020F0502020204030204" pitchFamily="34" charset="0"/>
              </a:rPr>
              <a:t>Level</a:t>
            </a:r>
            <a:r>
              <a:rPr lang="el-GR" sz="1900" dirty="0">
                <a:latin typeface="Calibri" panose="020F0502020204030204" pitchFamily="34" charset="0"/>
                <a:cs typeface="Calibri" panose="020F0502020204030204" pitchFamily="34" charset="0"/>
              </a:rPr>
              <a:t> AΑ) και έχει τεθεί σε οριστική ισχύ από τις 12/02/2022. </a:t>
            </a:r>
          </a:p>
          <a:p>
            <a:pPr algn="just"/>
            <a:r>
              <a:rPr lang="el-GR" sz="1900" dirty="0">
                <a:latin typeface="Calibri" panose="020F0502020204030204" pitchFamily="34" charset="0"/>
                <a:cs typeface="Calibri" panose="020F0502020204030204" pitchFamily="34" charset="0"/>
              </a:rPr>
              <a:t>Παρακαλούμε όπως προβείτε σε τυχών απαραίτητες τεχνικές ενέργειες  για την </a:t>
            </a:r>
            <a:r>
              <a:rPr lang="el-GR" sz="1900" b="1" dirty="0">
                <a:latin typeface="Calibri" panose="020F0502020204030204" pitchFamily="34" charset="0"/>
                <a:cs typeface="Calibri" panose="020F0502020204030204" pitchFamily="34" charset="0"/>
              </a:rPr>
              <a:t>διασφάλιση </a:t>
            </a:r>
            <a:r>
              <a:rPr lang="el-GR" sz="1900" b="1" dirty="0" err="1">
                <a:latin typeface="Calibri" panose="020F0502020204030204" pitchFamily="34" charset="0"/>
                <a:cs typeface="Calibri" panose="020F0502020204030204" pitchFamily="34" charset="0"/>
              </a:rPr>
              <a:t>προσβάσιμης</a:t>
            </a:r>
            <a:r>
              <a:rPr lang="el-GR" sz="1900" b="1" dirty="0">
                <a:latin typeface="Calibri" panose="020F0502020204030204" pitchFamily="34" charset="0"/>
                <a:cs typeface="Calibri" panose="020F0502020204030204" pitchFamily="34" charset="0"/>
              </a:rPr>
              <a:t>  επικοινωνίας σε ιστοσελίδες και εφαρμογές </a:t>
            </a:r>
          </a:p>
          <a:p>
            <a:pPr algn="just"/>
            <a:r>
              <a:rPr lang="el-GR" sz="1900" dirty="0">
                <a:latin typeface="Calibri" panose="020F0502020204030204" pitchFamily="34" charset="0"/>
                <a:cs typeface="Calibri" panose="020F0502020204030204" pitchFamily="34" charset="0"/>
              </a:rPr>
              <a:t>Το αρχείο </a:t>
            </a:r>
            <a:r>
              <a:rPr lang="en-US" sz="1900" dirty="0" err="1">
                <a:latin typeface="Calibri" panose="020F0502020204030204" pitchFamily="34" charset="0"/>
                <a:cs typeface="Calibri" panose="020F0502020204030204" pitchFamily="34" charset="0"/>
              </a:rPr>
              <a:t>xls</a:t>
            </a:r>
            <a:r>
              <a:rPr lang="en-US" sz="1900" dirty="0">
                <a:latin typeface="Calibri" panose="020F0502020204030204" pitchFamily="34" charset="0"/>
                <a:cs typeface="Calibri" panose="020F0502020204030204" pitchFamily="34" charset="0"/>
              </a:rPr>
              <a:t> </a:t>
            </a:r>
            <a:r>
              <a:rPr lang="el-GR" sz="1900" dirty="0">
                <a:latin typeface="Calibri" panose="020F0502020204030204" pitchFamily="34" charset="0"/>
                <a:cs typeface="Calibri" panose="020F0502020204030204" pitchFamily="34" charset="0"/>
              </a:rPr>
              <a:t>με τη λίστα συμμόρφωσης στο πρότυπο </a:t>
            </a:r>
            <a:r>
              <a:rPr lang="en-US" sz="1900" dirty="0">
                <a:latin typeface="Calibri" panose="020F0502020204030204" pitchFamily="34" charset="0"/>
                <a:cs typeface="Calibri" panose="020F0502020204030204" pitchFamily="34" charset="0"/>
              </a:rPr>
              <a:t>WCAG</a:t>
            </a:r>
            <a:r>
              <a:rPr lang="el-GR" sz="1900" dirty="0">
                <a:latin typeface="Calibri" panose="020F0502020204030204" pitchFamily="34" charset="0"/>
                <a:cs typeface="Calibri" panose="020F0502020204030204" pitchFamily="34" charset="0"/>
              </a:rPr>
              <a:t> 2.1. θα πρέπει αφού συμπληρωθεί και υπογραφεί, να υποβληθεί αρμοδίως στο ΟΠΣ στο </a:t>
            </a:r>
            <a:r>
              <a:rPr lang="el-GR" sz="1900" b="1" dirty="0">
                <a:latin typeface="Calibri" panose="020F0502020204030204" pitchFamily="34" charset="0"/>
                <a:cs typeface="Calibri" panose="020F0502020204030204" pitchFamily="34" charset="0"/>
              </a:rPr>
              <a:t>1</a:t>
            </a:r>
            <a:r>
              <a:rPr lang="el-GR" sz="1900" b="1" baseline="30000" dirty="0">
                <a:latin typeface="Calibri" panose="020F0502020204030204" pitchFamily="34" charset="0"/>
                <a:cs typeface="Calibri" panose="020F0502020204030204" pitchFamily="34" charset="0"/>
              </a:rPr>
              <a:t>Ο</a:t>
            </a:r>
            <a:r>
              <a:rPr lang="el-GR" sz="1900" b="1" dirty="0">
                <a:latin typeface="Calibri" panose="020F0502020204030204" pitchFamily="34" charset="0"/>
                <a:cs typeface="Calibri" panose="020F0502020204030204" pitchFamily="34" charset="0"/>
              </a:rPr>
              <a:t> ΔΔΔ για νέες ΤΟΜΥ που θα συγκροτηθούν </a:t>
            </a:r>
            <a:r>
              <a:rPr lang="el-GR" sz="1900" dirty="0">
                <a:latin typeface="Calibri" panose="020F0502020204030204" pitchFamily="34" charset="0"/>
                <a:cs typeface="Calibri" panose="020F0502020204030204" pitchFamily="34" charset="0"/>
              </a:rPr>
              <a:t>ή σε επόμενο ΔΔΔ για ήδη συγκροτημένες νέες ΤΟΜΥ κάθε πράξης αρμοδιότητας σας  μέσω επικοινωνίας  </a:t>
            </a:r>
            <a:endParaRPr lang="en-US" sz="1900" dirty="0">
              <a:latin typeface="Calibri" panose="020F0502020204030204" pitchFamily="34" charset="0"/>
              <a:cs typeface="Calibri" panose="020F0502020204030204" pitchFamily="34" charset="0"/>
            </a:endParaRPr>
          </a:p>
          <a:p>
            <a:pPr algn="just"/>
            <a:endParaRPr lang="en-US" sz="1900" dirty="0">
              <a:latin typeface="Calibri" panose="020F0502020204030204" pitchFamily="34" charset="0"/>
              <a:cs typeface="Calibri" panose="020F0502020204030204" pitchFamily="34" charset="0"/>
            </a:endParaRPr>
          </a:p>
          <a:p>
            <a:pPr algn="just"/>
            <a:endParaRPr lang="el-GR" sz="1900" dirty="0">
              <a:latin typeface="Calibri" panose="020F0502020204030204" pitchFamily="34" charset="0"/>
              <a:cs typeface="Calibri" panose="020F0502020204030204" pitchFamily="34" charset="0"/>
            </a:endParaRPr>
          </a:p>
          <a:p>
            <a:endParaRPr lang="el-GR" dirty="0"/>
          </a:p>
        </p:txBody>
      </p:sp>
    </p:spTree>
    <p:extLst>
      <p:ext uri="{BB962C8B-B14F-4D97-AF65-F5344CB8AC3E}">
        <p14:creationId xmlns:p14="http://schemas.microsoft.com/office/powerpoint/2010/main" val="126437891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948184F-06C7-2D13-6184-7C4546E920E0}"/>
              </a:ext>
            </a:extLst>
          </p:cNvPr>
          <p:cNvSpPr>
            <a:spLocks noGrp="1"/>
          </p:cNvSpPr>
          <p:nvPr>
            <p:ph type="title"/>
          </p:nvPr>
        </p:nvSpPr>
        <p:spPr>
          <a:xfrm>
            <a:off x="1182232" y="2845774"/>
            <a:ext cx="10515600" cy="1325563"/>
          </a:xfrm>
        </p:spPr>
        <p:txBody>
          <a:bodyPr/>
          <a:lstStyle/>
          <a:p>
            <a:pPr algn="ctr"/>
            <a:r>
              <a:rPr lang="el-GR" b="1" dirty="0"/>
              <a:t>Β. Οικονομικό Αντικείμενο - Παραδοτέα</a:t>
            </a:r>
            <a:endParaRPr lang="el-GR" dirty="0"/>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0FBA4570-CC8B-E9E6-78AF-CFE5EF2728A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3" name="Εικόνα 2">
            <a:extLst>
              <a:ext uri="{FF2B5EF4-FFF2-40B4-BE49-F238E27FC236}">
                <a16:creationId xmlns:a16="http://schemas.microsoft.com/office/drawing/2014/main" id="{E1789B36-0CB2-DA01-ECA2-EF2F54D0DBB3}"/>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955095663"/>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71E88BC0-ED61-A463-FC37-C9AF7CB3B422}"/>
              </a:ext>
            </a:extLst>
          </p:cNvPr>
          <p:cNvSpPr>
            <a:spLocks noGrp="1"/>
          </p:cNvSpPr>
          <p:nvPr>
            <p:ph type="title"/>
          </p:nvPr>
        </p:nvSpPr>
        <p:spPr>
          <a:xfrm>
            <a:off x="795029" y="2175850"/>
            <a:ext cx="8596668" cy="1320800"/>
          </a:xfrm>
        </p:spPr>
        <p:txBody>
          <a:bodyPr/>
          <a:lstStyle/>
          <a:p>
            <a:pPr algn="ctr"/>
            <a:r>
              <a:rPr lang="el-GR" b="1" dirty="0">
                <a:latin typeface="Calibri" panose="020F0502020204030204" pitchFamily="34" charset="0"/>
                <a:cs typeface="Calibri" panose="020F0502020204030204" pitchFamily="34" charset="0"/>
              </a:rPr>
              <a:t>Αναγκαιότητα υλοποίησης της δράσης</a:t>
            </a:r>
            <a:endParaRPr lang="el-GR" dirty="0"/>
          </a:p>
        </p:txBody>
      </p:sp>
      <p:pic>
        <p:nvPicPr>
          <p:cNvPr id="4" name="Εικόνα 3">
            <a:extLst>
              <a:ext uri="{FF2B5EF4-FFF2-40B4-BE49-F238E27FC236}">
                <a16:creationId xmlns:a16="http://schemas.microsoft.com/office/drawing/2014/main" id="{EE4BB832-3534-394D-EBA3-1E15A5CF6E76}"/>
              </a:ext>
            </a:extLst>
          </p:cNvPr>
          <p:cNvPicPr>
            <a:picLocks noChangeAspect="1"/>
          </p:cNvPicPr>
          <p:nvPr/>
        </p:nvPicPr>
        <p:blipFill>
          <a:blip r:embed="rId2"/>
          <a:stretch>
            <a:fillRect/>
          </a:stretch>
        </p:blipFill>
        <p:spPr>
          <a:xfrm>
            <a:off x="0" y="5808556"/>
            <a:ext cx="4550195" cy="1049444"/>
          </a:xfrm>
          <a:prstGeom prst="rect">
            <a:avLst/>
          </a:prstGeom>
        </p:spPr>
      </p:pic>
      <p:pic>
        <p:nvPicPr>
          <p:cNvPr id="5" name="Εικόνα 4"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08B21D49-0BFE-354D-2D93-069554A992E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41629" y="5808556"/>
            <a:ext cx="2401570" cy="810895"/>
          </a:xfrm>
          <a:prstGeom prst="rect">
            <a:avLst/>
          </a:prstGeom>
          <a:noFill/>
          <a:ln>
            <a:noFill/>
          </a:ln>
        </p:spPr>
      </p:pic>
    </p:spTree>
    <p:extLst>
      <p:ext uri="{BB962C8B-B14F-4D97-AF65-F5344CB8AC3E}">
        <p14:creationId xmlns:p14="http://schemas.microsoft.com/office/powerpoint/2010/main" val="370594989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Τίτλος 5">
            <a:extLst>
              <a:ext uri="{FF2B5EF4-FFF2-40B4-BE49-F238E27FC236}">
                <a16:creationId xmlns:a16="http://schemas.microsoft.com/office/drawing/2014/main" id="{F01B1A33-5012-9BD9-8518-D98E4F7684E4}"/>
              </a:ext>
            </a:extLst>
          </p:cNvPr>
          <p:cNvSpPr>
            <a:spLocks noGrp="1"/>
          </p:cNvSpPr>
          <p:nvPr>
            <p:ph type="title"/>
          </p:nvPr>
        </p:nvSpPr>
        <p:spPr>
          <a:xfrm>
            <a:off x="613960" y="308576"/>
            <a:ext cx="8596668" cy="648832"/>
          </a:xfrm>
        </p:spPr>
        <p:txBody>
          <a:bodyPr>
            <a:normAutofit/>
          </a:bodyPr>
          <a:lstStyle/>
          <a:p>
            <a:pPr algn="ctr"/>
            <a:r>
              <a:rPr lang="el-GR" sz="2800" b="1" dirty="0">
                <a:latin typeface="Calibri" panose="020F0502020204030204" pitchFamily="34" charset="0"/>
                <a:cs typeface="Calibri" panose="020F0502020204030204" pitchFamily="34" charset="0"/>
              </a:rPr>
              <a:t>Οικονομικό Αντικείμενο - Παραδοτέα </a:t>
            </a:r>
            <a:endParaRPr lang="el-GR" sz="2800" dirty="0"/>
          </a:p>
        </p:txBody>
      </p:sp>
      <p:sp>
        <p:nvSpPr>
          <p:cNvPr id="3" name="Θέση περιεχομένου 2">
            <a:extLst>
              <a:ext uri="{FF2B5EF4-FFF2-40B4-BE49-F238E27FC236}">
                <a16:creationId xmlns:a16="http://schemas.microsoft.com/office/drawing/2014/main" id="{4D7E69A7-72B7-CBF2-0907-EBA82F209680}"/>
              </a:ext>
            </a:extLst>
          </p:cNvPr>
          <p:cNvSpPr>
            <a:spLocks noGrp="1"/>
          </p:cNvSpPr>
          <p:nvPr>
            <p:ph idx="1"/>
          </p:nvPr>
        </p:nvSpPr>
        <p:spPr>
          <a:xfrm>
            <a:off x="613960" y="957408"/>
            <a:ext cx="8596668" cy="4450536"/>
          </a:xfrm>
        </p:spPr>
        <p:txBody>
          <a:bodyPr>
            <a:normAutofit fontScale="25000" lnSpcReduction="20000"/>
          </a:bodyPr>
          <a:lstStyle/>
          <a:p>
            <a:pPr lvl="0" algn="just">
              <a:lnSpc>
                <a:spcPct val="134000"/>
              </a:lnSpc>
              <a:spcBef>
                <a:spcPts val="600"/>
              </a:spcBef>
            </a:pPr>
            <a:r>
              <a:rPr lang="el-GR" sz="8000" b="1" dirty="0">
                <a:latin typeface="Calibri" panose="020F0502020204030204" pitchFamily="34" charset="0"/>
                <a:cs typeface="Calibri" panose="020F0502020204030204" pitchFamily="34" charset="0"/>
              </a:rPr>
              <a:t>Μισθοδοτική/</a:t>
            </a:r>
            <a:r>
              <a:rPr lang="el-GR" sz="8000" b="1" dirty="0" err="1">
                <a:latin typeface="Calibri" panose="020F0502020204030204" pitchFamily="34" charset="0"/>
                <a:cs typeface="Calibri" panose="020F0502020204030204" pitchFamily="34" charset="0"/>
              </a:rPr>
              <a:t>ες</a:t>
            </a:r>
            <a:r>
              <a:rPr lang="el-GR" sz="8000" b="1" dirty="0">
                <a:latin typeface="Calibri" panose="020F0502020204030204" pitchFamily="34" charset="0"/>
                <a:cs typeface="Calibri" panose="020F0502020204030204" pitchFamily="34" charset="0"/>
              </a:rPr>
              <a:t> κατάσταση/εις </a:t>
            </a:r>
            <a:r>
              <a:rPr lang="el-GR" sz="8000" dirty="0">
                <a:latin typeface="Calibri" panose="020F0502020204030204" pitchFamily="34" charset="0"/>
                <a:cs typeface="Calibri" panose="020F0502020204030204" pitchFamily="34" charset="0"/>
              </a:rPr>
              <a:t>(με σχετικές Αποφάσεις αλλαγής μισθολογικών κλιμακίων ή χορήγησης επιδομάτων) </a:t>
            </a:r>
          </a:p>
          <a:p>
            <a:pPr lvl="0" algn="just">
              <a:lnSpc>
                <a:spcPct val="134000"/>
              </a:lnSpc>
              <a:spcBef>
                <a:spcPts val="600"/>
              </a:spcBef>
            </a:pPr>
            <a:r>
              <a:rPr lang="el-GR" sz="8000" b="1" dirty="0">
                <a:latin typeface="Calibri" panose="020F0502020204030204" pitchFamily="34" charset="0"/>
                <a:cs typeface="Calibri" panose="020F0502020204030204" pitchFamily="34" charset="0"/>
              </a:rPr>
              <a:t>Χρηματικό ένταλμα πληρωμής </a:t>
            </a:r>
          </a:p>
          <a:p>
            <a:pPr lvl="0" algn="just">
              <a:lnSpc>
                <a:spcPct val="134000"/>
              </a:lnSpc>
              <a:spcBef>
                <a:spcPts val="600"/>
              </a:spcBef>
            </a:pPr>
            <a:r>
              <a:rPr lang="el-GR" sz="8000" b="1" dirty="0">
                <a:latin typeface="Calibri" panose="020F0502020204030204" pitchFamily="34" charset="0"/>
                <a:cs typeface="Calibri" panose="020F0502020204030204" pitchFamily="34" charset="0"/>
              </a:rPr>
              <a:t>Εκκαθάριση - εντολή πληρωμής </a:t>
            </a:r>
            <a:r>
              <a:rPr lang="el-GR" sz="8000" b="1" dirty="0" err="1">
                <a:latin typeface="Calibri" panose="020F0502020204030204" pitchFamily="34" charset="0"/>
                <a:cs typeface="Calibri" panose="020F0502020204030204" pitchFamily="34" charset="0"/>
              </a:rPr>
              <a:t>epde</a:t>
            </a:r>
            <a:r>
              <a:rPr lang="el-GR" sz="8000" b="1" dirty="0">
                <a:latin typeface="Calibri" panose="020F0502020204030204" pitchFamily="34" charset="0"/>
                <a:cs typeface="Calibri" panose="020F0502020204030204" pitchFamily="34" charset="0"/>
              </a:rPr>
              <a:t> </a:t>
            </a:r>
          </a:p>
          <a:p>
            <a:pPr lvl="0" algn="just">
              <a:lnSpc>
                <a:spcPct val="134000"/>
              </a:lnSpc>
              <a:spcBef>
                <a:spcPts val="600"/>
              </a:spcBef>
            </a:pPr>
            <a:r>
              <a:rPr lang="el-GR" sz="8000" b="1" dirty="0">
                <a:latin typeface="Calibri" panose="020F0502020204030204" pitchFamily="34" charset="0"/>
                <a:cs typeface="Calibri" panose="020F0502020204030204" pitchFamily="34" charset="0"/>
              </a:rPr>
              <a:t>Υποβολή κατάστασης μισθοδοσίας ΕΑΠ (</a:t>
            </a:r>
            <a:r>
              <a:rPr lang="el-GR" sz="8000" b="1" dirty="0" err="1">
                <a:latin typeface="Calibri" panose="020F0502020204030204" pitchFamily="34" charset="0"/>
                <a:cs typeface="Calibri" panose="020F0502020204030204" pitchFamily="34" charset="0"/>
              </a:rPr>
              <a:t>xml</a:t>
            </a:r>
            <a:r>
              <a:rPr lang="el-GR" sz="8000" b="1" dirty="0">
                <a:latin typeface="Calibri" panose="020F0502020204030204" pitchFamily="34" charset="0"/>
                <a:cs typeface="Calibri" panose="020F0502020204030204" pitchFamily="34" charset="0"/>
              </a:rPr>
              <a:t>) </a:t>
            </a:r>
          </a:p>
          <a:p>
            <a:pPr lvl="0" algn="just">
              <a:lnSpc>
                <a:spcPct val="134000"/>
              </a:lnSpc>
              <a:spcBef>
                <a:spcPts val="600"/>
              </a:spcBef>
            </a:pPr>
            <a:r>
              <a:rPr lang="el-GR" sz="8000" b="1" dirty="0">
                <a:latin typeface="Calibri" panose="020F0502020204030204" pitchFamily="34" charset="0"/>
                <a:cs typeface="Calibri" panose="020F0502020204030204" pitchFamily="34" charset="0"/>
              </a:rPr>
              <a:t>Απόδειξη/εις υποβολής Μισθολογικών Καταστάσεων Ενιαίας Αρχής Πληρωμής </a:t>
            </a:r>
          </a:p>
          <a:p>
            <a:pPr lvl="0" algn="just">
              <a:lnSpc>
                <a:spcPct val="134000"/>
              </a:lnSpc>
              <a:spcBef>
                <a:spcPts val="600"/>
              </a:spcBef>
            </a:pPr>
            <a:r>
              <a:rPr lang="el-GR" sz="8000" b="1" dirty="0">
                <a:latin typeface="Calibri" panose="020F0502020204030204" pitchFamily="34" charset="0"/>
                <a:cs typeface="Calibri" panose="020F0502020204030204" pitchFamily="34" charset="0"/>
              </a:rPr>
              <a:t>EPS μεταφοράς του ποσού </a:t>
            </a:r>
            <a:r>
              <a:rPr lang="el-GR" sz="8000" dirty="0">
                <a:latin typeface="Calibri" panose="020F0502020204030204" pitchFamily="34" charset="0"/>
                <a:cs typeface="Calibri" panose="020F0502020204030204" pitchFamily="34" charset="0"/>
              </a:rPr>
              <a:t>της μισθοδοσίας από τον λογαριασμό ΠΔΕ της </a:t>
            </a:r>
            <a:r>
              <a:rPr lang="el-GR" sz="8000" dirty="0" err="1">
                <a:latin typeface="Calibri" panose="020F0502020204030204" pitchFamily="34" charset="0"/>
                <a:cs typeface="Calibri" panose="020F0502020204030204" pitchFamily="34" charset="0"/>
              </a:rPr>
              <a:t>ΤτΕ</a:t>
            </a:r>
            <a:r>
              <a:rPr lang="el-GR" sz="8000" dirty="0">
                <a:latin typeface="Calibri" panose="020F0502020204030204" pitchFamily="34" charset="0"/>
                <a:cs typeface="Calibri" panose="020F0502020204030204" pitchFamily="34" charset="0"/>
              </a:rPr>
              <a:t> προς τον λογαριασμό </a:t>
            </a:r>
            <a:r>
              <a:rPr lang="el-GR" sz="8000" dirty="0" err="1">
                <a:latin typeface="Calibri" panose="020F0502020204030204" pitchFamily="34" charset="0"/>
                <a:cs typeface="Calibri" panose="020F0502020204030204" pitchFamily="34" charset="0"/>
              </a:rPr>
              <a:t>ΤτΕ</a:t>
            </a:r>
            <a:r>
              <a:rPr lang="el-GR" sz="8000" dirty="0">
                <a:latin typeface="Calibri" panose="020F0502020204030204" pitchFamily="34" charset="0"/>
                <a:cs typeface="Calibri" panose="020F0502020204030204" pitchFamily="34" charset="0"/>
              </a:rPr>
              <a:t> της ΥΠΕ από τον οποίο εκτελούνται οι πληρωμές μέσω της ΕΑΠ </a:t>
            </a:r>
          </a:p>
          <a:p>
            <a:pPr lvl="0"/>
            <a:endParaRPr lang="el-GR" sz="2200" dirty="0"/>
          </a:p>
          <a:p>
            <a:endParaRPr lang="el-GR" dirty="0"/>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439FCEBF-4D3A-060D-F4A1-B6E43635F63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2" name="Εικόνα 1">
            <a:extLst>
              <a:ext uri="{FF2B5EF4-FFF2-40B4-BE49-F238E27FC236}">
                <a16:creationId xmlns:a16="http://schemas.microsoft.com/office/drawing/2014/main" id="{5E1E7339-D702-6045-ECF1-0AE6E0DCD5F6}"/>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937021119"/>
      </p:ext>
    </p:extLst>
  </p:cSld>
  <p:clrMapOvr>
    <a:overrideClrMapping bg1="lt1" tx1="dk1" bg2="lt2" tx2="dk2" accent1="accent1" accent2="accent2" accent3="accent3" accent4="accent4" accent5="accent5" accent6="accent6" hlink="hlink" folHlink="folHlink"/>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186AB44-E52F-76DE-3914-C11EC1A050A7}"/>
              </a:ext>
            </a:extLst>
          </p:cNvPr>
          <p:cNvSpPr>
            <a:spLocks noGrp="1"/>
          </p:cNvSpPr>
          <p:nvPr>
            <p:ph type="title"/>
          </p:nvPr>
        </p:nvSpPr>
        <p:spPr>
          <a:xfrm>
            <a:off x="677334" y="609600"/>
            <a:ext cx="8596668" cy="612618"/>
          </a:xfrm>
        </p:spPr>
        <p:txBody>
          <a:bodyPr>
            <a:normAutofit/>
          </a:bodyPr>
          <a:lstStyle/>
          <a:p>
            <a:pPr algn="ctr"/>
            <a:r>
              <a:rPr lang="el-GR" sz="2800" b="1" dirty="0">
                <a:latin typeface="Calibri" panose="020F0502020204030204" pitchFamily="34" charset="0"/>
                <a:cs typeface="Calibri" panose="020F0502020204030204" pitchFamily="34" charset="0"/>
              </a:rPr>
              <a:t>Οικονομικό Αντικείμενο - Παραδοτέα </a:t>
            </a:r>
            <a:endParaRPr lang="el-GR" sz="2800" dirty="0"/>
          </a:p>
        </p:txBody>
      </p:sp>
      <p:sp>
        <p:nvSpPr>
          <p:cNvPr id="3" name="Θέση περιεχομένου 2">
            <a:extLst>
              <a:ext uri="{FF2B5EF4-FFF2-40B4-BE49-F238E27FC236}">
                <a16:creationId xmlns:a16="http://schemas.microsoft.com/office/drawing/2014/main" id="{24092BE0-778E-6C7F-91EA-F54853B1FF7B}"/>
              </a:ext>
            </a:extLst>
          </p:cNvPr>
          <p:cNvSpPr>
            <a:spLocks noGrp="1"/>
          </p:cNvSpPr>
          <p:nvPr>
            <p:ph idx="1"/>
          </p:nvPr>
        </p:nvSpPr>
        <p:spPr>
          <a:xfrm>
            <a:off x="749761" y="1200877"/>
            <a:ext cx="8596668" cy="4629021"/>
          </a:xfrm>
        </p:spPr>
        <p:txBody>
          <a:bodyPr>
            <a:normAutofit/>
          </a:bodyPr>
          <a:lstStyle/>
          <a:p>
            <a:pPr lvl="0" algn="just">
              <a:lnSpc>
                <a:spcPct val="124000"/>
              </a:lnSpc>
              <a:spcBef>
                <a:spcPts val="600"/>
              </a:spcBef>
            </a:pPr>
            <a:r>
              <a:rPr lang="el-GR" sz="2000" dirty="0">
                <a:latin typeface="Calibri" panose="020F0502020204030204" pitchFamily="34" charset="0"/>
                <a:cs typeface="Calibri" panose="020F0502020204030204" pitchFamily="34" charset="0"/>
              </a:rPr>
              <a:t>Σχετικά </a:t>
            </a:r>
            <a:r>
              <a:rPr lang="el-GR" sz="2000" b="1" dirty="0">
                <a:latin typeface="Calibri" panose="020F0502020204030204" pitchFamily="34" charset="0"/>
                <a:cs typeface="Calibri" panose="020F0502020204030204" pitchFamily="34" charset="0"/>
              </a:rPr>
              <a:t>ηλεκτρονικά μηνύματα της ΕΑΠ «Ενημέρωση Ημερήσιων Αποστολών» </a:t>
            </a:r>
          </a:p>
          <a:p>
            <a:pPr lvl="0" algn="just">
              <a:lnSpc>
                <a:spcPct val="124000"/>
              </a:lnSpc>
              <a:spcBef>
                <a:spcPts val="600"/>
              </a:spcBef>
            </a:pPr>
            <a:r>
              <a:rPr lang="el-GR" sz="2000" dirty="0">
                <a:latin typeface="Calibri" panose="020F0502020204030204" pitchFamily="34" charset="0"/>
                <a:cs typeface="Calibri" panose="020F0502020204030204" pitchFamily="34" charset="0"/>
              </a:rPr>
              <a:t>Σχετικά ηλεκτρονικά μηνύματα της ΕΑΠ </a:t>
            </a:r>
            <a:r>
              <a:rPr lang="el-GR" sz="2000" b="1" dirty="0">
                <a:latin typeface="Calibri" panose="020F0502020204030204" pitchFamily="34" charset="0"/>
                <a:cs typeface="Calibri" panose="020F0502020204030204" pitchFamily="34" charset="0"/>
              </a:rPr>
              <a:t>«Ενημέρωση Θέσης Οργανισμού» </a:t>
            </a:r>
            <a:r>
              <a:rPr lang="el-GR" sz="2000" dirty="0">
                <a:latin typeface="Calibri" panose="020F0502020204030204" pitchFamily="34" charset="0"/>
                <a:cs typeface="Calibri" panose="020F0502020204030204" pitchFamily="34" charset="0"/>
              </a:rPr>
              <a:t>πληρωμής καθαρού πληρωτέου και εργοδοτικών εισφορών/κρατήσεων </a:t>
            </a:r>
          </a:p>
          <a:p>
            <a:pPr lvl="0" algn="just">
              <a:lnSpc>
                <a:spcPct val="124000"/>
              </a:lnSpc>
              <a:spcBef>
                <a:spcPts val="600"/>
              </a:spcBef>
            </a:pPr>
            <a:r>
              <a:rPr lang="el-GR" sz="2000" dirty="0">
                <a:latin typeface="Calibri" panose="020F0502020204030204" pitchFamily="34" charset="0"/>
                <a:cs typeface="Calibri" panose="020F0502020204030204" pitchFamily="34" charset="0"/>
              </a:rPr>
              <a:t>Μηνιαίο </a:t>
            </a:r>
            <a:r>
              <a:rPr lang="el-GR" sz="2000" b="1" dirty="0" err="1">
                <a:latin typeface="Calibri" panose="020F0502020204030204" pitchFamily="34" charset="0"/>
                <a:cs typeface="Calibri" panose="020F0502020204030204" pitchFamily="34" charset="0"/>
              </a:rPr>
              <a:t>extrait</a:t>
            </a:r>
            <a:r>
              <a:rPr lang="el-GR" sz="2000" dirty="0">
                <a:latin typeface="Calibri" panose="020F0502020204030204" pitchFamily="34" charset="0"/>
                <a:cs typeface="Calibri" panose="020F0502020204030204" pitchFamily="34" charset="0"/>
              </a:rPr>
              <a:t> λογαριασμού </a:t>
            </a:r>
            <a:r>
              <a:rPr lang="el-GR" sz="2000" dirty="0" err="1">
                <a:latin typeface="Calibri" panose="020F0502020204030204" pitchFamily="34" charset="0"/>
                <a:cs typeface="Calibri" panose="020F0502020204030204" pitchFamily="34" charset="0"/>
              </a:rPr>
              <a:t>ΤτΕ</a:t>
            </a:r>
            <a:r>
              <a:rPr lang="el-GR" sz="2000" dirty="0">
                <a:latin typeface="Calibri" panose="020F0502020204030204" pitchFamily="34" charset="0"/>
                <a:cs typeface="Calibri" panose="020F0502020204030204" pitchFamily="34" charset="0"/>
              </a:rPr>
              <a:t> από τον οποίο γίνονται οι πληρωμές μέσω της ΕΑΠ/DIAS </a:t>
            </a:r>
          </a:p>
          <a:p>
            <a:pPr marL="0" indent="0" algn="just">
              <a:lnSpc>
                <a:spcPct val="124000"/>
              </a:lnSpc>
              <a:spcBef>
                <a:spcPts val="600"/>
              </a:spcBef>
              <a:buNone/>
            </a:pPr>
            <a:r>
              <a:rPr lang="el-GR" sz="2000" dirty="0">
                <a:latin typeface="Calibri" panose="020F0502020204030204" pitchFamily="34" charset="0"/>
                <a:cs typeface="Calibri" panose="020F0502020204030204" pitchFamily="34" charset="0"/>
              </a:rPr>
              <a:t>Ο/η Υπεύθυνος/η Λογαριασμού της ΥΠΕ και ο Υπεύθυνος Υποέργου συγκεντρώνουν και τηρούν στο αρχείο τα δικαιολογητικά υλοποίησης του οικονομικού αντικειμένου του υποέργου ευθύνης, τα οποία αναρτώνται στο σχετικό Δελτίο Δήλωσης Δαπάνης στο ΟΠΣ για το διάστημα υλοποίησης φυσικού αντικειμένου που αφορούν</a:t>
            </a:r>
          </a:p>
        </p:txBody>
      </p:sp>
      <p:pic>
        <p:nvPicPr>
          <p:cNvPr id="4" name="Εικόνα 3">
            <a:extLst>
              <a:ext uri="{FF2B5EF4-FFF2-40B4-BE49-F238E27FC236}">
                <a16:creationId xmlns:a16="http://schemas.microsoft.com/office/drawing/2014/main" id="{B0A897B2-423F-A83D-6BC8-5AAE18E418E0}"/>
              </a:ext>
            </a:extLst>
          </p:cNvPr>
          <p:cNvPicPr>
            <a:picLocks noChangeAspect="1"/>
          </p:cNvPicPr>
          <p:nvPr/>
        </p:nvPicPr>
        <p:blipFill>
          <a:blip r:embed="rId2"/>
          <a:stretch>
            <a:fillRect/>
          </a:stretch>
        </p:blipFill>
        <p:spPr>
          <a:xfrm>
            <a:off x="0" y="5808556"/>
            <a:ext cx="4550195" cy="1049444"/>
          </a:xfrm>
          <a:prstGeom prst="rect">
            <a:avLst/>
          </a:prstGeom>
        </p:spPr>
      </p:pic>
      <p:pic>
        <p:nvPicPr>
          <p:cNvPr id="5" name="Εικόνα 4"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E1EEB66E-6661-CDC9-7F09-A338DC8FA77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spTree>
    <p:extLst>
      <p:ext uri="{BB962C8B-B14F-4D97-AF65-F5344CB8AC3E}">
        <p14:creationId xmlns:p14="http://schemas.microsoft.com/office/powerpoint/2010/main" val="351118707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2D6E1659-78D9-034C-386A-E78C46787FB3}"/>
              </a:ext>
            </a:extLst>
          </p:cNvPr>
          <p:cNvSpPr>
            <a:spLocks noGrp="1"/>
          </p:cNvSpPr>
          <p:nvPr>
            <p:ph type="title"/>
          </p:nvPr>
        </p:nvSpPr>
        <p:spPr>
          <a:xfrm>
            <a:off x="838200" y="365126"/>
            <a:ext cx="10515600" cy="875200"/>
          </a:xfrm>
        </p:spPr>
        <p:txBody>
          <a:bodyPr>
            <a:noAutofit/>
          </a:bodyPr>
          <a:lstStyle/>
          <a:p>
            <a:pPr algn="ctr"/>
            <a:r>
              <a:rPr lang="el-GR" sz="2800" b="1" dirty="0">
                <a:latin typeface="Calibri" panose="020F0502020204030204" pitchFamily="34" charset="0"/>
                <a:cs typeface="Calibri" panose="020F0502020204030204" pitchFamily="34" charset="0"/>
              </a:rPr>
              <a:t>Οικονομικό Αντικείμενο - Παραδοτέα </a:t>
            </a:r>
            <a:br>
              <a:rPr lang="el-GR" sz="2800" b="1" dirty="0">
                <a:latin typeface="Calibri" panose="020F0502020204030204" pitchFamily="34" charset="0"/>
                <a:cs typeface="Calibri" panose="020F0502020204030204" pitchFamily="34" charset="0"/>
              </a:rPr>
            </a:br>
            <a:r>
              <a:rPr lang="el-GR" sz="2800" b="1" dirty="0">
                <a:latin typeface="Calibri" panose="020F0502020204030204" pitchFamily="34" charset="0"/>
                <a:cs typeface="Calibri" panose="020F0502020204030204" pitchFamily="34" charset="0"/>
              </a:rPr>
              <a:t>Λογιστική Κατάσταση (ΛΚ)</a:t>
            </a:r>
            <a:endParaRPr lang="el-GR" sz="2800" dirty="0">
              <a:latin typeface="Calibri" panose="020F0502020204030204" pitchFamily="34" charset="0"/>
              <a:cs typeface="Calibri" panose="020F0502020204030204" pitchFamily="34" charset="0"/>
            </a:endParaRPr>
          </a:p>
        </p:txBody>
      </p:sp>
      <p:sp>
        <p:nvSpPr>
          <p:cNvPr id="3" name="Θέση περιεχομένου 2">
            <a:extLst>
              <a:ext uri="{FF2B5EF4-FFF2-40B4-BE49-F238E27FC236}">
                <a16:creationId xmlns:a16="http://schemas.microsoft.com/office/drawing/2014/main" id="{98BAAAFA-EAC5-91EB-DA11-9774991F68E3}"/>
              </a:ext>
            </a:extLst>
          </p:cNvPr>
          <p:cNvSpPr>
            <a:spLocks noGrp="1"/>
          </p:cNvSpPr>
          <p:nvPr>
            <p:ph idx="1"/>
          </p:nvPr>
        </p:nvSpPr>
        <p:spPr>
          <a:xfrm>
            <a:off x="838200" y="1240326"/>
            <a:ext cx="9337895" cy="4653479"/>
          </a:xfrm>
        </p:spPr>
        <p:txBody>
          <a:bodyPr>
            <a:normAutofit/>
          </a:bodyPr>
          <a:lstStyle/>
          <a:p>
            <a:pPr marL="0" indent="0" algn="just">
              <a:buNone/>
            </a:pPr>
            <a:r>
              <a:rPr lang="el-GR" b="1" dirty="0">
                <a:latin typeface="Calibri" panose="020F0502020204030204" pitchFamily="34" charset="0"/>
                <a:cs typeface="Calibri" panose="020F0502020204030204" pitchFamily="34" charset="0"/>
              </a:rPr>
              <a:t>Λογιστική Κατάσταση </a:t>
            </a:r>
            <a:r>
              <a:rPr lang="el-GR" dirty="0">
                <a:latin typeface="Calibri" panose="020F0502020204030204" pitchFamily="34" charset="0"/>
                <a:cs typeface="Calibri" panose="020F0502020204030204" pitchFamily="34" charset="0"/>
              </a:rPr>
              <a:t>(ως συνημμένο Υπόδειγμα ΕΔΕΥΠΥ) </a:t>
            </a:r>
          </a:p>
          <a:p>
            <a:pPr algn="just">
              <a:buFont typeface="Wingdings" panose="05000000000000000000" pitchFamily="2" charset="2"/>
              <a:buChar char="Ø"/>
            </a:pPr>
            <a:r>
              <a:rPr lang="el-GR" dirty="0">
                <a:latin typeface="Calibri" panose="020F0502020204030204" pitchFamily="34" charset="0"/>
                <a:cs typeface="Calibri" panose="020F0502020204030204" pitchFamily="34" charset="0"/>
              </a:rPr>
              <a:t>Στο Υπόδειγμα της ΕΔΕΥΠΥ - Λογιστική Κατάσταση παρατίθεται σχετικό παράδειγμα υπολογισμού των δαπανών </a:t>
            </a:r>
          </a:p>
          <a:p>
            <a:pPr algn="just">
              <a:buFont typeface="Wingdings" panose="05000000000000000000" pitchFamily="2" charset="2"/>
              <a:buChar char="Ø"/>
            </a:pPr>
            <a:r>
              <a:rPr lang="el-GR" dirty="0">
                <a:latin typeface="Calibri" panose="020F0502020204030204" pitchFamily="34" charset="0"/>
                <a:cs typeface="Calibri" panose="020F0502020204030204" pitchFamily="34" charset="0"/>
              </a:rPr>
              <a:t>Ο/η </a:t>
            </a:r>
            <a:r>
              <a:rPr lang="el-GR" b="1" dirty="0">
                <a:latin typeface="Calibri" panose="020F0502020204030204" pitchFamily="34" charset="0"/>
                <a:cs typeface="Calibri" panose="020F0502020204030204" pitchFamily="34" charset="0"/>
              </a:rPr>
              <a:t>αρμόδιος υπάλληλος του τμήματος οικονομικών υπηρεσιών </a:t>
            </a:r>
            <a:r>
              <a:rPr lang="el-GR" dirty="0">
                <a:latin typeface="Calibri" panose="020F0502020204030204" pitchFamily="34" charset="0"/>
                <a:cs typeface="Calibri" panose="020F0502020204030204" pitchFamily="34" charset="0"/>
              </a:rPr>
              <a:t>σε συνεργασία με τον ο/η Υπεύθυνο/η Υποέργου καταγράφουν σε διακριτές στήλες το ποσό που αναλογεί στο υποέργο και το επιλέξιμο ή τυχόν μη επιλέξιμο ποσό</a:t>
            </a:r>
          </a:p>
          <a:p>
            <a:pPr algn="just">
              <a:buFont typeface="Wingdings" panose="05000000000000000000" pitchFamily="2" charset="2"/>
              <a:buChar char="Ø"/>
            </a:pPr>
            <a:r>
              <a:rPr lang="el-GR" dirty="0">
                <a:latin typeface="Calibri" panose="020F0502020204030204" pitchFamily="34" charset="0"/>
                <a:cs typeface="Calibri" panose="020F0502020204030204" pitchFamily="34" charset="0"/>
              </a:rPr>
              <a:t>Από τις στήλες αυτές προκύπτει το ποσοστό συγχρηματοδότησης σε άμεση δαπάνη και το απλοποιημένο κόστος ως ποσοστό επί της άμεσης δαπάνης</a:t>
            </a:r>
          </a:p>
          <a:p>
            <a:pPr algn="just">
              <a:buFont typeface="Wingdings" panose="05000000000000000000" pitchFamily="2" charset="2"/>
              <a:buChar char="Ø"/>
            </a:pPr>
            <a:r>
              <a:rPr lang="el-GR" dirty="0">
                <a:latin typeface="Calibri" panose="020F0502020204030204" pitchFamily="34" charset="0"/>
                <a:cs typeface="Calibri" panose="020F0502020204030204" pitchFamily="34" charset="0"/>
              </a:rPr>
              <a:t>Το </a:t>
            </a:r>
            <a:r>
              <a:rPr lang="el-GR" b="1" dirty="0">
                <a:latin typeface="Calibri" panose="020F0502020204030204" pitchFamily="34" charset="0"/>
                <a:cs typeface="Calibri" panose="020F0502020204030204" pitchFamily="34" charset="0"/>
              </a:rPr>
              <a:t>απλοποιημένο κόστος </a:t>
            </a:r>
            <a:r>
              <a:rPr lang="el-GR" dirty="0">
                <a:latin typeface="Calibri" panose="020F0502020204030204" pitchFamily="34" charset="0"/>
                <a:cs typeface="Calibri" panose="020F0502020204030204" pitchFamily="34" charset="0"/>
              </a:rPr>
              <a:t>ανέρχεται σε </a:t>
            </a:r>
            <a:r>
              <a:rPr lang="el-GR" b="1" dirty="0">
                <a:latin typeface="Calibri" panose="020F0502020204030204" pitchFamily="34" charset="0"/>
                <a:cs typeface="Calibri" panose="020F0502020204030204" pitchFamily="34" charset="0"/>
              </a:rPr>
              <a:t>ποσοστό 40% </a:t>
            </a:r>
            <a:r>
              <a:rPr lang="el-GR" dirty="0">
                <a:latin typeface="Calibri" panose="020F0502020204030204" pitchFamily="34" charset="0"/>
                <a:cs typeface="Calibri" panose="020F0502020204030204" pitchFamily="34" charset="0"/>
              </a:rPr>
              <a:t>επί της άμεσης δαπάνης </a:t>
            </a:r>
            <a:r>
              <a:rPr lang="el-GR" dirty="0">
                <a:solidFill>
                  <a:schemeClr val="tx1"/>
                </a:solidFill>
                <a:latin typeface="Calibri" panose="020F0502020204030204" pitchFamily="34" charset="0"/>
                <a:cs typeface="Calibri" panose="020F0502020204030204" pitchFamily="34" charset="0"/>
              </a:rPr>
              <a:t>προσωπικού</a:t>
            </a:r>
            <a:r>
              <a:rPr lang="el-GR" dirty="0">
                <a:latin typeface="Calibri" panose="020F0502020204030204" pitchFamily="34" charset="0"/>
                <a:cs typeface="Calibri" panose="020F0502020204030204" pitchFamily="34" charset="0"/>
              </a:rPr>
              <a:t> που επαληθεύει η ΕΥΔ</a:t>
            </a:r>
          </a:p>
          <a:p>
            <a:pPr algn="just">
              <a:buFont typeface="Wingdings" panose="05000000000000000000" pitchFamily="2" charset="2"/>
              <a:buChar char="Ø"/>
            </a:pPr>
            <a:r>
              <a:rPr lang="el-GR" dirty="0">
                <a:latin typeface="Calibri" panose="020F0502020204030204" pitchFamily="34" charset="0"/>
                <a:cs typeface="Calibri" panose="020F0502020204030204" pitchFamily="34" charset="0"/>
              </a:rPr>
              <a:t>Σε περίπτωση ύπαρξης ποσών μη επιλέξιμων (π.χ. </a:t>
            </a:r>
            <a:r>
              <a:rPr lang="el-GR" dirty="0" err="1">
                <a:latin typeface="Calibri" panose="020F0502020204030204" pitchFamily="34" charset="0"/>
                <a:cs typeface="Calibri" panose="020F0502020204030204" pitchFamily="34" charset="0"/>
              </a:rPr>
              <a:t>αχρεωστήτως</a:t>
            </a:r>
            <a:r>
              <a:rPr lang="el-GR" dirty="0">
                <a:latin typeface="Calibri" panose="020F0502020204030204" pitchFamily="34" charset="0"/>
                <a:cs typeface="Calibri" panose="020F0502020204030204" pitchFamily="34" charset="0"/>
              </a:rPr>
              <a:t> καταβληθέντα, δαπάνες που δεν συνάδουν με το φυσικό αντικείμενο των ΤΟΜΥ) η ΕΔΕΥΠΥ/Μονάδα Β1 είναι στη διάθεση των ΥΠΕ για την υποστήριξη στη συμπλήρωση της λογιστικής κατάστασης και στη διαδικασία υποβολής του Δελτίου Δήλωσης Δαπάνης στο ΟΠΣ</a:t>
            </a:r>
          </a:p>
          <a:p>
            <a:endParaRPr lang="el-GR" dirty="0"/>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3EA44EAE-2531-A83C-53ED-85FFC8A0D23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5" name="Εικόνα 4">
            <a:extLst>
              <a:ext uri="{FF2B5EF4-FFF2-40B4-BE49-F238E27FC236}">
                <a16:creationId xmlns:a16="http://schemas.microsoft.com/office/drawing/2014/main" id="{59BDA0CA-E574-1A45-9A5E-1F2E61EDA7BF}"/>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3196372850"/>
      </p:ext>
    </p:extLst>
  </p:cSld>
  <p:clrMapOvr>
    <a:overrideClrMapping bg1="lt1" tx1="dk1" bg2="lt2" tx2="dk2" accent1="accent1" accent2="accent2" accent3="accent3" accent4="accent4" accent5="accent5" accent6="accent6" hlink="hlink" folHlink="folHlink"/>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C2B8EACA-8628-187D-CE06-2C0A5DA182EA}"/>
              </a:ext>
            </a:extLst>
          </p:cNvPr>
          <p:cNvSpPr>
            <a:spLocks noGrp="1"/>
          </p:cNvSpPr>
          <p:nvPr>
            <p:ph type="title"/>
          </p:nvPr>
        </p:nvSpPr>
        <p:spPr>
          <a:xfrm>
            <a:off x="677334" y="609600"/>
            <a:ext cx="8596668" cy="508502"/>
          </a:xfrm>
        </p:spPr>
        <p:txBody>
          <a:bodyPr>
            <a:noAutofit/>
          </a:bodyPr>
          <a:lstStyle/>
          <a:p>
            <a:pPr algn="ctr"/>
            <a:r>
              <a:rPr lang="el-GR" sz="2800" b="1" dirty="0">
                <a:latin typeface="Calibri" panose="020F0502020204030204" pitchFamily="34" charset="0"/>
                <a:cs typeface="Calibri" panose="020F0502020204030204" pitchFamily="34" charset="0"/>
              </a:rPr>
              <a:t>Μη επιλέξιμες δαπάνες </a:t>
            </a:r>
            <a:br>
              <a:rPr lang="el-GR" sz="2800" b="1" dirty="0">
                <a:latin typeface="Calibri" panose="020F0502020204030204" pitchFamily="34" charset="0"/>
                <a:cs typeface="Calibri" panose="020F0502020204030204" pitchFamily="34" charset="0"/>
              </a:rPr>
            </a:br>
            <a:br>
              <a:rPr lang="el-GR" sz="2800" dirty="0">
                <a:latin typeface="Calibri" panose="020F0502020204030204" pitchFamily="34" charset="0"/>
                <a:cs typeface="Calibri" panose="020F0502020204030204" pitchFamily="34" charset="0"/>
              </a:rPr>
            </a:br>
            <a:br>
              <a:rPr lang="el-GR" sz="2800" b="1" dirty="0">
                <a:latin typeface="Calibri" panose="020F0502020204030204" pitchFamily="34" charset="0"/>
                <a:cs typeface="Calibri" panose="020F0502020204030204" pitchFamily="34" charset="0"/>
              </a:rPr>
            </a:br>
            <a:endParaRPr lang="el-GR" sz="2800" b="1" dirty="0">
              <a:latin typeface="Calibri" panose="020F0502020204030204" pitchFamily="34" charset="0"/>
              <a:cs typeface="Calibri" panose="020F0502020204030204" pitchFamily="34" charset="0"/>
            </a:endParaRPr>
          </a:p>
        </p:txBody>
      </p:sp>
      <p:sp>
        <p:nvSpPr>
          <p:cNvPr id="3" name="Θέση περιεχομένου 2">
            <a:extLst>
              <a:ext uri="{FF2B5EF4-FFF2-40B4-BE49-F238E27FC236}">
                <a16:creationId xmlns:a16="http://schemas.microsoft.com/office/drawing/2014/main" id="{1EF5B892-9014-9D18-728E-814AAE271213}"/>
              </a:ext>
            </a:extLst>
          </p:cNvPr>
          <p:cNvSpPr>
            <a:spLocks noGrp="1"/>
          </p:cNvSpPr>
          <p:nvPr>
            <p:ph idx="1"/>
          </p:nvPr>
        </p:nvSpPr>
        <p:spPr>
          <a:xfrm>
            <a:off x="595853" y="1244681"/>
            <a:ext cx="8596668" cy="4563875"/>
          </a:xfrm>
        </p:spPr>
        <p:txBody>
          <a:bodyPr>
            <a:normAutofit fontScale="62500" lnSpcReduction="20000"/>
          </a:bodyPr>
          <a:lstStyle/>
          <a:p>
            <a:pPr marL="0" indent="0">
              <a:buNone/>
            </a:pPr>
            <a:r>
              <a:rPr lang="el-GR" sz="2900" b="1" dirty="0">
                <a:latin typeface="Calibri" panose="020F0502020204030204" pitchFamily="34" charset="0"/>
                <a:cs typeface="Calibri" panose="020F0502020204030204" pitchFamily="34" charset="0"/>
              </a:rPr>
              <a:t>1. Όταν δεν πληρείται η ελάχιστη σύνθεση του προσωπικού</a:t>
            </a:r>
          </a:p>
          <a:p>
            <a:pPr algn="just">
              <a:lnSpc>
                <a:spcPct val="170000"/>
              </a:lnSpc>
            </a:pPr>
            <a:r>
              <a:rPr lang="el-GR" sz="2900" dirty="0">
                <a:latin typeface="Calibri" panose="020F0502020204030204" pitchFamily="34" charset="0"/>
                <a:cs typeface="Calibri" panose="020F0502020204030204" pitchFamily="34" charset="0"/>
              </a:rPr>
              <a:t>Σε περίπτωση που </a:t>
            </a:r>
            <a:r>
              <a:rPr lang="el-GR" sz="2900" b="1" dirty="0">
                <a:latin typeface="Calibri" panose="020F0502020204030204" pitchFamily="34" charset="0"/>
                <a:cs typeface="Calibri" panose="020F0502020204030204" pitchFamily="34" charset="0"/>
              </a:rPr>
              <a:t>δεν πληρείται η ελάχιστη σύνθεση </a:t>
            </a:r>
            <a:r>
              <a:rPr lang="el-GR" sz="2900" dirty="0">
                <a:latin typeface="Calibri" panose="020F0502020204030204" pitchFamily="34" charset="0"/>
                <a:cs typeface="Calibri" panose="020F0502020204030204" pitchFamily="34" charset="0"/>
              </a:rPr>
              <a:t>του προσωπικού οι δαπάνες που έχουν καταβληθεί για την λειτουργία της εκάστοτε ΤΟΜΥ θεωρούνται </a:t>
            </a:r>
            <a:r>
              <a:rPr lang="el-GR" sz="2900" b="1" dirty="0">
                <a:latin typeface="Calibri" panose="020F0502020204030204" pitchFamily="34" charset="0"/>
                <a:cs typeface="Calibri" panose="020F0502020204030204" pitchFamily="34" charset="0"/>
              </a:rPr>
              <a:t>μη επιλέξιμες </a:t>
            </a:r>
            <a:r>
              <a:rPr lang="el-GR" sz="2900" dirty="0">
                <a:latin typeface="Calibri" panose="020F0502020204030204" pitchFamily="34" charset="0"/>
                <a:cs typeface="Calibri" panose="020F0502020204030204" pitchFamily="34" charset="0"/>
              </a:rPr>
              <a:t>και σύμφωνα με την YA Γ1α/Γ.Π.οικ.87406/24-11-2017 παρ. 9:</a:t>
            </a:r>
          </a:p>
          <a:p>
            <a:pPr marL="0" indent="0" algn="just">
              <a:lnSpc>
                <a:spcPct val="170000"/>
              </a:lnSpc>
              <a:buNone/>
            </a:pPr>
            <a:r>
              <a:rPr lang="el-GR" sz="2900" i="1" dirty="0">
                <a:latin typeface="Calibri" panose="020F0502020204030204" pitchFamily="34" charset="0"/>
                <a:cs typeface="Calibri" panose="020F0502020204030204" pitchFamily="34" charset="0"/>
              </a:rPr>
              <a:t>«Η Τ.ΟΜ.Υ. διακόπτει τη λειτουργία της όταν δεν εξασφαλίζεται με κανέναν τρόπο η ελάχιστη στελέχωση για την παροχή υπηρεσιών Π.Φ.Υ. προς τον πληθυσμό ευθύνης ή για λόγους που αφορούν στην αναδιοργάνωση του τομέα της Π.Φ.Υ. σύμφωνα με το σχεδιασμό του Υπουργείου Υγείας. </a:t>
            </a:r>
          </a:p>
          <a:p>
            <a:pPr marL="0" indent="0" algn="just">
              <a:lnSpc>
                <a:spcPct val="170000"/>
              </a:lnSpc>
              <a:buNone/>
            </a:pPr>
            <a:r>
              <a:rPr lang="el-GR" sz="2900" dirty="0">
                <a:latin typeface="Calibri" panose="020F0502020204030204" pitchFamily="34" charset="0"/>
                <a:cs typeface="Calibri" panose="020F0502020204030204" pitchFamily="34" charset="0"/>
              </a:rPr>
              <a:t>Η διακοπή της λειτουργίας της Τ.ΟΜ.Υ. διαπιστώνεται με την έκδοση σχετικής απόφασης που εκδίδεται από τον Διοικητή της οικείας Υ.ΠΕ»</a:t>
            </a:r>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38932C17-DB4A-50D4-DF4C-2717557DA68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5" name="Εικόνα 4">
            <a:extLst>
              <a:ext uri="{FF2B5EF4-FFF2-40B4-BE49-F238E27FC236}">
                <a16:creationId xmlns:a16="http://schemas.microsoft.com/office/drawing/2014/main" id="{BC1FB18B-BBDE-02AF-BD99-7B95C623A43C}"/>
              </a:ext>
            </a:extLst>
          </p:cNvPr>
          <p:cNvPicPr>
            <a:picLocks noChangeAspect="1"/>
          </p:cNvPicPr>
          <p:nvPr/>
        </p:nvPicPr>
        <p:blipFill>
          <a:blip r:embed="rId4"/>
          <a:stretch>
            <a:fillRect/>
          </a:stretch>
        </p:blipFill>
        <p:spPr>
          <a:xfrm>
            <a:off x="0" y="5808556"/>
            <a:ext cx="4550195" cy="1049444"/>
          </a:xfrm>
          <a:prstGeom prst="rect">
            <a:avLst/>
          </a:prstGeom>
        </p:spPr>
      </p:pic>
    </p:spTree>
    <p:extLst>
      <p:ext uri="{BB962C8B-B14F-4D97-AF65-F5344CB8AC3E}">
        <p14:creationId xmlns:p14="http://schemas.microsoft.com/office/powerpoint/2010/main" val="166574445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Τίτλος 4">
            <a:extLst>
              <a:ext uri="{FF2B5EF4-FFF2-40B4-BE49-F238E27FC236}">
                <a16:creationId xmlns:a16="http://schemas.microsoft.com/office/drawing/2014/main" id="{8CC972A5-7655-1607-0672-7C01642A007B}"/>
              </a:ext>
            </a:extLst>
          </p:cNvPr>
          <p:cNvSpPr>
            <a:spLocks noGrp="1"/>
          </p:cNvSpPr>
          <p:nvPr>
            <p:ph type="title"/>
          </p:nvPr>
        </p:nvSpPr>
        <p:spPr>
          <a:xfrm>
            <a:off x="677334" y="609600"/>
            <a:ext cx="8596668" cy="603563"/>
          </a:xfrm>
        </p:spPr>
        <p:txBody>
          <a:bodyPr>
            <a:noAutofit/>
          </a:bodyPr>
          <a:lstStyle/>
          <a:p>
            <a:pPr algn="ctr"/>
            <a:r>
              <a:rPr lang="el-GR" sz="2800" b="1" dirty="0">
                <a:latin typeface="Calibri" panose="020F0502020204030204" pitchFamily="34" charset="0"/>
                <a:cs typeface="Calibri" panose="020F0502020204030204" pitchFamily="34" charset="0"/>
              </a:rPr>
              <a:t>Μη επιλέξιμες δαπάνες </a:t>
            </a:r>
            <a:endParaRPr lang="el-GR" sz="2800" dirty="0"/>
          </a:p>
        </p:txBody>
      </p:sp>
      <p:sp>
        <p:nvSpPr>
          <p:cNvPr id="3" name="Θέση περιεχομένου 2">
            <a:extLst>
              <a:ext uri="{FF2B5EF4-FFF2-40B4-BE49-F238E27FC236}">
                <a16:creationId xmlns:a16="http://schemas.microsoft.com/office/drawing/2014/main" id="{3F28197E-BA31-926F-81B8-53797471BB0F}"/>
              </a:ext>
            </a:extLst>
          </p:cNvPr>
          <p:cNvSpPr>
            <a:spLocks noGrp="1"/>
          </p:cNvSpPr>
          <p:nvPr>
            <p:ph idx="1"/>
          </p:nvPr>
        </p:nvSpPr>
        <p:spPr>
          <a:xfrm>
            <a:off x="677334" y="1285592"/>
            <a:ext cx="8596668" cy="4707801"/>
          </a:xfrm>
        </p:spPr>
        <p:txBody>
          <a:bodyPr>
            <a:noAutofit/>
          </a:bodyPr>
          <a:lstStyle/>
          <a:p>
            <a:pPr marL="0" lvl="0" indent="0" algn="just">
              <a:buNone/>
            </a:pPr>
            <a:r>
              <a:rPr lang="el-GR" sz="2100" b="1" dirty="0">
                <a:latin typeface="Calibri" panose="020F0502020204030204" pitchFamily="34" charset="0"/>
                <a:cs typeface="Calibri" panose="020F0502020204030204" pitchFamily="34" charset="0"/>
              </a:rPr>
              <a:t>2. Στην περίπτωση Μετακινήσεων προσωπικού ΙΔΟΧ,</a:t>
            </a:r>
            <a:r>
              <a:rPr lang="el-GR" sz="2100" dirty="0">
                <a:latin typeface="Calibri" panose="020F0502020204030204" pitchFamily="34" charset="0"/>
                <a:cs typeface="Calibri" panose="020F0502020204030204" pitchFamily="34" charset="0"/>
              </a:rPr>
              <a:t> πλήρους και αποκλειστικής απασχόλησης (όπως,</a:t>
            </a:r>
            <a:r>
              <a:rPr lang="en-US" sz="2100" dirty="0">
                <a:latin typeface="Calibri" panose="020F0502020204030204" pitchFamily="34" charset="0"/>
                <a:cs typeface="Calibri" panose="020F0502020204030204" pitchFamily="34" charset="0"/>
              </a:rPr>
              <a:t> </a:t>
            </a:r>
            <a:r>
              <a:rPr lang="el-GR" sz="2100" dirty="0">
                <a:latin typeface="Calibri" panose="020F0502020204030204" pitchFamily="34" charset="0"/>
                <a:cs typeface="Calibri" panose="020F0502020204030204" pitchFamily="34" charset="0"/>
              </a:rPr>
              <a:t>μετακίνηση σε ΤΟΜΥ που δεν συγχρηματοδοτείται, μετακίνηση σε κέντρα υγείας ή άλλους υγειονομικούς φορείς ΠΦΥ</a:t>
            </a:r>
            <a:r>
              <a:rPr lang="en-US" sz="2100" dirty="0">
                <a:latin typeface="Calibri" panose="020F0502020204030204" pitchFamily="34" charset="0"/>
                <a:cs typeface="Calibri" panose="020F0502020204030204" pitchFamily="34" charset="0"/>
              </a:rPr>
              <a:t>,</a:t>
            </a:r>
            <a:r>
              <a:rPr lang="el-GR" sz="2100" dirty="0">
                <a:latin typeface="Calibri" panose="020F0502020204030204" pitchFamily="34" charset="0"/>
                <a:cs typeface="Calibri" panose="020F0502020204030204" pitchFamily="34" charset="0"/>
              </a:rPr>
              <a:t> μετακίνηση για εφημερίες σε νοσοκομεία, </a:t>
            </a:r>
            <a:r>
              <a:rPr lang="el-GR" sz="2100" dirty="0" err="1">
                <a:latin typeface="Calibri" panose="020F0502020204030204" pitchFamily="34" charset="0"/>
                <a:cs typeface="Calibri" panose="020F0502020204030204" pitchFamily="34" charset="0"/>
              </a:rPr>
              <a:t>κά</a:t>
            </a:r>
            <a:r>
              <a:rPr lang="el-GR" sz="2100" dirty="0">
                <a:latin typeface="Calibri" panose="020F0502020204030204" pitchFamily="34" charset="0"/>
                <a:cs typeface="Calibri" panose="020F0502020204030204" pitchFamily="34" charset="0"/>
              </a:rPr>
              <a:t>.)</a:t>
            </a:r>
          </a:p>
          <a:p>
            <a:pPr marL="0" lvl="0" indent="0" algn="just">
              <a:buNone/>
            </a:pPr>
            <a:endParaRPr lang="el-GR" sz="2100" dirty="0">
              <a:latin typeface="Calibri" panose="020F0502020204030204" pitchFamily="34" charset="0"/>
              <a:cs typeface="Calibri" panose="020F0502020204030204" pitchFamily="34" charset="0"/>
            </a:endParaRPr>
          </a:p>
          <a:p>
            <a:pPr algn="just">
              <a:lnSpc>
                <a:spcPct val="114000"/>
              </a:lnSpc>
              <a:spcBef>
                <a:spcPts val="600"/>
              </a:spcBef>
            </a:pPr>
            <a:r>
              <a:rPr lang="el-GR" b="1" u="sng" dirty="0">
                <a:solidFill>
                  <a:schemeClr val="tx1"/>
                </a:solidFill>
                <a:latin typeface="Calibri" panose="020F0502020204030204" pitchFamily="34" charset="0"/>
                <a:cs typeface="Calibri" panose="020F0502020204030204" pitchFamily="34" charset="0"/>
              </a:rPr>
              <a:t>Εξαιρείται μόνο </a:t>
            </a:r>
            <a:r>
              <a:rPr lang="el-GR" dirty="0">
                <a:latin typeface="Calibri" panose="020F0502020204030204" pitchFamily="34" charset="0"/>
                <a:cs typeface="Calibri" panose="020F0502020204030204" pitchFamily="34" charset="0"/>
              </a:rPr>
              <a:t>η μετακίνηση ιατρικού, νοσηλευτικού και πάσης φύσεως προσωπικού από ΤΟΜΥ σε ΤΟΜΥ της ίδιας περιφέρειας και πράξης, </a:t>
            </a:r>
            <a:r>
              <a:rPr lang="el-GR" b="1" dirty="0">
                <a:latin typeface="Calibri" panose="020F0502020204030204" pitchFamily="34" charset="0"/>
                <a:cs typeface="Calibri" panose="020F0502020204030204" pitchFamily="34" charset="0"/>
              </a:rPr>
              <a:t>σύμφωνα με την ισχύουσα νομοθεσία</a:t>
            </a:r>
            <a:endParaRPr lang="el-GR" sz="1600" b="1" dirty="0">
              <a:solidFill>
                <a:srgbClr val="FF0000"/>
              </a:solidFill>
              <a:latin typeface="Calibri" panose="020F0502020204030204" pitchFamily="34" charset="0"/>
              <a:cs typeface="Calibri" panose="020F0502020204030204" pitchFamily="34" charset="0"/>
            </a:endParaRPr>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1130618B-ADAC-2F4D-A1ED-A0FD4754895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2" name="Εικόνα 1">
            <a:extLst>
              <a:ext uri="{FF2B5EF4-FFF2-40B4-BE49-F238E27FC236}">
                <a16:creationId xmlns:a16="http://schemas.microsoft.com/office/drawing/2014/main" id="{ADDA0202-3245-4F2E-7C0D-E84F32372BC6}"/>
              </a:ext>
            </a:extLst>
          </p:cNvPr>
          <p:cNvPicPr>
            <a:picLocks noChangeAspect="1"/>
          </p:cNvPicPr>
          <p:nvPr/>
        </p:nvPicPr>
        <p:blipFill>
          <a:blip r:embed="rId4"/>
          <a:stretch>
            <a:fillRect/>
          </a:stretch>
        </p:blipFill>
        <p:spPr>
          <a:xfrm>
            <a:off x="0" y="5993392"/>
            <a:ext cx="4550195" cy="864607"/>
          </a:xfrm>
          <a:prstGeom prst="rect">
            <a:avLst/>
          </a:prstGeom>
        </p:spPr>
      </p:pic>
    </p:spTree>
    <p:extLst>
      <p:ext uri="{BB962C8B-B14F-4D97-AF65-F5344CB8AC3E}">
        <p14:creationId xmlns:p14="http://schemas.microsoft.com/office/powerpoint/2010/main" val="240955586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Τίτλος 4">
            <a:extLst>
              <a:ext uri="{FF2B5EF4-FFF2-40B4-BE49-F238E27FC236}">
                <a16:creationId xmlns:a16="http://schemas.microsoft.com/office/drawing/2014/main" id="{5E1BEA24-FB91-EDF5-150C-2780995C21A6}"/>
              </a:ext>
            </a:extLst>
          </p:cNvPr>
          <p:cNvSpPr>
            <a:spLocks noGrp="1"/>
          </p:cNvSpPr>
          <p:nvPr>
            <p:ph type="title"/>
          </p:nvPr>
        </p:nvSpPr>
        <p:spPr>
          <a:xfrm>
            <a:off x="677334" y="609600"/>
            <a:ext cx="8596668" cy="920436"/>
          </a:xfrm>
        </p:spPr>
        <p:txBody>
          <a:bodyPr>
            <a:noAutofit/>
          </a:bodyPr>
          <a:lstStyle/>
          <a:p>
            <a:pPr algn="ctr"/>
            <a:r>
              <a:rPr lang="el-GR" sz="2200" b="1" dirty="0">
                <a:latin typeface="Calibri" panose="020F0502020204030204" pitchFamily="34" charset="0"/>
                <a:cs typeface="Calibri" panose="020F0502020204030204" pitchFamily="34" charset="0"/>
              </a:rPr>
              <a:t>ΔΔΔ: Φυσικό &amp; Οικονομικό Αντικείμενο </a:t>
            </a:r>
            <a:br>
              <a:rPr lang="el-GR" sz="2200" b="1" dirty="0">
                <a:latin typeface="Calibri" panose="020F0502020204030204" pitchFamily="34" charset="0"/>
                <a:cs typeface="Calibri" panose="020F0502020204030204" pitchFamily="34" charset="0"/>
              </a:rPr>
            </a:br>
            <a:r>
              <a:rPr lang="el-GR" sz="2200" b="1" dirty="0">
                <a:latin typeface="Calibri" panose="020F0502020204030204" pitchFamily="34" charset="0"/>
                <a:cs typeface="Calibri" panose="020F0502020204030204" pitchFamily="34" charset="0"/>
              </a:rPr>
              <a:t>Γενικές Επισημάνσεις</a:t>
            </a:r>
            <a:endParaRPr lang="el-GR" sz="2200" dirty="0">
              <a:latin typeface="Calibri" panose="020F0502020204030204" pitchFamily="34" charset="0"/>
              <a:cs typeface="Calibri" panose="020F0502020204030204" pitchFamily="34" charset="0"/>
            </a:endParaRPr>
          </a:p>
        </p:txBody>
      </p:sp>
      <p:sp>
        <p:nvSpPr>
          <p:cNvPr id="3" name="Θέση περιεχομένου 2">
            <a:extLst>
              <a:ext uri="{FF2B5EF4-FFF2-40B4-BE49-F238E27FC236}">
                <a16:creationId xmlns:a16="http://schemas.microsoft.com/office/drawing/2014/main" id="{A6FEFA48-5B7B-3E78-585F-B18A1BD8A6E2}"/>
              </a:ext>
            </a:extLst>
          </p:cNvPr>
          <p:cNvSpPr>
            <a:spLocks noGrp="1"/>
          </p:cNvSpPr>
          <p:nvPr>
            <p:ph idx="1"/>
          </p:nvPr>
        </p:nvSpPr>
        <p:spPr>
          <a:xfrm>
            <a:off x="677334" y="1530036"/>
            <a:ext cx="8596668" cy="4185402"/>
          </a:xfrm>
        </p:spPr>
        <p:txBody>
          <a:bodyPr>
            <a:normAutofit/>
          </a:bodyPr>
          <a:lstStyle/>
          <a:p>
            <a:pPr algn="just">
              <a:lnSpc>
                <a:spcPct val="150000"/>
              </a:lnSpc>
              <a:buFont typeface="Wingdings" panose="05000000000000000000" pitchFamily="2" charset="2"/>
              <a:buChar char="ü"/>
            </a:pPr>
            <a:r>
              <a:rPr lang="el-GR" dirty="0">
                <a:latin typeface="Calibri" panose="020F0502020204030204" pitchFamily="34" charset="0"/>
                <a:cs typeface="Calibri" panose="020F0502020204030204" pitchFamily="34" charset="0"/>
              </a:rPr>
              <a:t>Τα στοιχεία </a:t>
            </a:r>
            <a:r>
              <a:rPr lang="el-GR" b="1" dirty="0">
                <a:latin typeface="Calibri" panose="020F0502020204030204" pitchFamily="34" charset="0"/>
                <a:cs typeface="Calibri" panose="020F0502020204030204" pitchFamily="34" charset="0"/>
              </a:rPr>
              <a:t>φυσικού</a:t>
            </a:r>
            <a:r>
              <a:rPr lang="el-GR" dirty="0">
                <a:latin typeface="Calibri" panose="020F0502020204030204" pitchFamily="34" charset="0"/>
                <a:cs typeface="Calibri" panose="020F0502020204030204" pitchFamily="34" charset="0"/>
              </a:rPr>
              <a:t> και </a:t>
            </a:r>
            <a:r>
              <a:rPr lang="el-GR" b="1" dirty="0">
                <a:latin typeface="Calibri" panose="020F0502020204030204" pitchFamily="34" charset="0"/>
                <a:cs typeface="Calibri" panose="020F0502020204030204" pitchFamily="34" charset="0"/>
              </a:rPr>
              <a:t>οικονομικού</a:t>
            </a:r>
            <a:r>
              <a:rPr lang="el-GR" dirty="0">
                <a:latin typeface="Calibri" panose="020F0502020204030204" pitchFamily="34" charset="0"/>
                <a:cs typeface="Calibri" panose="020F0502020204030204" pitchFamily="34" charset="0"/>
              </a:rPr>
              <a:t> </a:t>
            </a:r>
            <a:r>
              <a:rPr lang="el-GR" b="1" dirty="0">
                <a:latin typeface="Calibri" panose="020F0502020204030204" pitchFamily="34" charset="0"/>
                <a:cs typeface="Calibri" panose="020F0502020204030204" pitchFamily="34" charset="0"/>
              </a:rPr>
              <a:t>αντικειμένου,</a:t>
            </a:r>
            <a:r>
              <a:rPr lang="el-GR" dirty="0">
                <a:latin typeface="Calibri" panose="020F0502020204030204" pitchFamily="34" charset="0"/>
                <a:cs typeface="Calibri" panose="020F0502020204030204" pitchFamily="34" charset="0"/>
              </a:rPr>
              <a:t> </a:t>
            </a:r>
            <a:r>
              <a:rPr lang="el-GR" b="1" u="sng" dirty="0">
                <a:latin typeface="Calibri" panose="020F0502020204030204" pitchFamily="34" charset="0"/>
                <a:cs typeface="Calibri" panose="020F0502020204030204" pitchFamily="34" charset="0"/>
              </a:rPr>
              <a:t>κατόπιν διασταύρωσης και συσχετισμού</a:t>
            </a:r>
            <a:r>
              <a:rPr lang="el-GR" b="1" dirty="0">
                <a:latin typeface="Calibri" panose="020F0502020204030204" pitchFamily="34" charset="0"/>
                <a:cs typeface="Calibri" panose="020F0502020204030204" pitchFamily="34" charset="0"/>
              </a:rPr>
              <a:t>,</a:t>
            </a:r>
            <a:r>
              <a:rPr lang="el-GR" dirty="0">
                <a:latin typeface="Calibri" panose="020F0502020204030204" pitchFamily="34" charset="0"/>
                <a:cs typeface="Calibri" panose="020F0502020204030204" pitchFamily="34" charset="0"/>
              </a:rPr>
              <a:t> αναρτώνται ως συνημμένα στο Δελτίο Δήλωσης δαπάνης το οποίο υποβάλλεται από τον ορισμένο από την ΥΠΕ Υπεύθυνο στο ΟΠΣ</a:t>
            </a:r>
          </a:p>
          <a:p>
            <a:pPr algn="just">
              <a:lnSpc>
                <a:spcPct val="150000"/>
              </a:lnSpc>
              <a:buFont typeface="Wingdings" panose="05000000000000000000" pitchFamily="2" charset="2"/>
              <a:buChar char="ü"/>
            </a:pPr>
            <a:r>
              <a:rPr lang="el-GR" dirty="0">
                <a:latin typeface="Calibri" panose="020F0502020204030204" pitchFamily="34" charset="0"/>
                <a:cs typeface="Calibri" panose="020F0502020204030204" pitchFamily="34" charset="0"/>
              </a:rPr>
              <a:t>Στο ΟΠΣ αναρτάται </a:t>
            </a:r>
            <a:r>
              <a:rPr lang="el-GR" b="1" dirty="0">
                <a:latin typeface="Calibri" panose="020F0502020204030204" pitchFamily="34" charset="0"/>
                <a:cs typeface="Calibri" panose="020F0502020204030204" pitchFamily="34" charset="0"/>
              </a:rPr>
              <a:t>έγγραφο διαβίβασης (εφόσον απαιτείται από την ΕΥΔ) </a:t>
            </a:r>
            <a:r>
              <a:rPr lang="el-GR" dirty="0">
                <a:latin typeface="Calibri" panose="020F0502020204030204" pitchFamily="34" charset="0"/>
                <a:cs typeface="Calibri" panose="020F0502020204030204" pitchFamily="34" charset="0"/>
              </a:rPr>
              <a:t>στο οποίο καταγράφεται τι περιλαμβάνει το δελτίο ως φυσικό και οικονομικό αντικείμενο (</a:t>
            </a:r>
            <a:r>
              <a:rPr lang="el-GR" b="1" dirty="0">
                <a:latin typeface="Calibri" panose="020F0502020204030204" pitchFamily="34" charset="0"/>
                <a:cs typeface="Calibri" panose="020F0502020204030204" pitchFamily="34" charset="0"/>
              </a:rPr>
              <a:t>Υπόδειγμα ΕΔΕΥΠΥ προς αξιοποίηση)</a:t>
            </a:r>
          </a:p>
          <a:p>
            <a:pPr algn="just">
              <a:lnSpc>
                <a:spcPct val="150000"/>
              </a:lnSpc>
              <a:buFont typeface="Wingdings" panose="05000000000000000000" pitchFamily="2" charset="2"/>
              <a:buChar char="ü"/>
            </a:pPr>
            <a:r>
              <a:rPr lang="el-GR" dirty="0">
                <a:latin typeface="Calibri" panose="020F0502020204030204" pitchFamily="34" charset="0"/>
                <a:cs typeface="Calibri" panose="020F0502020204030204" pitchFamily="34" charset="0"/>
              </a:rPr>
              <a:t>Το υποβληθέν δελτίο με το διαβιβαστικό έγγραφο και την Λογιστική Κατάσταση </a:t>
            </a:r>
            <a:r>
              <a:rPr lang="el-GR" b="1" dirty="0">
                <a:latin typeface="Calibri" panose="020F0502020204030204" pitchFamily="34" charset="0"/>
                <a:cs typeface="Calibri" panose="020F0502020204030204" pitchFamily="34" charset="0"/>
              </a:rPr>
              <a:t>κοινοποιούνται</a:t>
            </a:r>
            <a:r>
              <a:rPr lang="el-GR" dirty="0">
                <a:latin typeface="Calibri" panose="020F0502020204030204" pitchFamily="34" charset="0"/>
                <a:cs typeface="Calibri" panose="020F0502020204030204" pitchFamily="34" charset="0"/>
              </a:rPr>
              <a:t> στην </a:t>
            </a:r>
            <a:r>
              <a:rPr lang="el-GR" b="1" dirty="0">
                <a:latin typeface="Calibri" panose="020F0502020204030204" pitchFamily="34" charset="0"/>
                <a:cs typeface="Calibri" panose="020F0502020204030204" pitchFamily="34" charset="0"/>
              </a:rPr>
              <a:t>ΕΔΕΥΠΥ</a:t>
            </a:r>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EA8E5F14-E896-E5DD-19CD-BE492764FE8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2" name="Εικόνα 1">
            <a:extLst>
              <a:ext uri="{FF2B5EF4-FFF2-40B4-BE49-F238E27FC236}">
                <a16:creationId xmlns:a16="http://schemas.microsoft.com/office/drawing/2014/main" id="{D4F1D151-2FBF-DF2B-B086-CF0100A071CE}"/>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1257680807"/>
      </p:ext>
    </p:extLst>
  </p:cSld>
  <p:clrMapOvr>
    <a:overrideClrMapping bg1="lt1" tx1="dk1" bg2="lt2" tx2="dk2" accent1="accent1" accent2="accent2" accent3="accent3" accent4="accent4" accent5="accent5" accent6="accent6" hlink="hlink" folHlink="folHlink"/>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F924035-1731-67F3-719C-18D2A8FF0FF5}"/>
              </a:ext>
            </a:extLst>
          </p:cNvPr>
          <p:cNvSpPr>
            <a:spLocks noGrp="1"/>
          </p:cNvSpPr>
          <p:nvPr>
            <p:ph type="title"/>
          </p:nvPr>
        </p:nvSpPr>
        <p:spPr>
          <a:xfrm>
            <a:off x="816226" y="2108200"/>
            <a:ext cx="8596668" cy="1320800"/>
          </a:xfrm>
        </p:spPr>
        <p:txBody>
          <a:bodyPr>
            <a:normAutofit fontScale="90000"/>
          </a:bodyPr>
          <a:lstStyle/>
          <a:p>
            <a:pPr algn="ctr"/>
            <a:r>
              <a:rPr lang="el-GR" b="1" dirty="0">
                <a:latin typeface="Calibri" panose="020F0502020204030204" pitchFamily="34" charset="0"/>
                <a:cs typeface="Calibri" panose="020F0502020204030204" pitchFamily="34" charset="0"/>
              </a:rPr>
              <a:t>Χρηματοδότηση της πράξης</a:t>
            </a:r>
            <a:br>
              <a:rPr lang="el-GR" b="1" dirty="0">
                <a:latin typeface="Calibri" panose="020F0502020204030204" pitchFamily="34" charset="0"/>
                <a:cs typeface="Calibri" panose="020F0502020204030204" pitchFamily="34" charset="0"/>
              </a:rPr>
            </a:br>
            <a:r>
              <a:rPr lang="el-GR" b="1" dirty="0">
                <a:latin typeface="Calibri" panose="020F0502020204030204" pitchFamily="34" charset="0"/>
                <a:cs typeface="Calibri" panose="020F0502020204030204" pitchFamily="34" charset="0"/>
              </a:rPr>
              <a:t>Αιτήματα Κατανομής</a:t>
            </a:r>
            <a:br>
              <a:rPr lang="el-GR" dirty="0">
                <a:latin typeface="Calibri" panose="020F0502020204030204" pitchFamily="34" charset="0"/>
                <a:cs typeface="Calibri" panose="020F0502020204030204" pitchFamily="34" charset="0"/>
              </a:rPr>
            </a:br>
            <a:endParaRPr lang="el-GR" dirty="0"/>
          </a:p>
        </p:txBody>
      </p:sp>
      <p:pic>
        <p:nvPicPr>
          <p:cNvPr id="6" name="Εικόνα 5">
            <a:extLst>
              <a:ext uri="{FF2B5EF4-FFF2-40B4-BE49-F238E27FC236}">
                <a16:creationId xmlns:a16="http://schemas.microsoft.com/office/drawing/2014/main" id="{6031C021-EB28-AD46-9AAE-D9DCB4E8AD2C}"/>
              </a:ext>
            </a:extLst>
          </p:cNvPr>
          <p:cNvPicPr>
            <a:picLocks noChangeAspect="1"/>
          </p:cNvPicPr>
          <p:nvPr/>
        </p:nvPicPr>
        <p:blipFill>
          <a:blip r:embed="rId2"/>
          <a:stretch>
            <a:fillRect/>
          </a:stretch>
        </p:blipFill>
        <p:spPr>
          <a:xfrm>
            <a:off x="0" y="5808556"/>
            <a:ext cx="4550195" cy="1049444"/>
          </a:xfrm>
          <a:prstGeom prst="rect">
            <a:avLst/>
          </a:prstGeom>
        </p:spPr>
      </p:pic>
      <p:pic>
        <p:nvPicPr>
          <p:cNvPr id="7" name="Εικόνα 6"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B31CDFEF-F4A8-9C91-ACD5-4C9598C8A6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12894" y="5974982"/>
            <a:ext cx="2401570" cy="810895"/>
          </a:xfrm>
          <a:prstGeom prst="rect">
            <a:avLst/>
          </a:prstGeom>
          <a:noFill/>
          <a:ln>
            <a:noFill/>
          </a:ln>
        </p:spPr>
      </p:pic>
    </p:spTree>
    <p:extLst>
      <p:ext uri="{BB962C8B-B14F-4D97-AF65-F5344CB8AC3E}">
        <p14:creationId xmlns:p14="http://schemas.microsoft.com/office/powerpoint/2010/main" val="270898145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1104B6-1B8C-CD9B-BA25-BEA9EEB557A7}"/>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284D460C-26E1-4B44-F9C3-96E2FACED55B}"/>
              </a:ext>
            </a:extLst>
          </p:cNvPr>
          <p:cNvSpPr>
            <a:spLocks noGrp="1"/>
          </p:cNvSpPr>
          <p:nvPr>
            <p:ph type="title"/>
          </p:nvPr>
        </p:nvSpPr>
        <p:spPr>
          <a:xfrm>
            <a:off x="677334" y="348243"/>
            <a:ext cx="8596668" cy="911382"/>
          </a:xfrm>
        </p:spPr>
        <p:txBody>
          <a:bodyPr>
            <a:noAutofit/>
          </a:bodyPr>
          <a:lstStyle/>
          <a:p>
            <a:pPr algn="ctr"/>
            <a:r>
              <a:rPr lang="el-GR" sz="2800" b="1" dirty="0">
                <a:latin typeface="Calibri" panose="020F0502020204030204" pitchFamily="34" charset="0"/>
                <a:cs typeface="Calibri" panose="020F0502020204030204" pitchFamily="34" charset="0"/>
              </a:rPr>
              <a:t>Χρηματοδότηση της πράξης</a:t>
            </a:r>
            <a:br>
              <a:rPr lang="el-GR" sz="2800" b="1" dirty="0">
                <a:latin typeface="Calibri" panose="020F0502020204030204" pitchFamily="34" charset="0"/>
                <a:cs typeface="Calibri" panose="020F0502020204030204" pitchFamily="34" charset="0"/>
              </a:rPr>
            </a:br>
            <a:r>
              <a:rPr lang="el-GR" sz="2800" b="1" dirty="0">
                <a:latin typeface="Calibri" panose="020F0502020204030204" pitchFamily="34" charset="0"/>
                <a:cs typeface="Calibri" panose="020F0502020204030204" pitchFamily="34" charset="0"/>
              </a:rPr>
              <a:t>Αιτήματα Κατανομής</a:t>
            </a:r>
            <a:br>
              <a:rPr lang="el-GR" sz="2800" dirty="0">
                <a:latin typeface="Calibri" panose="020F0502020204030204" pitchFamily="34" charset="0"/>
                <a:cs typeface="Calibri" panose="020F0502020204030204" pitchFamily="34" charset="0"/>
              </a:rPr>
            </a:br>
            <a:endParaRPr lang="el-GR" sz="2800" dirty="0">
              <a:latin typeface="Calibri" panose="020F0502020204030204" pitchFamily="34" charset="0"/>
              <a:cs typeface="Calibri" panose="020F0502020204030204" pitchFamily="34" charset="0"/>
            </a:endParaRPr>
          </a:p>
        </p:txBody>
      </p:sp>
      <p:sp>
        <p:nvSpPr>
          <p:cNvPr id="3" name="Θέση περιεχομένου 2">
            <a:extLst>
              <a:ext uri="{FF2B5EF4-FFF2-40B4-BE49-F238E27FC236}">
                <a16:creationId xmlns:a16="http://schemas.microsoft.com/office/drawing/2014/main" id="{52D4F8A2-4AAD-8449-662D-A2460C238E5D}"/>
              </a:ext>
            </a:extLst>
          </p:cNvPr>
          <p:cNvSpPr>
            <a:spLocks noGrp="1"/>
          </p:cNvSpPr>
          <p:nvPr>
            <p:ph idx="1"/>
          </p:nvPr>
        </p:nvSpPr>
        <p:spPr>
          <a:xfrm>
            <a:off x="677334" y="1409334"/>
            <a:ext cx="8596668" cy="4565648"/>
          </a:xfrm>
        </p:spPr>
        <p:txBody>
          <a:bodyPr>
            <a:normAutofit fontScale="92500" lnSpcReduction="20000"/>
          </a:bodyPr>
          <a:lstStyle/>
          <a:p>
            <a:pPr marL="0" lvl="0" indent="0">
              <a:buNone/>
            </a:pPr>
            <a:r>
              <a:rPr lang="el-GR" dirty="0">
                <a:latin typeface="Calibri" panose="020F0502020204030204" pitchFamily="34" charset="0"/>
                <a:cs typeface="Calibri" panose="020F0502020204030204" pitchFamily="34" charset="0"/>
              </a:rPr>
              <a:t>Οι </a:t>
            </a:r>
            <a:r>
              <a:rPr lang="el-GR" b="1" dirty="0">
                <a:latin typeface="Calibri" panose="020F0502020204030204" pitchFamily="34" charset="0"/>
                <a:cs typeface="Calibri" panose="020F0502020204030204" pitchFamily="34" charset="0"/>
              </a:rPr>
              <a:t>προβλεπόμενες ενέργειες </a:t>
            </a:r>
            <a:r>
              <a:rPr lang="el-GR" dirty="0">
                <a:latin typeface="Calibri" panose="020F0502020204030204" pitchFamily="34" charset="0"/>
                <a:cs typeface="Calibri" panose="020F0502020204030204" pitchFamily="34" charset="0"/>
              </a:rPr>
              <a:t>για την ομαλή χρηματοδότηση, μετά τις αποφάσεις ένταξης, είναι:</a:t>
            </a:r>
          </a:p>
          <a:p>
            <a:pPr lvl="0" algn="just"/>
            <a:r>
              <a:rPr lang="el-GR" dirty="0">
                <a:latin typeface="Calibri" panose="020F0502020204030204" pitchFamily="34" charset="0"/>
                <a:cs typeface="Calibri" panose="020F0502020204030204" pitchFamily="34" charset="0"/>
              </a:rPr>
              <a:t>Ο ορισμός των Υ.ΠΕ. από την Περιφέρεια ως </a:t>
            </a:r>
            <a:r>
              <a:rPr lang="el-GR" b="1" dirty="0">
                <a:latin typeface="Calibri" panose="020F0502020204030204" pitchFamily="34" charset="0"/>
                <a:cs typeface="Calibri" panose="020F0502020204030204" pitchFamily="34" charset="0"/>
              </a:rPr>
              <a:t>υπόλογων διαχειριστών </a:t>
            </a:r>
            <a:r>
              <a:rPr lang="el-GR" dirty="0">
                <a:latin typeface="Calibri" panose="020F0502020204030204" pitchFamily="34" charset="0"/>
                <a:cs typeface="Calibri" panose="020F0502020204030204" pitchFamily="34" charset="0"/>
              </a:rPr>
              <a:t>της πράξης στην </a:t>
            </a:r>
            <a:r>
              <a:rPr lang="el-GR" dirty="0" err="1">
                <a:latin typeface="Calibri" panose="020F0502020204030204" pitchFamily="34" charset="0"/>
                <a:cs typeface="Calibri" panose="020F0502020204030204" pitchFamily="34" charset="0"/>
              </a:rPr>
              <a:t>ΤτΕ</a:t>
            </a:r>
            <a:r>
              <a:rPr lang="el-GR" dirty="0">
                <a:latin typeface="Calibri" panose="020F0502020204030204" pitchFamily="34" charset="0"/>
                <a:cs typeface="Calibri" panose="020F0502020204030204" pitchFamily="34" charset="0"/>
              </a:rPr>
              <a:t> που αφορά στις ΤΟΜΥ ευθύνης τους, με απόφαση που εκδίδεται από την οικεία οικονομική υπηρεσία του </a:t>
            </a:r>
            <a:r>
              <a:rPr lang="el-GR" dirty="0" err="1">
                <a:latin typeface="Calibri" panose="020F0502020204030204" pitchFamily="34" charset="0"/>
                <a:cs typeface="Calibri" panose="020F0502020204030204" pitchFamily="34" charset="0"/>
              </a:rPr>
              <a:t>διατάκτη</a:t>
            </a:r>
            <a:r>
              <a:rPr lang="el-GR" dirty="0">
                <a:latin typeface="Calibri" panose="020F0502020204030204" pitchFamily="34" charset="0"/>
                <a:cs typeface="Calibri" panose="020F0502020204030204" pitchFamily="34" charset="0"/>
              </a:rPr>
              <a:t> της ΣΑ, στην οποία εντάσσεται η πράξη</a:t>
            </a:r>
          </a:p>
          <a:p>
            <a:pPr marL="0" lvl="0" indent="0" algn="just">
              <a:buNone/>
            </a:pPr>
            <a:r>
              <a:rPr lang="el-GR" dirty="0">
                <a:latin typeface="Calibri" panose="020F0502020204030204" pitchFamily="34" charset="0"/>
                <a:cs typeface="Calibri" panose="020F0502020204030204" pitchFamily="34" charset="0"/>
              </a:rPr>
              <a:t>Η Υγειονομική Περιφέρεια:</a:t>
            </a:r>
          </a:p>
          <a:p>
            <a:pPr lvl="0" algn="just"/>
            <a:r>
              <a:rPr lang="el-GR" b="1" dirty="0">
                <a:latin typeface="Calibri" panose="020F0502020204030204" pitchFamily="34" charset="0"/>
                <a:cs typeface="Calibri" panose="020F0502020204030204" pitchFamily="34" charset="0"/>
              </a:rPr>
              <a:t>Ορίζει υπεύθυνο λογαριασμού </a:t>
            </a:r>
            <a:r>
              <a:rPr lang="el-GR" dirty="0">
                <a:latin typeface="Calibri" panose="020F0502020204030204" pitchFamily="34" charset="0"/>
                <a:cs typeface="Calibri" panose="020F0502020204030204" pitchFamily="34" charset="0"/>
              </a:rPr>
              <a:t>έργου του ΠΔΕ και εισηγητή εκκαθάρισης </a:t>
            </a:r>
          </a:p>
          <a:p>
            <a:pPr lvl="0" algn="just"/>
            <a:r>
              <a:rPr lang="el-GR" dirty="0">
                <a:latin typeface="Calibri" panose="020F0502020204030204" pitchFamily="34" charset="0"/>
                <a:cs typeface="Calibri" panose="020F0502020204030204" pitchFamily="34" charset="0"/>
              </a:rPr>
              <a:t>Προβαίνει στον προσδιορισμό του </a:t>
            </a:r>
            <a:r>
              <a:rPr lang="el-GR" b="1" dirty="0">
                <a:latin typeface="Calibri" panose="020F0502020204030204" pitchFamily="34" charset="0"/>
                <a:cs typeface="Calibri" panose="020F0502020204030204" pitchFamily="34" charset="0"/>
              </a:rPr>
              <a:t>ύψους</a:t>
            </a:r>
            <a:r>
              <a:rPr lang="el-GR" dirty="0">
                <a:latin typeface="Calibri" panose="020F0502020204030204" pitchFamily="34" charset="0"/>
                <a:cs typeface="Calibri" panose="020F0502020204030204" pitchFamily="34" charset="0"/>
              </a:rPr>
              <a:t> των </a:t>
            </a:r>
            <a:r>
              <a:rPr lang="el-GR" b="1" dirty="0">
                <a:latin typeface="Calibri" panose="020F0502020204030204" pitchFamily="34" charset="0"/>
                <a:cs typeface="Calibri" panose="020F0502020204030204" pitchFamily="34" charset="0"/>
              </a:rPr>
              <a:t>αιτημάτων</a:t>
            </a:r>
            <a:r>
              <a:rPr lang="el-GR" dirty="0">
                <a:latin typeface="Calibri" panose="020F0502020204030204" pitchFamily="34" charset="0"/>
                <a:cs typeface="Calibri" panose="020F0502020204030204" pitchFamily="34" charset="0"/>
              </a:rPr>
              <a:t> κατανομής χρηματοδότησης και την υποβολή τους στο ΟΠΣ, σύμφωνα με τις προσεχείς ανάγκες πληρωμών και την πρόοδο του φυσικού αντικειμένου </a:t>
            </a:r>
          </a:p>
          <a:p>
            <a:pPr lvl="0" algn="just"/>
            <a:r>
              <a:rPr lang="el-GR" dirty="0">
                <a:latin typeface="Calibri" panose="020F0502020204030204" pitchFamily="34" charset="0"/>
                <a:cs typeface="Calibri" panose="020F0502020204030204" pitchFamily="34" charset="0"/>
              </a:rPr>
              <a:t>Προβαίνει στις απαιτούμενες ενέργειες για την αναμόρφωση του ετήσιου προϋπολογισμού της </a:t>
            </a:r>
            <a:r>
              <a:rPr lang="el-GR" dirty="0" err="1">
                <a:latin typeface="Calibri" panose="020F0502020204030204" pitchFamily="34" charset="0"/>
                <a:cs typeface="Calibri" panose="020F0502020204030204" pitchFamily="34" charset="0"/>
              </a:rPr>
              <a:t>Υ.Πε</a:t>
            </a:r>
            <a:r>
              <a:rPr lang="el-GR" dirty="0">
                <a:latin typeface="Calibri" panose="020F0502020204030204" pitchFamily="34" charset="0"/>
                <a:cs typeface="Calibri" panose="020F0502020204030204" pitchFamily="34" charset="0"/>
              </a:rPr>
              <a:t>. σε συνεργασία με την Κεντρική Υπηρεσία του Υπουργείου Υγείας</a:t>
            </a:r>
          </a:p>
          <a:p>
            <a:pPr lvl="0" algn="just"/>
            <a:r>
              <a:rPr lang="el-GR" dirty="0">
                <a:latin typeface="Calibri" panose="020F0502020204030204" pitchFamily="34" charset="0"/>
                <a:cs typeface="Calibri" panose="020F0502020204030204" pitchFamily="34" charset="0"/>
              </a:rPr>
              <a:t>Τηρεί τις κείμενες διατάξεις για τη διαχείριση του λογαριασμού του έργου του ΠΔΕ </a:t>
            </a:r>
          </a:p>
          <a:p>
            <a:pPr lvl="0" algn="just"/>
            <a:r>
              <a:rPr lang="el-GR" dirty="0">
                <a:latin typeface="Calibri" panose="020F0502020204030204" pitchFamily="34" charset="0"/>
                <a:cs typeface="Calibri" panose="020F0502020204030204" pitchFamily="34" charset="0"/>
              </a:rPr>
              <a:t>Μεριμνά για τη λογιστική παρακολούθηση του </a:t>
            </a:r>
            <a:r>
              <a:rPr lang="el-GR" dirty="0" err="1">
                <a:latin typeface="Calibri" panose="020F0502020204030204" pitchFamily="34" charset="0"/>
                <a:cs typeface="Calibri" panose="020F0502020204030204" pitchFamily="34" charset="0"/>
              </a:rPr>
              <a:t>υποέργου</a:t>
            </a:r>
            <a:r>
              <a:rPr lang="el-GR" dirty="0">
                <a:latin typeface="Calibri" panose="020F0502020204030204" pitchFamily="34" charset="0"/>
                <a:cs typeface="Calibri" panose="020F0502020204030204" pitchFamily="34" charset="0"/>
              </a:rPr>
              <a:t> των ΤΟΜΥ (διακριτή λογιστική μερίδα)</a:t>
            </a:r>
          </a:p>
          <a:p>
            <a:endParaRPr lang="el-GR" dirty="0"/>
          </a:p>
        </p:txBody>
      </p:sp>
      <p:pic>
        <p:nvPicPr>
          <p:cNvPr id="7" name="Εικόνα 6"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B35DE286-C4FA-97E8-C5C9-CE19CE8D5E6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12894" y="5974982"/>
            <a:ext cx="2401570" cy="810895"/>
          </a:xfrm>
          <a:prstGeom prst="rect">
            <a:avLst/>
          </a:prstGeom>
          <a:noFill/>
          <a:ln>
            <a:noFill/>
          </a:ln>
        </p:spPr>
      </p:pic>
      <p:pic>
        <p:nvPicPr>
          <p:cNvPr id="4" name="Εικόνα 3">
            <a:extLst>
              <a:ext uri="{FF2B5EF4-FFF2-40B4-BE49-F238E27FC236}">
                <a16:creationId xmlns:a16="http://schemas.microsoft.com/office/drawing/2014/main" id="{B41C1576-6983-C145-C88D-B3DDAD41EDD3}"/>
              </a:ext>
            </a:extLst>
          </p:cNvPr>
          <p:cNvPicPr>
            <a:picLocks noChangeAspect="1"/>
          </p:cNvPicPr>
          <p:nvPr/>
        </p:nvPicPr>
        <p:blipFill>
          <a:blip r:embed="rId4"/>
          <a:stretch>
            <a:fillRect/>
          </a:stretch>
        </p:blipFill>
        <p:spPr>
          <a:xfrm>
            <a:off x="0" y="5808556"/>
            <a:ext cx="4550195" cy="1049444"/>
          </a:xfrm>
          <a:prstGeom prst="rect">
            <a:avLst/>
          </a:prstGeom>
        </p:spPr>
      </p:pic>
    </p:spTree>
    <p:extLst>
      <p:ext uri="{BB962C8B-B14F-4D97-AF65-F5344CB8AC3E}">
        <p14:creationId xmlns:p14="http://schemas.microsoft.com/office/powerpoint/2010/main" val="619771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E3B485F-D0DE-4A8A-E9E7-FACA42731D20}"/>
              </a:ext>
            </a:extLst>
          </p:cNvPr>
          <p:cNvSpPr>
            <a:spLocks noGrp="1"/>
          </p:cNvSpPr>
          <p:nvPr>
            <p:ph type="title"/>
          </p:nvPr>
        </p:nvSpPr>
        <p:spPr>
          <a:xfrm>
            <a:off x="785368" y="104114"/>
            <a:ext cx="8596668" cy="972566"/>
          </a:xfrm>
        </p:spPr>
        <p:txBody>
          <a:bodyPr>
            <a:noAutofit/>
          </a:bodyPr>
          <a:lstStyle/>
          <a:p>
            <a:pPr algn="ctr"/>
            <a:r>
              <a:rPr lang="el-GR" sz="2800" b="1" dirty="0">
                <a:latin typeface="Calibri" panose="020F0502020204030204" pitchFamily="34" charset="0"/>
                <a:cs typeface="Calibri" panose="020F0502020204030204" pitchFamily="34" charset="0"/>
              </a:rPr>
              <a:t>Χρηματοδότηση της πράξης </a:t>
            </a:r>
            <a:br>
              <a:rPr lang="el-GR" sz="2800" b="1" dirty="0">
                <a:latin typeface="Calibri" panose="020F0502020204030204" pitchFamily="34" charset="0"/>
                <a:cs typeface="Calibri" panose="020F0502020204030204" pitchFamily="34" charset="0"/>
              </a:rPr>
            </a:br>
            <a:r>
              <a:rPr lang="el-GR" sz="2800" b="1" dirty="0">
                <a:latin typeface="Calibri" panose="020F0502020204030204" pitchFamily="34" charset="0"/>
                <a:cs typeface="Calibri" panose="020F0502020204030204" pitchFamily="34" charset="0"/>
              </a:rPr>
              <a:t>Αιτήματα Κατανομής</a:t>
            </a:r>
            <a:endParaRPr lang="el-GR" sz="2800" dirty="0">
              <a:latin typeface="Calibri" panose="020F0502020204030204" pitchFamily="34" charset="0"/>
              <a:cs typeface="Calibri" panose="020F0502020204030204" pitchFamily="34" charset="0"/>
            </a:endParaRPr>
          </a:p>
        </p:txBody>
      </p:sp>
      <p:sp>
        <p:nvSpPr>
          <p:cNvPr id="3" name="Θέση περιεχομένου 2">
            <a:extLst>
              <a:ext uri="{FF2B5EF4-FFF2-40B4-BE49-F238E27FC236}">
                <a16:creationId xmlns:a16="http://schemas.microsoft.com/office/drawing/2014/main" id="{72306639-C551-2142-FD10-93698DA91173}"/>
              </a:ext>
            </a:extLst>
          </p:cNvPr>
          <p:cNvSpPr>
            <a:spLocks noGrp="1"/>
          </p:cNvSpPr>
          <p:nvPr>
            <p:ph idx="1"/>
          </p:nvPr>
        </p:nvSpPr>
        <p:spPr>
          <a:xfrm>
            <a:off x="377536" y="1008779"/>
            <a:ext cx="8596668" cy="5387494"/>
          </a:xfrm>
        </p:spPr>
        <p:txBody>
          <a:bodyPr>
            <a:normAutofit fontScale="55000" lnSpcReduction="20000"/>
          </a:bodyPr>
          <a:lstStyle/>
          <a:p>
            <a:pPr marL="0" indent="0" algn="just">
              <a:lnSpc>
                <a:spcPct val="170000"/>
              </a:lnSpc>
              <a:spcBef>
                <a:spcPts val="600"/>
              </a:spcBef>
              <a:buNone/>
            </a:pPr>
            <a:r>
              <a:rPr lang="el-GR" sz="4000" b="1" i="1" dirty="0">
                <a:latin typeface="Calibri" panose="020F0502020204030204" pitchFamily="34" charset="0"/>
                <a:cs typeface="Calibri" panose="020F0502020204030204" pitchFamily="34" charset="0"/>
              </a:rPr>
              <a:t>Προϋποθέσεις για την υποβολή αιτημάτων κατανομής</a:t>
            </a:r>
          </a:p>
          <a:p>
            <a:pPr algn="just">
              <a:lnSpc>
                <a:spcPct val="170000"/>
              </a:lnSpc>
              <a:spcBef>
                <a:spcPts val="600"/>
              </a:spcBef>
              <a:buFont typeface="Wingdings" panose="05000000000000000000" pitchFamily="2" charset="2"/>
              <a:buChar char="Ø"/>
            </a:pPr>
            <a:r>
              <a:rPr lang="el-GR" sz="3300" dirty="0">
                <a:latin typeface="Calibri" panose="020F0502020204030204" pitchFamily="34" charset="0"/>
                <a:cs typeface="Calibri" panose="020F0502020204030204" pitchFamily="34" charset="0"/>
              </a:rPr>
              <a:t>Πράξη σε κατάσταση «Ενταγμένη»</a:t>
            </a:r>
          </a:p>
          <a:p>
            <a:pPr algn="just">
              <a:lnSpc>
                <a:spcPct val="170000"/>
              </a:lnSpc>
              <a:spcBef>
                <a:spcPts val="600"/>
              </a:spcBef>
              <a:buFont typeface="Wingdings" panose="05000000000000000000" pitchFamily="2" charset="2"/>
              <a:buChar char="Ø"/>
            </a:pPr>
            <a:r>
              <a:rPr lang="el-GR" sz="3300" b="1" dirty="0">
                <a:latin typeface="Calibri" panose="020F0502020204030204" pitchFamily="34" charset="0"/>
                <a:cs typeface="Calibri" panose="020F0502020204030204" pitchFamily="34" charset="0"/>
              </a:rPr>
              <a:t>Έχει υποβληθεί σχετικό ΤΔΥ </a:t>
            </a:r>
            <a:r>
              <a:rPr lang="el-GR" sz="3300" dirty="0">
                <a:latin typeface="Calibri" panose="020F0502020204030204" pitchFamily="34" charset="0"/>
                <a:cs typeface="Calibri" panose="020F0502020204030204" pitchFamily="34" charset="0"/>
              </a:rPr>
              <a:t>(αν υπάρχουν πολλά ΥΕ στην πράξη, θα πρέπει να έχει υποβληθεί τουλάχιστον εκείνο το ΤΔΥ που αφορά στην δαπάνη για την οποία ζητείται χρηματοδότηση) </a:t>
            </a:r>
          </a:p>
          <a:p>
            <a:pPr algn="just">
              <a:lnSpc>
                <a:spcPct val="170000"/>
              </a:lnSpc>
              <a:spcBef>
                <a:spcPts val="600"/>
              </a:spcBef>
              <a:buFont typeface="Wingdings" panose="05000000000000000000" pitchFamily="2" charset="2"/>
              <a:buChar char="Ø"/>
            </a:pPr>
            <a:r>
              <a:rPr lang="el-GR" sz="3300" dirty="0">
                <a:latin typeface="Calibri" panose="020F0502020204030204" pitchFamily="34" charset="0"/>
                <a:cs typeface="Calibri" panose="020F0502020204030204" pitchFamily="34" charset="0"/>
              </a:rPr>
              <a:t>Έχει γίνει ο </a:t>
            </a:r>
            <a:r>
              <a:rPr lang="el-GR" sz="3300" b="1" dirty="0">
                <a:latin typeface="Calibri" panose="020F0502020204030204" pitchFamily="34" charset="0"/>
                <a:cs typeface="Calibri" panose="020F0502020204030204" pitchFamily="34" charset="0"/>
              </a:rPr>
              <a:t>ορισμός Διαχειριστή </a:t>
            </a:r>
            <a:r>
              <a:rPr lang="el-GR" sz="3300" dirty="0">
                <a:latin typeface="Calibri" panose="020F0502020204030204" pitchFamily="34" charset="0"/>
                <a:cs typeface="Calibri" panose="020F0502020204030204" pitchFamily="34" charset="0"/>
              </a:rPr>
              <a:t>(Νομικό Πρόσωπο) και Υπευθύνου Λογαριασμού (Φυσικό Πρόσωπο)</a:t>
            </a:r>
          </a:p>
          <a:p>
            <a:pPr algn="just">
              <a:lnSpc>
                <a:spcPct val="170000"/>
              </a:lnSpc>
              <a:spcBef>
                <a:spcPts val="600"/>
              </a:spcBef>
              <a:buFont typeface="Wingdings" panose="05000000000000000000" pitchFamily="2" charset="2"/>
              <a:buChar char="Ø"/>
            </a:pPr>
            <a:r>
              <a:rPr lang="el-GR" sz="3300" dirty="0">
                <a:latin typeface="Calibri" panose="020F0502020204030204" pitchFamily="34" charset="0"/>
                <a:cs typeface="Calibri" panose="020F0502020204030204" pitchFamily="34" charset="0"/>
              </a:rPr>
              <a:t>Τα αιτήματα υποβάλλονται στο ΟΠΣ από τον </a:t>
            </a:r>
            <a:r>
              <a:rPr lang="el-GR" sz="3300" b="1" dirty="0">
                <a:latin typeface="Calibri" panose="020F0502020204030204" pitchFamily="34" charset="0"/>
                <a:cs typeface="Calibri" panose="020F0502020204030204" pitchFamily="34" charset="0"/>
              </a:rPr>
              <a:t>υπεύθυνο </a:t>
            </a:r>
            <a:r>
              <a:rPr lang="el-GR" sz="3300" b="1" dirty="0" err="1">
                <a:latin typeface="Calibri" panose="020F0502020204030204" pitchFamily="34" charset="0"/>
                <a:cs typeface="Calibri" panose="020F0502020204030204" pitchFamily="34" charset="0"/>
              </a:rPr>
              <a:t>υποέργου</a:t>
            </a:r>
            <a:r>
              <a:rPr lang="el-GR" sz="3300" b="1" dirty="0">
                <a:latin typeface="Calibri" panose="020F0502020204030204" pitchFamily="34" charset="0"/>
                <a:cs typeface="Calibri" panose="020F0502020204030204" pitchFamily="34" charset="0"/>
              </a:rPr>
              <a:t> βάσει πρόβλεψης, που συντάσσεται από τον υπεύθυνο λογαριασμού και λαμβάνει υπόψη τις άμεσες ανάγκες χρηματοδότησης του </a:t>
            </a:r>
            <a:r>
              <a:rPr lang="el-GR" sz="3300" b="1" dirty="0" err="1">
                <a:latin typeface="Calibri" panose="020F0502020204030204" pitchFamily="34" charset="0"/>
                <a:cs typeface="Calibri" panose="020F0502020204030204" pitchFamily="34" charset="0"/>
              </a:rPr>
              <a:t>υποέργου</a:t>
            </a:r>
            <a:r>
              <a:rPr lang="el-GR" sz="3300" b="1" dirty="0">
                <a:latin typeface="Calibri" panose="020F0502020204030204" pitchFamily="34" charset="0"/>
                <a:cs typeface="Calibri" panose="020F0502020204030204" pitchFamily="34" charset="0"/>
              </a:rPr>
              <a:t> για μισθοδοσία προσωπικού και το υπόλοιπο ταμειακό διαθέσιμο</a:t>
            </a:r>
          </a:p>
          <a:p>
            <a:pPr algn="just">
              <a:lnSpc>
                <a:spcPct val="170000"/>
              </a:lnSpc>
              <a:spcBef>
                <a:spcPts val="600"/>
              </a:spcBef>
              <a:buFont typeface="Wingdings" panose="05000000000000000000" pitchFamily="2" charset="2"/>
              <a:buChar char="Ø"/>
            </a:pPr>
            <a:endParaRPr lang="el-GR" sz="3300" dirty="0">
              <a:latin typeface="Calibri" panose="020F0502020204030204" pitchFamily="34" charset="0"/>
              <a:cs typeface="Calibri" panose="020F0502020204030204" pitchFamily="34" charset="0"/>
            </a:endParaRPr>
          </a:p>
          <a:p>
            <a:pPr>
              <a:lnSpc>
                <a:spcPct val="170000"/>
              </a:lnSpc>
              <a:spcBef>
                <a:spcPts val="600"/>
              </a:spcBef>
              <a:buFont typeface="Wingdings" panose="05000000000000000000" pitchFamily="2" charset="2"/>
              <a:buChar char="Ø"/>
            </a:pPr>
            <a:endParaRPr lang="el-GR" sz="5600" dirty="0">
              <a:latin typeface="Calibri" panose="020F0502020204030204" pitchFamily="34" charset="0"/>
              <a:cs typeface="Calibri" panose="020F0502020204030204" pitchFamily="34" charset="0"/>
            </a:endParaRPr>
          </a:p>
          <a:p>
            <a:endParaRPr lang="el-GR" dirty="0"/>
          </a:p>
        </p:txBody>
      </p:sp>
      <p:pic>
        <p:nvPicPr>
          <p:cNvPr id="6" name="Εικόνα 5"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4D3D1D6E-195C-73E8-ADDD-4C5D996D9C1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412894" y="5974982"/>
            <a:ext cx="2401570" cy="810895"/>
          </a:xfrm>
          <a:prstGeom prst="rect">
            <a:avLst/>
          </a:prstGeom>
          <a:noFill/>
          <a:ln>
            <a:noFill/>
          </a:ln>
        </p:spPr>
      </p:pic>
      <p:pic>
        <p:nvPicPr>
          <p:cNvPr id="4" name="Εικόνα 3">
            <a:extLst>
              <a:ext uri="{FF2B5EF4-FFF2-40B4-BE49-F238E27FC236}">
                <a16:creationId xmlns:a16="http://schemas.microsoft.com/office/drawing/2014/main" id="{C943FE3F-44CF-01C2-29D8-C10E196FA44D}"/>
              </a:ext>
            </a:extLst>
          </p:cNvPr>
          <p:cNvPicPr>
            <a:picLocks noChangeAspect="1"/>
          </p:cNvPicPr>
          <p:nvPr/>
        </p:nvPicPr>
        <p:blipFill>
          <a:blip r:embed="rId5"/>
          <a:stretch>
            <a:fillRect/>
          </a:stretch>
        </p:blipFill>
        <p:spPr>
          <a:xfrm>
            <a:off x="0" y="6047105"/>
            <a:ext cx="4550195" cy="810895"/>
          </a:xfrm>
          <a:prstGeom prst="rect">
            <a:avLst/>
          </a:prstGeom>
        </p:spPr>
      </p:pic>
    </p:spTree>
    <p:extLst>
      <p:ext uri="{BB962C8B-B14F-4D97-AF65-F5344CB8AC3E}">
        <p14:creationId xmlns:p14="http://schemas.microsoft.com/office/powerpoint/2010/main" val="2407639974"/>
      </p:ext>
    </p:extLst>
  </p:cSld>
  <p:clrMapOvr>
    <a:overrideClrMapping bg1="lt1" tx1="dk1" bg2="lt2" tx2="dk2" accent1="accent1" accent2="accent2" accent3="accent3" accent4="accent4" accent5="accent5" accent6="accent6" hlink="hlink" folHlink="folHlink"/>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37406B8-547F-E91B-05CC-72DF8BAF5352}"/>
              </a:ext>
            </a:extLst>
          </p:cNvPr>
          <p:cNvSpPr>
            <a:spLocks noGrp="1"/>
          </p:cNvSpPr>
          <p:nvPr>
            <p:ph type="title"/>
          </p:nvPr>
        </p:nvSpPr>
        <p:spPr>
          <a:xfrm>
            <a:off x="682689" y="153908"/>
            <a:ext cx="8596668" cy="1493822"/>
          </a:xfrm>
        </p:spPr>
        <p:txBody>
          <a:bodyPr>
            <a:noAutofit/>
          </a:bodyPr>
          <a:lstStyle/>
          <a:p>
            <a:pPr algn="ctr"/>
            <a:r>
              <a:rPr lang="el-GR" sz="2800" b="1" dirty="0">
                <a:latin typeface="Calibri" panose="020F0502020204030204" pitchFamily="34" charset="0"/>
                <a:cs typeface="Calibri" panose="020F0502020204030204" pitchFamily="34" charset="0"/>
              </a:rPr>
              <a:t>Χρηματοδότηση της πράξης </a:t>
            </a:r>
            <a:br>
              <a:rPr lang="el-GR" sz="2800" b="1" dirty="0">
                <a:latin typeface="Calibri" panose="020F0502020204030204" pitchFamily="34" charset="0"/>
                <a:cs typeface="Calibri" panose="020F0502020204030204" pitchFamily="34" charset="0"/>
              </a:rPr>
            </a:br>
            <a:r>
              <a:rPr lang="el-GR" sz="2800" b="1" dirty="0">
                <a:latin typeface="Calibri" panose="020F0502020204030204" pitchFamily="34" charset="0"/>
                <a:cs typeface="Calibri" panose="020F0502020204030204" pitchFamily="34" charset="0"/>
              </a:rPr>
              <a:t>Α) Υποβολή Αιτημάτων Κατανομής για καταβολή άμεσων δαπανών μισθοδοσίας </a:t>
            </a:r>
            <a:endParaRPr lang="el-GR" sz="2800" dirty="0"/>
          </a:p>
        </p:txBody>
      </p:sp>
      <p:sp>
        <p:nvSpPr>
          <p:cNvPr id="3" name="Θέση περιεχομένου 2">
            <a:extLst>
              <a:ext uri="{FF2B5EF4-FFF2-40B4-BE49-F238E27FC236}">
                <a16:creationId xmlns:a16="http://schemas.microsoft.com/office/drawing/2014/main" id="{9DE28E39-9FE6-F055-63CE-F16CE18E2BC7}"/>
              </a:ext>
            </a:extLst>
          </p:cNvPr>
          <p:cNvSpPr>
            <a:spLocks noGrp="1"/>
          </p:cNvSpPr>
          <p:nvPr>
            <p:ph idx="1"/>
          </p:nvPr>
        </p:nvSpPr>
        <p:spPr>
          <a:xfrm>
            <a:off x="682689" y="1466660"/>
            <a:ext cx="8596668" cy="4734964"/>
          </a:xfrm>
        </p:spPr>
        <p:txBody>
          <a:bodyPr>
            <a:normAutofit/>
          </a:bodyPr>
          <a:lstStyle/>
          <a:p>
            <a:pPr marL="0" indent="0">
              <a:buNone/>
            </a:pPr>
            <a:endParaRPr lang="el-GR" b="1" dirty="0">
              <a:latin typeface="Calibri" panose="020F0502020204030204" pitchFamily="34" charset="0"/>
              <a:cs typeface="Calibri" panose="020F0502020204030204" pitchFamily="34" charset="0"/>
            </a:endParaRPr>
          </a:p>
          <a:p>
            <a:pPr marL="0" indent="0">
              <a:buNone/>
            </a:pPr>
            <a:r>
              <a:rPr lang="el-GR" sz="1900" b="1" dirty="0">
                <a:latin typeface="Calibri" panose="020F0502020204030204" pitchFamily="34" charset="0"/>
                <a:cs typeface="Calibri" panose="020F0502020204030204" pitchFamily="34" charset="0"/>
              </a:rPr>
              <a:t>Ν. 5140/2024, Άρθρο 17</a:t>
            </a:r>
            <a:r>
              <a:rPr lang="en-US" sz="1900" b="1" dirty="0">
                <a:latin typeface="Calibri" panose="020F0502020204030204" pitchFamily="34" charset="0"/>
                <a:cs typeface="Calibri" panose="020F0502020204030204" pitchFamily="34" charset="0"/>
              </a:rPr>
              <a:t> – </a:t>
            </a:r>
            <a:r>
              <a:rPr lang="el-GR" sz="1900" b="1" dirty="0">
                <a:latin typeface="Calibri" panose="020F0502020204030204" pitchFamily="34" charset="0"/>
                <a:cs typeface="Calibri" panose="020F0502020204030204" pitchFamily="34" charset="0"/>
              </a:rPr>
              <a:t>Αυτοδίκαιη</a:t>
            </a:r>
            <a:r>
              <a:rPr lang="el-GR" sz="1900" dirty="0">
                <a:latin typeface="Calibri" panose="020F0502020204030204" pitchFamily="34" charset="0"/>
                <a:cs typeface="Calibri" panose="020F0502020204030204" pitchFamily="34" charset="0"/>
              </a:rPr>
              <a:t> </a:t>
            </a:r>
            <a:r>
              <a:rPr lang="el-GR" sz="1900" b="1" dirty="0">
                <a:latin typeface="Calibri" panose="020F0502020204030204" pitchFamily="34" charset="0"/>
                <a:cs typeface="Calibri" panose="020F0502020204030204" pitchFamily="34" charset="0"/>
              </a:rPr>
              <a:t>Ανάκληση χρηματοδοτήσεων</a:t>
            </a:r>
          </a:p>
          <a:p>
            <a:pPr algn="just"/>
            <a:r>
              <a:rPr lang="el-GR" sz="1900" i="1" dirty="0">
                <a:latin typeface="Calibri" panose="020F0502020204030204" pitchFamily="34" charset="0"/>
                <a:cs typeface="Calibri" panose="020F0502020204030204" pitchFamily="34" charset="0"/>
              </a:rPr>
              <a:t>Κατανομές χρηματοδοτήσεων </a:t>
            </a:r>
            <a:r>
              <a:rPr lang="el-GR" sz="1900" b="1" i="1" dirty="0">
                <a:latin typeface="Calibri" panose="020F0502020204030204" pitchFamily="34" charset="0"/>
                <a:cs typeface="Calibri" panose="020F0502020204030204" pitchFamily="34" charset="0"/>
              </a:rPr>
              <a:t>άνω των πενήντα χιλιάδων (50.000) </a:t>
            </a:r>
            <a:r>
              <a:rPr lang="el-GR" sz="1900" i="1" dirty="0">
                <a:latin typeface="Calibri" panose="020F0502020204030204" pitchFamily="34" charset="0"/>
                <a:cs typeface="Calibri" panose="020F0502020204030204" pitchFamily="34" charset="0"/>
              </a:rPr>
              <a:t>ευρώ, για τις οποίες δεν έχουν εκτελεστεί πληρωμές </a:t>
            </a:r>
            <a:r>
              <a:rPr lang="el-GR" sz="1900" b="1" i="1" dirty="0">
                <a:latin typeface="Calibri" panose="020F0502020204030204" pitchFamily="34" charset="0"/>
                <a:cs typeface="Calibri" panose="020F0502020204030204" pitchFamily="34" charset="0"/>
              </a:rPr>
              <a:t>εντός τεσσάρων (4) μηνών </a:t>
            </a:r>
            <a:r>
              <a:rPr lang="el-GR" sz="1900" i="1" dirty="0">
                <a:latin typeface="Calibri" panose="020F0502020204030204" pitchFamily="34" charset="0"/>
                <a:cs typeface="Calibri" panose="020F0502020204030204" pitchFamily="34" charset="0"/>
              </a:rPr>
              <a:t>από την ημερομηνία εκτέλεσης της απόφασης χρηματοδότησης της ΣΑ από την Τράπεζα της Ελλάδος και την πίστωση του λογαριασμού της ΣΑ, </a:t>
            </a:r>
            <a:r>
              <a:rPr lang="el-GR" sz="1900" b="1" i="1" dirty="0">
                <a:latin typeface="Calibri" panose="020F0502020204030204" pitchFamily="34" charset="0"/>
                <a:cs typeface="Calibri" panose="020F0502020204030204" pitchFamily="34" charset="0"/>
              </a:rPr>
              <a:t>ανακαλούνται</a:t>
            </a:r>
            <a:r>
              <a:rPr lang="el-GR" sz="1900" i="1" dirty="0">
                <a:latin typeface="Calibri" panose="020F0502020204030204" pitchFamily="34" charset="0"/>
                <a:cs typeface="Calibri" panose="020F0502020204030204" pitchFamily="34" charset="0"/>
              </a:rPr>
              <a:t> </a:t>
            </a:r>
            <a:r>
              <a:rPr lang="el-GR" sz="1900" b="1" i="1" dirty="0">
                <a:latin typeface="Calibri" panose="020F0502020204030204" pitchFamily="34" charset="0"/>
                <a:cs typeface="Calibri" panose="020F0502020204030204" pitchFamily="34" charset="0"/>
              </a:rPr>
              <a:t>αυτοδίκαια</a:t>
            </a:r>
            <a:r>
              <a:rPr lang="el-GR" sz="1900" i="1" dirty="0">
                <a:latin typeface="Calibri" panose="020F0502020204030204" pitchFamily="34" charset="0"/>
                <a:cs typeface="Calibri" panose="020F0502020204030204" pitchFamily="34" charset="0"/>
              </a:rPr>
              <a:t> κατά το ανεκτέλεστο ποσό τους.</a:t>
            </a:r>
          </a:p>
          <a:p>
            <a:pPr>
              <a:lnSpc>
                <a:spcPct val="120000"/>
              </a:lnSpc>
              <a:spcBef>
                <a:spcPts val="600"/>
              </a:spcBef>
              <a:buFont typeface="Wingdings" panose="05000000000000000000" pitchFamily="2" charset="2"/>
              <a:buChar char="Ø"/>
            </a:pPr>
            <a:r>
              <a:rPr lang="el-GR" sz="1900" dirty="0">
                <a:latin typeface="Calibri" panose="020F0502020204030204" pitchFamily="34" charset="0"/>
                <a:cs typeface="Calibri" panose="020F0502020204030204" pitchFamily="34" charset="0"/>
              </a:rPr>
              <a:t>Συνεννόηση κάθε ΥΠΕ με αρμόδια ΕΥΔ ως προς </a:t>
            </a:r>
            <a:r>
              <a:rPr lang="el-GR" sz="1900" b="1" dirty="0">
                <a:latin typeface="Calibri" panose="020F0502020204030204" pitchFamily="34" charset="0"/>
                <a:cs typeface="Calibri" panose="020F0502020204030204" pitchFamily="34" charset="0"/>
              </a:rPr>
              <a:t>το αίτημα κατανομής:</a:t>
            </a:r>
          </a:p>
          <a:p>
            <a:pPr marL="522900">
              <a:lnSpc>
                <a:spcPct val="120000"/>
              </a:lnSpc>
              <a:spcBef>
                <a:spcPts val="600"/>
              </a:spcBef>
              <a:buFont typeface="Wingdings" panose="05000000000000000000" pitchFamily="2" charset="2"/>
              <a:buChar char="§"/>
            </a:pPr>
            <a:r>
              <a:rPr lang="el-GR" sz="1900" dirty="0">
                <a:latin typeface="Calibri" panose="020F0502020204030204" pitchFamily="34" charset="0"/>
                <a:cs typeface="Calibri" panose="020F0502020204030204" pitchFamily="34" charset="0"/>
              </a:rPr>
              <a:t>Είτε συγκεντρωτικό αίτημα που περιλαμβάνει άμεσες δαπάνες (μισθοδοσία) και έμμεσες δαπάνες (εκταμίευση απλοποιημένου κόστους)</a:t>
            </a:r>
          </a:p>
          <a:p>
            <a:pPr marL="522900">
              <a:lnSpc>
                <a:spcPct val="120000"/>
              </a:lnSpc>
              <a:spcBef>
                <a:spcPts val="600"/>
              </a:spcBef>
              <a:buFont typeface="Wingdings" panose="05000000000000000000" pitchFamily="2" charset="2"/>
              <a:buChar char="§"/>
            </a:pPr>
            <a:r>
              <a:rPr lang="el-GR" sz="1900" dirty="0">
                <a:latin typeface="Calibri" panose="020F0502020204030204" pitchFamily="34" charset="0"/>
                <a:cs typeface="Calibri" panose="020F0502020204030204" pitchFamily="34" charset="0"/>
              </a:rPr>
              <a:t>Είτε διακριτά αιτήματα κατανομής</a:t>
            </a:r>
          </a:p>
          <a:p>
            <a:pPr>
              <a:lnSpc>
                <a:spcPct val="110000"/>
              </a:lnSpc>
              <a:spcBef>
                <a:spcPts val="600"/>
              </a:spcBef>
              <a:buFont typeface="Wingdings" panose="05000000000000000000" pitchFamily="2" charset="2"/>
              <a:buChar char="Ø"/>
            </a:pPr>
            <a:r>
              <a:rPr lang="el-GR" sz="1900" dirty="0">
                <a:latin typeface="Calibri" panose="020F0502020204030204" pitchFamily="34" charset="0"/>
                <a:cs typeface="Calibri" panose="020F0502020204030204" pitchFamily="34" charset="0"/>
              </a:rPr>
              <a:t>Σε κάθε περίπτωση προτείνουμε η </a:t>
            </a:r>
            <a:r>
              <a:rPr lang="el-GR" sz="1900" b="1" dirty="0">
                <a:latin typeface="Calibri" panose="020F0502020204030204" pitchFamily="34" charset="0"/>
                <a:cs typeface="Calibri" panose="020F0502020204030204" pitchFamily="34" charset="0"/>
              </a:rPr>
              <a:t>πρόβλεψη</a:t>
            </a:r>
            <a:r>
              <a:rPr lang="el-GR" sz="1900" dirty="0">
                <a:latin typeface="Calibri" panose="020F0502020204030204" pitchFamily="34" charset="0"/>
                <a:cs typeface="Calibri" panose="020F0502020204030204" pitchFamily="34" charset="0"/>
              </a:rPr>
              <a:t> </a:t>
            </a:r>
            <a:r>
              <a:rPr lang="el-GR" sz="1900" b="1" dirty="0">
                <a:latin typeface="Calibri" panose="020F0502020204030204" pitchFamily="34" charset="0"/>
                <a:cs typeface="Calibri" panose="020F0502020204030204" pitchFamily="34" charset="0"/>
              </a:rPr>
              <a:t>άμεσων</a:t>
            </a:r>
            <a:r>
              <a:rPr lang="el-GR" sz="1900" dirty="0">
                <a:latin typeface="Calibri" panose="020F0502020204030204" pitchFamily="34" charset="0"/>
                <a:cs typeface="Calibri" panose="020F0502020204030204" pitchFamily="34" charset="0"/>
              </a:rPr>
              <a:t> </a:t>
            </a:r>
            <a:r>
              <a:rPr lang="el-GR" sz="1900" b="1" dirty="0">
                <a:latin typeface="Calibri" panose="020F0502020204030204" pitchFamily="34" charset="0"/>
                <a:cs typeface="Calibri" panose="020F0502020204030204" pitchFamily="34" charset="0"/>
              </a:rPr>
              <a:t>δαπανών</a:t>
            </a:r>
            <a:r>
              <a:rPr lang="el-GR" sz="1900" dirty="0">
                <a:latin typeface="Calibri" panose="020F0502020204030204" pitchFamily="34" charset="0"/>
                <a:cs typeface="Calibri" panose="020F0502020204030204" pitchFamily="34" charset="0"/>
              </a:rPr>
              <a:t> </a:t>
            </a:r>
            <a:r>
              <a:rPr lang="el-GR" sz="1900" b="1" dirty="0">
                <a:latin typeface="Calibri" panose="020F0502020204030204" pitchFamily="34" charset="0"/>
                <a:cs typeface="Calibri" panose="020F0502020204030204" pitchFamily="34" charset="0"/>
              </a:rPr>
              <a:t>μισθοδοσίας</a:t>
            </a:r>
            <a:r>
              <a:rPr lang="el-GR" sz="1900" dirty="0">
                <a:latin typeface="Calibri" panose="020F0502020204030204" pitchFamily="34" charset="0"/>
                <a:cs typeface="Calibri" panose="020F0502020204030204" pitchFamily="34" charset="0"/>
              </a:rPr>
              <a:t> </a:t>
            </a:r>
            <a:r>
              <a:rPr lang="el-GR" sz="1900" b="1" dirty="0">
                <a:latin typeface="Calibri" panose="020F0502020204030204" pitchFamily="34" charset="0"/>
                <a:cs typeface="Calibri" panose="020F0502020204030204" pitchFamily="34" charset="0"/>
              </a:rPr>
              <a:t>να μην</a:t>
            </a:r>
            <a:r>
              <a:rPr lang="el-GR" sz="1900" b="1" dirty="0">
                <a:solidFill>
                  <a:schemeClr val="tx1"/>
                </a:solidFill>
                <a:latin typeface="Calibri" panose="020F0502020204030204" pitchFamily="34" charset="0"/>
                <a:cs typeface="Calibri" panose="020F0502020204030204" pitchFamily="34" charset="0"/>
              </a:rPr>
              <a:t> </a:t>
            </a:r>
            <a:r>
              <a:rPr lang="el-GR" sz="1900" b="1" dirty="0">
                <a:latin typeface="Calibri" panose="020F0502020204030204" pitchFamily="34" charset="0"/>
                <a:cs typeface="Calibri" panose="020F0502020204030204" pitchFamily="34" charset="0"/>
              </a:rPr>
              <a:t>ξεπερνά τους 2 μήνες</a:t>
            </a:r>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C44B11AB-C0A5-6FEA-1FD0-7BC25A0155E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5" name="Εικόνα 4">
            <a:extLst>
              <a:ext uri="{FF2B5EF4-FFF2-40B4-BE49-F238E27FC236}">
                <a16:creationId xmlns:a16="http://schemas.microsoft.com/office/drawing/2014/main" id="{255FCE69-827D-A9EE-C0F4-84D04E461F75}"/>
              </a:ext>
            </a:extLst>
          </p:cNvPr>
          <p:cNvPicPr>
            <a:picLocks noChangeAspect="1"/>
          </p:cNvPicPr>
          <p:nvPr/>
        </p:nvPicPr>
        <p:blipFill>
          <a:blip r:embed="rId3"/>
          <a:stretch>
            <a:fillRect/>
          </a:stretch>
        </p:blipFill>
        <p:spPr>
          <a:xfrm>
            <a:off x="0" y="6087426"/>
            <a:ext cx="4550195" cy="770573"/>
          </a:xfrm>
          <a:prstGeom prst="rect">
            <a:avLst/>
          </a:prstGeom>
        </p:spPr>
      </p:pic>
    </p:spTree>
    <p:extLst>
      <p:ext uri="{BB962C8B-B14F-4D97-AF65-F5344CB8AC3E}">
        <p14:creationId xmlns:p14="http://schemas.microsoft.com/office/powerpoint/2010/main" val="3010396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B755BCA-0C75-D69A-E74F-220A310055C0}"/>
              </a:ext>
            </a:extLst>
          </p:cNvPr>
          <p:cNvSpPr>
            <a:spLocks noGrp="1"/>
          </p:cNvSpPr>
          <p:nvPr>
            <p:ph type="title"/>
          </p:nvPr>
        </p:nvSpPr>
        <p:spPr>
          <a:xfrm>
            <a:off x="668281" y="214304"/>
            <a:ext cx="8596668" cy="734351"/>
          </a:xfrm>
        </p:spPr>
        <p:txBody>
          <a:bodyPr/>
          <a:lstStyle/>
          <a:p>
            <a:pPr algn="ctr"/>
            <a:r>
              <a:rPr lang="el-GR" b="1" dirty="0">
                <a:latin typeface="Calibri" panose="020F0502020204030204" pitchFamily="34" charset="0"/>
                <a:cs typeface="Calibri" panose="020F0502020204030204" pitchFamily="34" charset="0"/>
              </a:rPr>
              <a:t>Αναγκαίοι Όροι</a:t>
            </a:r>
            <a:endParaRPr lang="el-GR" dirty="0">
              <a:latin typeface="Calibri" panose="020F0502020204030204" pitchFamily="34" charset="0"/>
              <a:cs typeface="Calibri" panose="020F0502020204030204" pitchFamily="34" charset="0"/>
            </a:endParaRPr>
          </a:p>
        </p:txBody>
      </p:sp>
      <p:sp>
        <p:nvSpPr>
          <p:cNvPr id="3" name="Θέση περιεχομένου 2">
            <a:extLst>
              <a:ext uri="{FF2B5EF4-FFF2-40B4-BE49-F238E27FC236}">
                <a16:creationId xmlns:a16="http://schemas.microsoft.com/office/drawing/2014/main" id="{8C5E38EC-B5A2-7938-6C8C-6E1194262FC8}"/>
              </a:ext>
            </a:extLst>
          </p:cNvPr>
          <p:cNvSpPr>
            <a:spLocks noGrp="1"/>
          </p:cNvSpPr>
          <p:nvPr>
            <p:ph idx="1"/>
          </p:nvPr>
        </p:nvSpPr>
        <p:spPr>
          <a:xfrm>
            <a:off x="595853" y="845643"/>
            <a:ext cx="8669096" cy="5063702"/>
          </a:xfrm>
        </p:spPr>
        <p:txBody>
          <a:bodyPr>
            <a:normAutofit fontScale="25000" lnSpcReduction="20000"/>
          </a:bodyPr>
          <a:lstStyle/>
          <a:p>
            <a:pPr algn="just">
              <a:lnSpc>
                <a:spcPct val="170000"/>
              </a:lnSpc>
              <a:buFont typeface="Wingdings" panose="05000000000000000000" pitchFamily="2" charset="2"/>
              <a:buChar char="v"/>
            </a:pPr>
            <a:r>
              <a:rPr lang="el-GR" sz="6400" dirty="0">
                <a:solidFill>
                  <a:schemeClr val="tx1"/>
                </a:solidFill>
                <a:latin typeface="Calibri" panose="020F0502020204030204" pitchFamily="34" charset="0"/>
                <a:cs typeface="Calibri" panose="020F0502020204030204" pitchFamily="34" charset="0"/>
              </a:rPr>
              <a:t>​</a:t>
            </a:r>
            <a:r>
              <a:rPr lang="el-GR" sz="6400" dirty="0">
                <a:latin typeface="Calibri" panose="020F0502020204030204" pitchFamily="34" charset="0"/>
                <a:cs typeface="Calibri" panose="020F0502020204030204" pitchFamily="34" charset="0"/>
              </a:rPr>
              <a:t>Οι </a:t>
            </a:r>
            <a:r>
              <a:rPr lang="el-GR" sz="6400" b="1" dirty="0">
                <a:latin typeface="Calibri" panose="020F0502020204030204" pitchFamily="34" charset="0"/>
                <a:cs typeface="Calibri" panose="020F0502020204030204" pitchFamily="34" charset="0"/>
              </a:rPr>
              <a:t>Αναγκαίοι Πρόσφοροι Όροι </a:t>
            </a:r>
            <a:r>
              <a:rPr lang="el-GR" sz="6400" dirty="0">
                <a:latin typeface="Calibri" panose="020F0502020204030204" pitchFamily="34" charset="0"/>
                <a:cs typeface="Calibri" panose="020F0502020204030204" pitchFamily="34" charset="0"/>
              </a:rPr>
              <a:t>παρέχουν στα Ταμεία της Ευρωπαϊκής Ένωσης για την προγραμματική περίοδο 2021-2027 έναν </a:t>
            </a:r>
            <a:r>
              <a:rPr lang="el-GR" sz="6400" b="1" dirty="0">
                <a:latin typeface="Calibri" panose="020F0502020204030204" pitchFamily="34" charset="0"/>
                <a:cs typeface="Calibri" panose="020F0502020204030204" pitchFamily="34" charset="0"/>
              </a:rPr>
              <a:t>ισχυρό</a:t>
            </a:r>
            <a:r>
              <a:rPr lang="el-GR" sz="6400" dirty="0">
                <a:latin typeface="Calibri" panose="020F0502020204030204" pitchFamily="34" charset="0"/>
                <a:cs typeface="Calibri" panose="020F0502020204030204" pitchFamily="34" charset="0"/>
              </a:rPr>
              <a:t> </a:t>
            </a:r>
            <a:r>
              <a:rPr lang="el-GR" sz="6400" b="1" dirty="0">
                <a:latin typeface="Calibri" panose="020F0502020204030204" pitchFamily="34" charset="0"/>
                <a:cs typeface="Calibri" panose="020F0502020204030204" pitchFamily="34" charset="0"/>
              </a:rPr>
              <a:t>μηχανισμό</a:t>
            </a:r>
            <a:r>
              <a:rPr lang="el-GR" sz="6400" dirty="0">
                <a:latin typeface="Calibri" panose="020F0502020204030204" pitchFamily="34" charset="0"/>
                <a:cs typeface="Calibri" panose="020F0502020204030204" pitchFamily="34" charset="0"/>
              </a:rPr>
              <a:t> που </a:t>
            </a:r>
            <a:r>
              <a:rPr lang="el-GR" sz="6400" b="1" dirty="0">
                <a:latin typeface="Calibri" panose="020F0502020204030204" pitchFamily="34" charset="0"/>
                <a:cs typeface="Calibri" panose="020F0502020204030204" pitchFamily="34" charset="0"/>
              </a:rPr>
              <a:t>διασφαλίζει ότι τα κράτη μέλη θέτουν σε εφαρμογή τα συστήματα και τις ρυθμίσεις που απαιτούνται για την αποτελεσματική και αποδοτική εφαρμογή της πολιτικής συνοχής</a:t>
            </a:r>
          </a:p>
          <a:p>
            <a:pPr algn="just">
              <a:lnSpc>
                <a:spcPct val="170000"/>
              </a:lnSpc>
              <a:buFont typeface="Wingdings" panose="05000000000000000000" pitchFamily="2" charset="2"/>
              <a:buChar char="v"/>
            </a:pPr>
            <a:r>
              <a:rPr lang="el-GR" sz="6400" dirty="0">
                <a:latin typeface="Calibri" panose="020F0502020204030204" pitchFamily="34" charset="0"/>
                <a:cs typeface="Calibri" panose="020F0502020204030204" pitchFamily="34" charset="0"/>
              </a:rPr>
              <a:t>Οι </a:t>
            </a:r>
            <a:r>
              <a:rPr lang="el-GR" sz="6400" b="1" dirty="0">
                <a:latin typeface="Calibri" panose="020F0502020204030204" pitchFamily="34" charset="0"/>
                <a:cs typeface="Calibri" panose="020F0502020204030204" pitchFamily="34" charset="0"/>
              </a:rPr>
              <a:t>Αναγκαίοι</a:t>
            </a:r>
            <a:r>
              <a:rPr lang="el-GR" sz="6400" dirty="0">
                <a:latin typeface="Calibri" panose="020F0502020204030204" pitchFamily="34" charset="0"/>
                <a:cs typeface="Calibri" panose="020F0502020204030204" pitchFamily="34" charset="0"/>
              </a:rPr>
              <a:t> </a:t>
            </a:r>
            <a:r>
              <a:rPr lang="el-GR" sz="6400" b="1" dirty="0">
                <a:latin typeface="Calibri" panose="020F0502020204030204" pitchFamily="34" charset="0"/>
                <a:cs typeface="Calibri" panose="020F0502020204030204" pitchFamily="34" charset="0"/>
              </a:rPr>
              <a:t>Πρόσφοροι</a:t>
            </a:r>
            <a:r>
              <a:rPr lang="el-GR" sz="6400" dirty="0">
                <a:latin typeface="Calibri" panose="020F0502020204030204" pitchFamily="34" charset="0"/>
                <a:cs typeface="Calibri" panose="020F0502020204030204" pitchFamily="34" charset="0"/>
              </a:rPr>
              <a:t> </a:t>
            </a:r>
            <a:r>
              <a:rPr lang="el-GR" sz="6400" b="1" dirty="0">
                <a:latin typeface="Calibri" panose="020F0502020204030204" pitchFamily="34" charset="0"/>
                <a:cs typeface="Calibri" panose="020F0502020204030204" pitchFamily="34" charset="0"/>
              </a:rPr>
              <a:t>Όροι</a:t>
            </a:r>
            <a:r>
              <a:rPr lang="el-GR" sz="6400" dirty="0">
                <a:latin typeface="Calibri" panose="020F0502020204030204" pitchFamily="34" charset="0"/>
                <a:cs typeface="Calibri" panose="020F0502020204030204" pitchFamily="34" charset="0"/>
              </a:rPr>
              <a:t> </a:t>
            </a:r>
            <a:r>
              <a:rPr lang="el-GR" sz="6400" b="1" dirty="0">
                <a:latin typeface="Calibri" panose="020F0502020204030204" pitchFamily="34" charset="0"/>
                <a:cs typeface="Calibri" panose="020F0502020204030204" pitchFamily="34" charset="0"/>
              </a:rPr>
              <a:t>υποχρεώνουν</a:t>
            </a:r>
            <a:r>
              <a:rPr lang="el-GR" sz="6400" dirty="0">
                <a:latin typeface="Calibri" panose="020F0502020204030204" pitchFamily="34" charset="0"/>
                <a:cs typeface="Calibri" panose="020F0502020204030204" pitchFamily="34" charset="0"/>
              </a:rPr>
              <a:t> τα κράτη-μέλη να θεσπίσουν </a:t>
            </a:r>
            <a:r>
              <a:rPr lang="el-GR" sz="6400" b="1" dirty="0">
                <a:latin typeface="Calibri" panose="020F0502020204030204" pitchFamily="34" charset="0"/>
                <a:cs typeface="Calibri" panose="020F0502020204030204" pitchFamily="34" charset="0"/>
              </a:rPr>
              <a:t>μακροχρόνιες</a:t>
            </a:r>
            <a:r>
              <a:rPr lang="el-GR" sz="6400" dirty="0">
                <a:latin typeface="Calibri" panose="020F0502020204030204" pitchFamily="34" charset="0"/>
                <a:cs typeface="Calibri" panose="020F0502020204030204" pitchFamily="34" charset="0"/>
              </a:rPr>
              <a:t> </a:t>
            </a:r>
            <a:r>
              <a:rPr lang="el-GR" sz="6400" b="1" dirty="0">
                <a:latin typeface="Calibri" panose="020F0502020204030204" pitchFamily="34" charset="0"/>
                <a:cs typeface="Calibri" panose="020F0502020204030204" pitchFamily="34" charset="0"/>
              </a:rPr>
              <a:t>οριζόντιες</a:t>
            </a:r>
            <a:r>
              <a:rPr lang="el-GR" sz="6400" dirty="0">
                <a:latin typeface="Calibri" panose="020F0502020204030204" pitchFamily="34" charset="0"/>
                <a:cs typeface="Calibri" panose="020F0502020204030204" pitchFamily="34" charset="0"/>
              </a:rPr>
              <a:t> και </a:t>
            </a:r>
            <a:r>
              <a:rPr lang="el-GR" sz="6400" b="1" dirty="0">
                <a:latin typeface="Calibri" panose="020F0502020204030204" pitchFamily="34" charset="0"/>
                <a:cs typeface="Calibri" panose="020F0502020204030204" pitchFamily="34" charset="0"/>
              </a:rPr>
              <a:t>τομεακές</a:t>
            </a:r>
            <a:r>
              <a:rPr lang="el-GR" sz="6400" dirty="0">
                <a:latin typeface="Calibri" panose="020F0502020204030204" pitchFamily="34" charset="0"/>
                <a:cs typeface="Calibri" panose="020F0502020204030204" pitchFamily="34" charset="0"/>
              </a:rPr>
              <a:t> </a:t>
            </a:r>
            <a:r>
              <a:rPr lang="el-GR" sz="6400" b="1" dirty="0">
                <a:latin typeface="Calibri" panose="020F0502020204030204" pitchFamily="34" charset="0"/>
                <a:cs typeface="Calibri" panose="020F0502020204030204" pitchFamily="34" charset="0"/>
              </a:rPr>
              <a:t>στρατηγικές</a:t>
            </a:r>
            <a:r>
              <a:rPr lang="el-GR" sz="6400" dirty="0">
                <a:latin typeface="Calibri" panose="020F0502020204030204" pitchFamily="34" charset="0"/>
                <a:cs typeface="Calibri" panose="020F0502020204030204" pitchFamily="34" charset="0"/>
              </a:rPr>
              <a:t> και </a:t>
            </a:r>
            <a:r>
              <a:rPr lang="el-GR" sz="6400" b="1" dirty="0">
                <a:latin typeface="Calibri" panose="020F0502020204030204" pitchFamily="34" charset="0"/>
                <a:cs typeface="Calibri" panose="020F0502020204030204" pitchFamily="34" charset="0"/>
              </a:rPr>
              <a:t>μεταρρυθμίσεις</a:t>
            </a:r>
            <a:r>
              <a:rPr lang="el-GR" sz="6400" dirty="0">
                <a:latin typeface="Calibri" panose="020F0502020204030204" pitchFamily="34" charset="0"/>
                <a:cs typeface="Calibri" panose="020F0502020204030204" pitchFamily="34" charset="0"/>
              </a:rPr>
              <a:t>, καθώς και συστήματα διακυβέρνησης, ώστε να </a:t>
            </a:r>
            <a:r>
              <a:rPr lang="el-GR" sz="6400" b="1" dirty="0">
                <a:latin typeface="Calibri" panose="020F0502020204030204" pitchFamily="34" charset="0"/>
                <a:cs typeface="Calibri" panose="020F0502020204030204" pitchFamily="34" charset="0"/>
              </a:rPr>
              <a:t>εξασφαλιστεί</a:t>
            </a:r>
            <a:r>
              <a:rPr lang="el-GR" sz="6400" dirty="0">
                <a:latin typeface="Calibri" panose="020F0502020204030204" pitchFamily="34" charset="0"/>
                <a:cs typeface="Calibri" panose="020F0502020204030204" pitchFamily="34" charset="0"/>
              </a:rPr>
              <a:t> η </a:t>
            </a:r>
            <a:r>
              <a:rPr lang="el-GR" sz="6400" b="1" dirty="0">
                <a:latin typeface="Calibri" panose="020F0502020204030204" pitchFamily="34" charset="0"/>
                <a:cs typeface="Calibri" panose="020F0502020204030204" pitchFamily="34" charset="0"/>
              </a:rPr>
              <a:t>αποτελεσματικότητα</a:t>
            </a:r>
            <a:r>
              <a:rPr lang="el-GR" sz="6400" dirty="0">
                <a:latin typeface="Calibri" panose="020F0502020204030204" pitchFamily="34" charset="0"/>
                <a:cs typeface="Calibri" panose="020F0502020204030204" pitchFamily="34" charset="0"/>
              </a:rPr>
              <a:t> της </a:t>
            </a:r>
            <a:r>
              <a:rPr lang="el-GR" sz="6400" b="1" dirty="0">
                <a:latin typeface="Calibri" panose="020F0502020204030204" pitchFamily="34" charset="0"/>
                <a:cs typeface="Calibri" panose="020F0502020204030204" pitchFamily="34" charset="0"/>
              </a:rPr>
              <a:t>στήριξης</a:t>
            </a:r>
            <a:r>
              <a:rPr lang="el-GR" sz="6400" dirty="0">
                <a:latin typeface="Calibri" panose="020F0502020204030204" pitchFamily="34" charset="0"/>
                <a:cs typeface="Calibri" panose="020F0502020204030204" pitchFamily="34" charset="0"/>
              </a:rPr>
              <a:t> της </a:t>
            </a:r>
            <a:r>
              <a:rPr lang="el-GR" sz="6400" b="1" dirty="0">
                <a:latin typeface="Calibri" panose="020F0502020204030204" pitchFamily="34" charset="0"/>
                <a:cs typeface="Calibri" panose="020F0502020204030204" pitchFamily="34" charset="0"/>
              </a:rPr>
              <a:t>ΕΕ</a:t>
            </a:r>
            <a:r>
              <a:rPr lang="el-GR" sz="6400" dirty="0">
                <a:latin typeface="Calibri" panose="020F0502020204030204" pitchFamily="34" charset="0"/>
                <a:cs typeface="Calibri" panose="020F0502020204030204" pitchFamily="34" charset="0"/>
              </a:rPr>
              <a:t>, με στόχο την πραγματοποίηση του κατάλληλου </a:t>
            </a:r>
            <a:r>
              <a:rPr lang="el-GR" sz="6400" dirty="0" err="1">
                <a:latin typeface="Calibri" panose="020F0502020204030204" pitchFamily="34" charset="0"/>
                <a:cs typeface="Calibri" panose="020F0502020204030204" pitchFamily="34" charset="0"/>
              </a:rPr>
              <a:t>διευκολυντικού</a:t>
            </a:r>
            <a:r>
              <a:rPr lang="el-GR" sz="6400" dirty="0">
                <a:latin typeface="Calibri" panose="020F0502020204030204" pitchFamily="34" charset="0"/>
                <a:cs typeface="Calibri" panose="020F0502020204030204" pitchFamily="34" charset="0"/>
              </a:rPr>
              <a:t> (</a:t>
            </a:r>
            <a:r>
              <a:rPr lang="el-GR" sz="6400" dirty="0" err="1">
                <a:latin typeface="Calibri" panose="020F0502020204030204" pitchFamily="34" charset="0"/>
                <a:cs typeface="Calibri" panose="020F0502020204030204" pitchFamily="34" charset="0"/>
              </a:rPr>
              <a:t>enabler</a:t>
            </a:r>
            <a:r>
              <a:rPr lang="el-GR" sz="6400" dirty="0">
                <a:latin typeface="Calibri" panose="020F0502020204030204" pitchFamily="34" charset="0"/>
                <a:cs typeface="Calibri" panose="020F0502020204030204" pitchFamily="34" charset="0"/>
              </a:rPr>
              <a:t>) περιβάλλοντος σχεδιασμού των παρεμβάσεων στους τομείς της πολιτικής συνοχής</a:t>
            </a:r>
          </a:p>
          <a:p>
            <a:pPr algn="just">
              <a:lnSpc>
                <a:spcPct val="170000"/>
              </a:lnSpc>
              <a:buFont typeface="Wingdings" panose="05000000000000000000" pitchFamily="2" charset="2"/>
              <a:buChar char="v"/>
            </a:pPr>
            <a:r>
              <a:rPr lang="el-GR" sz="6400" dirty="0">
                <a:latin typeface="Calibri" panose="020F0502020204030204" pitchFamily="34" charset="0"/>
                <a:cs typeface="Calibri" panose="020F0502020204030204" pitchFamily="34" charset="0"/>
              </a:rPr>
              <a:t>Το νέο πλαίσιο του Κανονισμού Κοινών Διατάξεων διασφαλίζει ότι τα κράτη-μέλη </a:t>
            </a:r>
            <a:r>
              <a:rPr lang="el-GR" sz="6400" b="1" dirty="0">
                <a:latin typeface="Calibri" panose="020F0502020204030204" pitchFamily="34" charset="0"/>
                <a:cs typeface="Calibri" panose="020F0502020204030204" pitchFamily="34" charset="0"/>
              </a:rPr>
              <a:t>πρέπει να πληρούν τους αναγκαίους όρους καθ’ όλη τη διάρκεια της περιόδου προγραμματισμού </a:t>
            </a:r>
            <a:r>
              <a:rPr lang="el-GR" sz="6400" dirty="0">
                <a:latin typeface="Calibri" panose="020F0502020204030204" pitchFamily="34" charset="0"/>
                <a:cs typeface="Calibri" panose="020F0502020204030204" pitchFamily="34" charset="0"/>
              </a:rPr>
              <a:t>και ότι οι </a:t>
            </a:r>
            <a:r>
              <a:rPr lang="el-GR" sz="6400" b="1" dirty="0">
                <a:latin typeface="Calibri" panose="020F0502020204030204" pitchFamily="34" charset="0"/>
                <a:cs typeface="Calibri" panose="020F0502020204030204" pitchFamily="34" charset="0"/>
              </a:rPr>
              <a:t>πληρωμές</a:t>
            </a:r>
            <a:r>
              <a:rPr lang="el-GR" sz="6400" dirty="0">
                <a:latin typeface="Calibri" panose="020F0502020204030204" pitchFamily="34" charset="0"/>
                <a:cs typeface="Calibri" panose="020F0502020204030204" pitchFamily="34" charset="0"/>
              </a:rPr>
              <a:t> από την Επιτροπή προς τα κράτη-μέλη για τον σχετικό ειδικό στόχο, μπορούν να πραγματοποιούνται, </a:t>
            </a:r>
            <a:r>
              <a:rPr lang="el-GR" sz="6400" b="1" dirty="0">
                <a:latin typeface="Calibri" panose="020F0502020204030204" pitchFamily="34" charset="0"/>
                <a:cs typeface="Calibri" panose="020F0502020204030204" pitchFamily="34" charset="0"/>
              </a:rPr>
              <a:t>μόνον εφόσον πληρούνται οι σχετικοί αναγκαίοι πρόσφοροι όροι</a:t>
            </a:r>
            <a:endParaRPr lang="el-GR" sz="6400" dirty="0">
              <a:latin typeface="Calibri" panose="020F0502020204030204" pitchFamily="34" charset="0"/>
              <a:cs typeface="Calibri" panose="020F0502020204030204" pitchFamily="34" charset="0"/>
            </a:endParaRPr>
          </a:p>
          <a:p>
            <a:pPr algn="just">
              <a:lnSpc>
                <a:spcPct val="170000"/>
              </a:lnSpc>
            </a:pPr>
            <a:endParaRPr lang="el-GR" sz="3400" b="1" dirty="0">
              <a:latin typeface="Calibri" panose="020F0502020204030204" pitchFamily="34" charset="0"/>
              <a:cs typeface="Calibri" panose="020F0502020204030204" pitchFamily="34" charset="0"/>
            </a:endParaRPr>
          </a:p>
          <a:p>
            <a:pPr marL="0" indent="0" algn="just">
              <a:buNone/>
            </a:pPr>
            <a:br>
              <a:rPr lang="el-GR" dirty="0"/>
            </a:br>
            <a:endParaRPr lang="el-GR" dirty="0"/>
          </a:p>
        </p:txBody>
      </p:sp>
      <p:pic>
        <p:nvPicPr>
          <p:cNvPr id="4" name="Εικόνα 3">
            <a:extLst>
              <a:ext uri="{FF2B5EF4-FFF2-40B4-BE49-F238E27FC236}">
                <a16:creationId xmlns:a16="http://schemas.microsoft.com/office/drawing/2014/main" id="{064F4474-7732-0DFA-E5EB-4448E371A0A8}"/>
              </a:ext>
            </a:extLst>
          </p:cNvPr>
          <p:cNvPicPr>
            <a:picLocks noChangeAspect="1"/>
          </p:cNvPicPr>
          <p:nvPr/>
        </p:nvPicPr>
        <p:blipFill>
          <a:blip r:embed="rId2"/>
          <a:stretch>
            <a:fillRect/>
          </a:stretch>
        </p:blipFill>
        <p:spPr>
          <a:xfrm>
            <a:off x="0" y="5808556"/>
            <a:ext cx="4550195" cy="1049444"/>
          </a:xfrm>
          <a:prstGeom prst="rect">
            <a:avLst/>
          </a:prstGeom>
        </p:spPr>
      </p:pic>
      <p:pic>
        <p:nvPicPr>
          <p:cNvPr id="5" name="Εικόνα 4"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360E8F70-F22A-F894-25AD-C0F9B8D8A20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24967" y="5909345"/>
            <a:ext cx="2401570" cy="810895"/>
          </a:xfrm>
          <a:prstGeom prst="rect">
            <a:avLst/>
          </a:prstGeom>
          <a:noFill/>
          <a:ln>
            <a:noFill/>
          </a:ln>
        </p:spPr>
      </p:pic>
    </p:spTree>
    <p:extLst>
      <p:ext uri="{BB962C8B-B14F-4D97-AF65-F5344CB8AC3E}">
        <p14:creationId xmlns:p14="http://schemas.microsoft.com/office/powerpoint/2010/main" val="100217003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7757785F-2EBF-541B-3170-41E0BECE3CE5}"/>
              </a:ext>
            </a:extLst>
          </p:cNvPr>
          <p:cNvSpPr>
            <a:spLocks noGrp="1"/>
          </p:cNvSpPr>
          <p:nvPr>
            <p:ph type="title"/>
          </p:nvPr>
        </p:nvSpPr>
        <p:spPr>
          <a:xfrm>
            <a:off x="550585" y="140469"/>
            <a:ext cx="8596668" cy="1344299"/>
          </a:xfrm>
        </p:spPr>
        <p:txBody>
          <a:bodyPr>
            <a:noAutofit/>
          </a:bodyPr>
          <a:lstStyle/>
          <a:p>
            <a:pPr algn="ctr"/>
            <a:r>
              <a:rPr lang="el-GR" sz="2800" b="1" dirty="0">
                <a:latin typeface="Calibri" panose="020F0502020204030204" pitchFamily="34" charset="0"/>
                <a:cs typeface="Calibri" panose="020F0502020204030204" pitchFamily="34" charset="0"/>
              </a:rPr>
              <a:t>Χρηματοδότηση της πράξης </a:t>
            </a:r>
            <a:br>
              <a:rPr lang="el-GR" sz="2800" b="1" dirty="0">
                <a:latin typeface="Calibri" panose="020F0502020204030204" pitchFamily="34" charset="0"/>
                <a:cs typeface="Calibri" panose="020F0502020204030204" pitchFamily="34" charset="0"/>
              </a:rPr>
            </a:br>
            <a:r>
              <a:rPr lang="el-GR" sz="2800" b="1" dirty="0">
                <a:latin typeface="Calibri" panose="020F0502020204030204" pitchFamily="34" charset="0"/>
                <a:cs typeface="Calibri" panose="020F0502020204030204" pitchFamily="34" charset="0"/>
              </a:rPr>
              <a:t>Β) Υποβολή Αιτημάτων Κατανομής για </a:t>
            </a:r>
            <a:br>
              <a:rPr lang="el-GR" sz="2800" b="1" dirty="0">
                <a:latin typeface="Calibri" panose="020F0502020204030204" pitchFamily="34" charset="0"/>
                <a:cs typeface="Calibri" panose="020F0502020204030204" pitchFamily="34" charset="0"/>
              </a:rPr>
            </a:br>
            <a:r>
              <a:rPr lang="el-GR" sz="2800" b="1" dirty="0">
                <a:latin typeface="Calibri" panose="020F0502020204030204" pitchFamily="34" charset="0"/>
                <a:cs typeface="Calibri" panose="020F0502020204030204" pitchFamily="34" charset="0"/>
              </a:rPr>
              <a:t>Εκταμίευση απλοποιημένου κόστους (40%)</a:t>
            </a:r>
            <a:br>
              <a:rPr lang="el-GR" sz="2800" dirty="0">
                <a:latin typeface="Calibri" panose="020F0502020204030204" pitchFamily="34" charset="0"/>
                <a:cs typeface="Calibri" panose="020F0502020204030204" pitchFamily="34" charset="0"/>
              </a:rPr>
            </a:br>
            <a:endParaRPr lang="el-GR" sz="2800" dirty="0">
              <a:latin typeface="Calibri" panose="020F0502020204030204" pitchFamily="34" charset="0"/>
              <a:cs typeface="Calibri" panose="020F0502020204030204" pitchFamily="34" charset="0"/>
            </a:endParaRPr>
          </a:p>
        </p:txBody>
      </p:sp>
      <p:sp>
        <p:nvSpPr>
          <p:cNvPr id="3" name="Θέση περιεχομένου 2">
            <a:extLst>
              <a:ext uri="{FF2B5EF4-FFF2-40B4-BE49-F238E27FC236}">
                <a16:creationId xmlns:a16="http://schemas.microsoft.com/office/drawing/2014/main" id="{554B235E-19AC-2C34-AE6D-235064B2223A}"/>
              </a:ext>
            </a:extLst>
          </p:cNvPr>
          <p:cNvSpPr>
            <a:spLocks noGrp="1"/>
          </p:cNvSpPr>
          <p:nvPr>
            <p:ph idx="1"/>
          </p:nvPr>
        </p:nvSpPr>
        <p:spPr>
          <a:xfrm>
            <a:off x="271084" y="1937441"/>
            <a:ext cx="8876169" cy="3871115"/>
          </a:xfrm>
        </p:spPr>
        <p:txBody>
          <a:bodyPr>
            <a:normAutofit fontScale="92500"/>
          </a:bodyPr>
          <a:lstStyle/>
          <a:p>
            <a:pPr algn="just"/>
            <a:r>
              <a:rPr lang="el-GR" sz="2200" dirty="0">
                <a:latin typeface="Calibri" panose="020F0502020204030204" pitchFamily="34" charset="0"/>
                <a:cs typeface="Calibri" panose="020F0502020204030204" pitchFamily="34" charset="0"/>
              </a:rPr>
              <a:t>Το ποσό απλοποιημένου κόστους (40%) </a:t>
            </a:r>
            <a:r>
              <a:rPr lang="el-GR" sz="2200" b="1" dirty="0">
                <a:latin typeface="Calibri" panose="020F0502020204030204" pitchFamily="34" charset="0"/>
                <a:cs typeface="Calibri" panose="020F0502020204030204" pitchFamily="34" charset="0"/>
              </a:rPr>
              <a:t>υπολογίζεται αυτόματα στο ΟΠΣ </a:t>
            </a:r>
            <a:r>
              <a:rPr lang="el-GR" sz="2200" dirty="0">
                <a:latin typeface="Calibri" panose="020F0502020204030204" pitchFamily="34" charset="0"/>
                <a:cs typeface="Calibri" panose="020F0502020204030204" pitchFamily="34" charset="0"/>
              </a:rPr>
              <a:t>τόσο κατά την </a:t>
            </a:r>
            <a:r>
              <a:rPr lang="el-GR" sz="2200" b="1" dirty="0">
                <a:latin typeface="Calibri" panose="020F0502020204030204" pitchFamily="34" charset="0"/>
                <a:cs typeface="Calibri" panose="020F0502020204030204" pitchFamily="34" charset="0"/>
              </a:rPr>
              <a:t>υποβολή του δελτίου </a:t>
            </a:r>
            <a:r>
              <a:rPr lang="el-GR" sz="2200" dirty="0">
                <a:latin typeface="Calibri" panose="020F0502020204030204" pitchFamily="34" charset="0"/>
                <a:cs typeface="Calibri" panose="020F0502020204030204" pitchFamily="34" charset="0"/>
              </a:rPr>
              <a:t>από τον δικαιούχο, όσο και κατά την </a:t>
            </a:r>
            <a:r>
              <a:rPr lang="el-GR" sz="2200" b="1" dirty="0">
                <a:latin typeface="Calibri" panose="020F0502020204030204" pitchFamily="34" charset="0"/>
                <a:cs typeface="Calibri" panose="020F0502020204030204" pitchFamily="34" charset="0"/>
              </a:rPr>
              <a:t>επαλήθευση</a:t>
            </a:r>
            <a:r>
              <a:rPr lang="el-GR" sz="2200" dirty="0">
                <a:latin typeface="Calibri" panose="020F0502020204030204" pitchFamily="34" charset="0"/>
                <a:cs typeface="Calibri" panose="020F0502020204030204" pitchFamily="34" charset="0"/>
              </a:rPr>
              <a:t> και οριστικοποίηση του ποσού άμεσης δαπάνης από την ΕΥΔ. </a:t>
            </a:r>
          </a:p>
          <a:p>
            <a:pPr algn="just"/>
            <a:endParaRPr lang="el-GR" sz="2200" dirty="0">
              <a:latin typeface="Calibri" panose="020F0502020204030204" pitchFamily="34" charset="0"/>
              <a:cs typeface="Calibri" panose="020F0502020204030204" pitchFamily="34" charset="0"/>
            </a:endParaRPr>
          </a:p>
          <a:p>
            <a:pPr algn="just"/>
            <a:r>
              <a:rPr lang="el-GR" sz="2200" dirty="0">
                <a:latin typeface="Calibri" panose="020F0502020204030204" pitchFamily="34" charset="0"/>
                <a:cs typeface="Calibri" panose="020F0502020204030204" pitchFamily="34" charset="0"/>
              </a:rPr>
              <a:t>Το απλοποιημένο κόστος περιλαμβάνει τις έμμεσες και τις λοιπές –πλην δαπανών προσωπικού- άμεσες δαπάνες, οι οποίες αποζημιώνονται σε ποσοστό 40% επί των επιλέξιμων άμεσων δαπανών προσωπικού, σύμφωνα με το άρθρο 56.1 του Κανονισμού Κοινών Διατάξεων 2021/1060 και το άρθρο 34 της υπ' </a:t>
            </a:r>
            <a:r>
              <a:rPr lang="el-GR" sz="2200" dirty="0" err="1">
                <a:latin typeface="Calibri" panose="020F0502020204030204" pitchFamily="34" charset="0"/>
                <a:cs typeface="Calibri" panose="020F0502020204030204" pitchFamily="34" charset="0"/>
              </a:rPr>
              <a:t>αριθμ</a:t>
            </a:r>
            <a:r>
              <a:rPr lang="el-GR" sz="2200" dirty="0">
                <a:latin typeface="Calibri" panose="020F0502020204030204" pitchFamily="34" charset="0"/>
                <a:cs typeface="Calibri" panose="020F0502020204030204" pitchFamily="34" charset="0"/>
              </a:rPr>
              <a:t>. 114947 ΥΑ (ΦΕΚ Β 6132/01.12.2022) με τίτλο: «Εθνικοί κανόνες </a:t>
            </a:r>
            <a:r>
              <a:rPr lang="el-GR" sz="2200" dirty="0" err="1">
                <a:latin typeface="Calibri" panose="020F0502020204030204" pitchFamily="34" charset="0"/>
                <a:cs typeface="Calibri" panose="020F0502020204030204" pitchFamily="34" charset="0"/>
              </a:rPr>
              <a:t>επιλεξιμότητας</a:t>
            </a:r>
            <a:r>
              <a:rPr lang="el-GR" sz="2200" dirty="0">
                <a:latin typeface="Calibri" panose="020F0502020204030204" pitchFamily="34" charset="0"/>
                <a:cs typeface="Calibri" panose="020F0502020204030204" pitchFamily="34" charset="0"/>
              </a:rPr>
              <a:t> δαπανών για τα προγράμματα του ΕΣΠΑ 2021-2027»</a:t>
            </a:r>
          </a:p>
          <a:p>
            <a:pPr algn="just"/>
            <a:endParaRPr lang="el-GR" sz="2600" dirty="0">
              <a:solidFill>
                <a:srgbClr val="FF0000"/>
              </a:solidFill>
              <a:latin typeface="Calibri" panose="020F0502020204030204" pitchFamily="34" charset="0"/>
              <a:cs typeface="Calibri" panose="020F0502020204030204" pitchFamily="34" charset="0"/>
            </a:endParaRPr>
          </a:p>
          <a:p>
            <a:pPr algn="just"/>
            <a:endParaRPr lang="el-GR" sz="2600" dirty="0">
              <a:solidFill>
                <a:srgbClr val="FF0000"/>
              </a:solidFill>
              <a:latin typeface="Calibri" panose="020F0502020204030204" pitchFamily="34" charset="0"/>
              <a:cs typeface="Calibri" panose="020F0502020204030204" pitchFamily="34" charset="0"/>
            </a:endParaRPr>
          </a:p>
          <a:p>
            <a:pPr algn="just"/>
            <a:endParaRPr lang="el-GR" dirty="0">
              <a:latin typeface="Calibri" panose="020F0502020204030204" pitchFamily="34" charset="0"/>
              <a:cs typeface="Calibri" panose="020F0502020204030204" pitchFamily="34" charset="0"/>
            </a:endParaRPr>
          </a:p>
          <a:p>
            <a:endParaRPr lang="el-GR" dirty="0"/>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8D0D6260-79D0-0A7C-F642-7CD12DC1B99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5" name="Εικόνα 4">
            <a:extLst>
              <a:ext uri="{FF2B5EF4-FFF2-40B4-BE49-F238E27FC236}">
                <a16:creationId xmlns:a16="http://schemas.microsoft.com/office/drawing/2014/main" id="{7B7B74C6-A790-D4F1-65F7-F419F7A40693}"/>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2802313464"/>
      </p:ext>
    </p:extLst>
  </p:cSld>
  <p:clrMapOvr>
    <a:overrideClrMapping bg1="lt1" tx1="dk1" bg2="lt2" tx2="dk2" accent1="accent1" accent2="accent2" accent3="accent3" accent4="accent4" accent5="accent5" accent6="accent6" hlink="hlink" folHlink="folHlink"/>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203E744-771A-3515-ED48-BFA47E7871A5}"/>
              </a:ext>
            </a:extLst>
          </p:cNvPr>
          <p:cNvSpPr>
            <a:spLocks noGrp="1"/>
          </p:cNvSpPr>
          <p:nvPr>
            <p:ph type="title"/>
          </p:nvPr>
        </p:nvSpPr>
        <p:spPr>
          <a:xfrm>
            <a:off x="677334" y="321715"/>
            <a:ext cx="8596668" cy="1389390"/>
          </a:xfrm>
        </p:spPr>
        <p:txBody>
          <a:bodyPr>
            <a:normAutofit fontScale="90000"/>
          </a:bodyPr>
          <a:lstStyle/>
          <a:p>
            <a:pPr algn="ctr"/>
            <a:r>
              <a:rPr lang="el-GR" sz="3100" b="1" dirty="0">
                <a:latin typeface="Calibri" panose="020F0502020204030204" pitchFamily="34" charset="0"/>
                <a:cs typeface="Calibri" panose="020F0502020204030204" pitchFamily="34" charset="0"/>
              </a:rPr>
              <a:t>Χρηματοδότηση της πράξης </a:t>
            </a:r>
            <a:br>
              <a:rPr lang="el-GR" sz="3100" b="1" dirty="0">
                <a:latin typeface="Calibri" panose="020F0502020204030204" pitchFamily="34" charset="0"/>
                <a:cs typeface="Calibri" panose="020F0502020204030204" pitchFamily="34" charset="0"/>
              </a:rPr>
            </a:br>
            <a:r>
              <a:rPr lang="el-GR" sz="3100" b="1" dirty="0">
                <a:latin typeface="Calibri" panose="020F0502020204030204" pitchFamily="34" charset="0"/>
                <a:cs typeface="Calibri" panose="020F0502020204030204" pitchFamily="34" charset="0"/>
              </a:rPr>
              <a:t>Β) Υποβολή Αιτημάτων Κατανομής για </a:t>
            </a:r>
            <a:br>
              <a:rPr lang="el-GR" sz="3100" b="1" dirty="0">
                <a:latin typeface="Calibri" panose="020F0502020204030204" pitchFamily="34" charset="0"/>
                <a:cs typeface="Calibri" panose="020F0502020204030204" pitchFamily="34" charset="0"/>
              </a:rPr>
            </a:br>
            <a:r>
              <a:rPr lang="el-GR" sz="3100" b="1" dirty="0">
                <a:latin typeface="Calibri" panose="020F0502020204030204" pitchFamily="34" charset="0"/>
                <a:cs typeface="Calibri" panose="020F0502020204030204" pitchFamily="34" charset="0"/>
              </a:rPr>
              <a:t>Εκταμίευση απλοποιημένου κόστους (40%)</a:t>
            </a:r>
            <a:br>
              <a:rPr lang="el-GR" dirty="0">
                <a:latin typeface="Calibri" panose="020F0502020204030204" pitchFamily="34" charset="0"/>
                <a:cs typeface="Calibri" panose="020F0502020204030204" pitchFamily="34" charset="0"/>
              </a:rPr>
            </a:br>
            <a:endParaRPr lang="el-GR" dirty="0">
              <a:latin typeface="Calibri" panose="020F0502020204030204" pitchFamily="34" charset="0"/>
              <a:cs typeface="Calibri" panose="020F0502020204030204" pitchFamily="34" charset="0"/>
            </a:endParaRPr>
          </a:p>
        </p:txBody>
      </p:sp>
      <p:sp>
        <p:nvSpPr>
          <p:cNvPr id="3" name="Θέση περιεχομένου 2">
            <a:extLst>
              <a:ext uri="{FF2B5EF4-FFF2-40B4-BE49-F238E27FC236}">
                <a16:creationId xmlns:a16="http://schemas.microsoft.com/office/drawing/2014/main" id="{57706EA6-8ED6-65A4-5037-36277170DC57}"/>
              </a:ext>
            </a:extLst>
          </p:cNvPr>
          <p:cNvSpPr>
            <a:spLocks noGrp="1"/>
          </p:cNvSpPr>
          <p:nvPr>
            <p:ph idx="1"/>
          </p:nvPr>
        </p:nvSpPr>
        <p:spPr>
          <a:xfrm>
            <a:off x="550586" y="1973657"/>
            <a:ext cx="8596668" cy="4019738"/>
          </a:xfrm>
        </p:spPr>
        <p:txBody>
          <a:bodyPr>
            <a:normAutofit fontScale="62500" lnSpcReduction="20000"/>
          </a:bodyPr>
          <a:lstStyle/>
          <a:p>
            <a:pPr algn="just"/>
            <a:r>
              <a:rPr lang="el-GR" sz="2800" b="1" dirty="0">
                <a:latin typeface="Calibri" panose="020F0502020204030204" pitchFamily="34" charset="0"/>
                <a:cs typeface="Calibri" panose="020F0502020204030204" pitchFamily="34" charset="0"/>
              </a:rPr>
              <a:t>Μετά την διοικητική επαλήθευση του δελτίου δήλωσης δαπάνης από την ΕΥΔ, δηλαδή όταν το υποβληθέν δελτίο έρθει σε Κατάσταση «Αποδεκτό» ή «Πιστοποιημένο», </a:t>
            </a:r>
            <a:r>
              <a:rPr lang="el-GR" sz="2800" dirty="0">
                <a:latin typeface="Calibri" panose="020F0502020204030204" pitchFamily="34" charset="0"/>
                <a:cs typeface="Calibri" panose="020F0502020204030204" pitchFamily="34" charset="0"/>
              </a:rPr>
              <a:t>δύναται η ΥΠΕ να εκταμιεύσει το απλοποιημένο κόστος που προκύπτει ως ποσοστό 40% επί της επαληθευμένης συνολικής άμεσης δαπάνης («επιλέξιμης» και «μη επιλέξιμης»)</a:t>
            </a:r>
          </a:p>
          <a:p>
            <a:pPr algn="just"/>
            <a:endParaRPr lang="el-GR" sz="2800" dirty="0">
              <a:latin typeface="Calibri" panose="020F0502020204030204" pitchFamily="34" charset="0"/>
              <a:cs typeface="Calibri" panose="020F0502020204030204" pitchFamily="34" charset="0"/>
            </a:endParaRPr>
          </a:p>
          <a:p>
            <a:pPr algn="just"/>
            <a:r>
              <a:rPr lang="el-GR" sz="2800" dirty="0">
                <a:latin typeface="Calibri" panose="020F0502020204030204" pitchFamily="34" charset="0"/>
                <a:cs typeface="Calibri" panose="020F0502020204030204" pitchFamily="34" charset="0"/>
              </a:rPr>
              <a:t>Ο </a:t>
            </a:r>
            <a:r>
              <a:rPr lang="el-GR" sz="2800" b="1" dirty="0">
                <a:latin typeface="Calibri" panose="020F0502020204030204" pitchFamily="34" charset="0"/>
                <a:cs typeface="Calibri" panose="020F0502020204030204" pitchFamily="34" charset="0"/>
              </a:rPr>
              <a:t>υπεύθυνος υποέργου </a:t>
            </a:r>
            <a:r>
              <a:rPr lang="el-GR" sz="2800" dirty="0">
                <a:latin typeface="Calibri" panose="020F0502020204030204" pitchFamily="34" charset="0"/>
                <a:cs typeface="Calibri" panose="020F0502020204030204" pitchFamily="34" charset="0"/>
              </a:rPr>
              <a:t>πρέπει να ενημερώνει τις Οικονομικές υπηρεσίες της ΥΠΕ και τον </a:t>
            </a:r>
            <a:r>
              <a:rPr lang="el-GR" sz="2800" b="1" dirty="0">
                <a:latin typeface="Calibri" panose="020F0502020204030204" pitchFamily="34" charset="0"/>
                <a:cs typeface="Calibri" panose="020F0502020204030204" pitchFamily="34" charset="0"/>
              </a:rPr>
              <a:t>υπεύθυνο λογαριασμού </a:t>
            </a:r>
            <a:r>
              <a:rPr lang="el-GR" sz="2800" dirty="0">
                <a:latin typeface="Calibri" panose="020F0502020204030204" pitchFamily="34" charset="0"/>
                <a:cs typeface="Calibri" panose="020F0502020204030204" pitchFamily="34" charset="0"/>
              </a:rPr>
              <a:t>για κάθε </a:t>
            </a:r>
            <a:r>
              <a:rPr lang="el-GR" sz="2800" b="1" dirty="0">
                <a:latin typeface="Calibri" panose="020F0502020204030204" pitchFamily="34" charset="0"/>
                <a:cs typeface="Calibri" panose="020F0502020204030204" pitchFamily="34" charset="0"/>
              </a:rPr>
              <a:t>πιστοποιημένο δελτίο</a:t>
            </a:r>
            <a:r>
              <a:rPr lang="el-GR" sz="2800" dirty="0">
                <a:latin typeface="Calibri" panose="020F0502020204030204" pitchFamily="34" charset="0"/>
                <a:cs typeface="Calibri" panose="020F0502020204030204" pitchFamily="34" charset="0"/>
              </a:rPr>
              <a:t>, ώστε ο δεύτερος να προχωρήσει στην εκταμίευση του απλοποιημένου κόστους που προκύπτει</a:t>
            </a:r>
          </a:p>
          <a:p>
            <a:pPr algn="just"/>
            <a:endParaRPr lang="el-GR" sz="2800" dirty="0">
              <a:latin typeface="Calibri" panose="020F0502020204030204" pitchFamily="34" charset="0"/>
              <a:cs typeface="Calibri" panose="020F0502020204030204" pitchFamily="34" charset="0"/>
            </a:endParaRPr>
          </a:p>
          <a:p>
            <a:pPr algn="just"/>
            <a:r>
              <a:rPr lang="el-GR" sz="2800" dirty="0">
                <a:latin typeface="Calibri" panose="020F0502020204030204" pitchFamily="34" charset="0"/>
                <a:cs typeface="Calibri" panose="020F0502020204030204" pitchFamily="34" charset="0"/>
              </a:rPr>
              <a:t>Πριν την εκταμίευση του απλοποιημένου κόστους, οι ΥΠΕ πρέπει να παρακολουθούν το ταμειακό υπόλοιπο λογαριασμού του έργου στο ΠΔΕ, ώστε να διασφαλίζεται η επάρκεια διαθεσίμων για την καταβολή των πραγματικών ανειλημμένων υποχρεώσεων πληρωμών του προσωπικού των ΤΟΜΥ</a:t>
            </a:r>
          </a:p>
          <a:p>
            <a:pPr algn="just"/>
            <a:endParaRPr lang="el-GR" sz="2800" dirty="0">
              <a:latin typeface="Calibri" panose="020F0502020204030204" pitchFamily="34" charset="0"/>
              <a:cs typeface="Calibri" panose="020F0502020204030204" pitchFamily="34" charset="0"/>
            </a:endParaRPr>
          </a:p>
          <a:p>
            <a:pPr algn="just"/>
            <a:endParaRPr lang="el-GR" sz="2800" dirty="0">
              <a:latin typeface="Calibri" panose="020F0502020204030204" pitchFamily="34" charset="0"/>
              <a:cs typeface="Calibri" panose="020F0502020204030204" pitchFamily="34" charset="0"/>
            </a:endParaRPr>
          </a:p>
          <a:p>
            <a:endParaRPr lang="el-GR" dirty="0"/>
          </a:p>
        </p:txBody>
      </p:sp>
      <p:pic>
        <p:nvPicPr>
          <p:cNvPr id="4" name="Εικόνα 3">
            <a:extLst>
              <a:ext uri="{FF2B5EF4-FFF2-40B4-BE49-F238E27FC236}">
                <a16:creationId xmlns:a16="http://schemas.microsoft.com/office/drawing/2014/main" id="{9FD195A7-E96A-7D86-ACE3-85C0324FB726}"/>
              </a:ext>
            </a:extLst>
          </p:cNvPr>
          <p:cNvPicPr>
            <a:picLocks noChangeAspect="1"/>
          </p:cNvPicPr>
          <p:nvPr/>
        </p:nvPicPr>
        <p:blipFill>
          <a:blip r:embed="rId2"/>
          <a:stretch>
            <a:fillRect/>
          </a:stretch>
        </p:blipFill>
        <p:spPr>
          <a:xfrm>
            <a:off x="0" y="5808556"/>
            <a:ext cx="4550195" cy="1049444"/>
          </a:xfrm>
          <a:prstGeom prst="rect">
            <a:avLst/>
          </a:prstGeom>
        </p:spPr>
      </p:pic>
      <p:pic>
        <p:nvPicPr>
          <p:cNvPr id="5" name="Εικόνα 4"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CC20E28A-1082-40C6-854A-E55B3735075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spTree>
    <p:extLst>
      <p:ext uri="{BB962C8B-B14F-4D97-AF65-F5344CB8AC3E}">
        <p14:creationId xmlns:p14="http://schemas.microsoft.com/office/powerpoint/2010/main" val="240730982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8A2FC5C-B351-462E-061A-0CEC4F65B3B1}"/>
              </a:ext>
            </a:extLst>
          </p:cNvPr>
          <p:cNvSpPr>
            <a:spLocks noGrp="1"/>
          </p:cNvSpPr>
          <p:nvPr>
            <p:ph type="title"/>
          </p:nvPr>
        </p:nvSpPr>
        <p:spPr>
          <a:xfrm>
            <a:off x="914996" y="87798"/>
            <a:ext cx="8596668" cy="509770"/>
          </a:xfrm>
        </p:spPr>
        <p:txBody>
          <a:bodyPr>
            <a:normAutofit fontScale="90000"/>
          </a:bodyPr>
          <a:lstStyle/>
          <a:p>
            <a:r>
              <a:rPr lang="el-GR" sz="2600" b="1" dirty="0">
                <a:latin typeface="Calibri" panose="020F0502020204030204" pitchFamily="34" charset="0"/>
                <a:cs typeface="Calibri" panose="020F0502020204030204" pitchFamily="34" charset="0"/>
              </a:rPr>
              <a:t>Σύστημα Αναφορών ΕΣΠΑ  202</a:t>
            </a:r>
            <a:r>
              <a:rPr lang="en-US" sz="2600" b="1" dirty="0">
                <a:latin typeface="Calibri" panose="020F0502020204030204" pitchFamily="34" charset="0"/>
                <a:cs typeface="Calibri" panose="020F0502020204030204" pitchFamily="34" charset="0"/>
              </a:rPr>
              <a:t>1-2027 </a:t>
            </a:r>
            <a:br>
              <a:rPr lang="en-US" sz="2400" b="1" dirty="0">
                <a:latin typeface="Calibri" panose="020F0502020204030204" pitchFamily="34" charset="0"/>
                <a:cs typeface="Calibri" panose="020F0502020204030204" pitchFamily="34" charset="0"/>
              </a:rPr>
            </a:br>
            <a:r>
              <a:rPr lang="el-GR" sz="2400" b="1" dirty="0">
                <a:latin typeface="Calibri" panose="020F0502020204030204" pitchFamily="34" charset="0"/>
                <a:cs typeface="Calibri" panose="020F0502020204030204" pitchFamily="34" charset="0"/>
              </a:rPr>
              <a:t>   </a:t>
            </a:r>
            <a:r>
              <a:rPr lang="el-GR" sz="2800" b="1" dirty="0">
                <a:latin typeface="Calibri" panose="020F0502020204030204" pitchFamily="34" charset="0"/>
                <a:cs typeface="Calibri" panose="020F0502020204030204" pitchFamily="34" charset="0"/>
              </a:rPr>
              <a:t>                                                                         </a:t>
            </a:r>
            <a:endParaRPr lang="el-GR" sz="2800" dirty="0">
              <a:latin typeface="Calibri" panose="020F0502020204030204" pitchFamily="34" charset="0"/>
              <a:cs typeface="Calibri" panose="020F0502020204030204" pitchFamily="34" charset="0"/>
            </a:endParaRPr>
          </a:p>
        </p:txBody>
      </p:sp>
      <p:sp>
        <p:nvSpPr>
          <p:cNvPr id="3" name="Θέση περιεχομένου 2">
            <a:extLst>
              <a:ext uri="{FF2B5EF4-FFF2-40B4-BE49-F238E27FC236}">
                <a16:creationId xmlns:a16="http://schemas.microsoft.com/office/drawing/2014/main" id="{8BE23541-FBED-6293-0471-FB5498B13ECC}"/>
              </a:ext>
            </a:extLst>
          </p:cNvPr>
          <p:cNvSpPr>
            <a:spLocks noGrp="1"/>
          </p:cNvSpPr>
          <p:nvPr>
            <p:ph idx="1"/>
          </p:nvPr>
        </p:nvSpPr>
        <p:spPr>
          <a:xfrm>
            <a:off x="767869" y="471055"/>
            <a:ext cx="8596668" cy="5616372"/>
          </a:xfrm>
        </p:spPr>
        <p:txBody>
          <a:bodyPr>
            <a:normAutofit fontScale="70000" lnSpcReduction="20000"/>
          </a:bodyPr>
          <a:lstStyle/>
          <a:p>
            <a:pPr algn="just">
              <a:lnSpc>
                <a:spcPct val="170000"/>
              </a:lnSpc>
            </a:pPr>
            <a:r>
              <a:rPr lang="el-GR" sz="2300" dirty="0">
                <a:latin typeface="Calibri" panose="020F0502020204030204" pitchFamily="34" charset="0"/>
                <a:cs typeface="Calibri" panose="020F0502020204030204" pitchFamily="34" charset="0"/>
              </a:rPr>
              <a:t>Το ΟΠΣ-ΕΡΓΟΡΑΜΑ δίνει στους χρήστες του την δυνατότητα άντλησης δεδομένων, μέσω του συστήματος αναφορών.</a:t>
            </a:r>
          </a:p>
          <a:p>
            <a:pPr algn="just">
              <a:lnSpc>
                <a:spcPct val="170000"/>
              </a:lnSpc>
            </a:pPr>
            <a:r>
              <a:rPr lang="el-GR" sz="2300" dirty="0">
                <a:latin typeface="Calibri" panose="020F0502020204030204" pitchFamily="34" charset="0"/>
                <a:cs typeface="Calibri" panose="020F0502020204030204" pitchFamily="34" charset="0"/>
              </a:rPr>
              <a:t>Η αξιοποίηση των δεδομένων αποτελεί τη θεμελιώδη πρακτική οργάνωσης και πρόσβασης σε δεδομένα, με στόχο την ενίσχυση της παραγωγικότητας, της αποτελεσματικότητας και της λήψης αποφάσεων. Αποτελεί τον πυρήνα της αποτελεσματικής λειτουργίας του συστήματος αναφορών ΕΣΠΑ, συμβάλλοντας στην καλύτερη εξυπηρέτηση των εμπλεκόμενων φορέων, στην υποστήριξη εσωτερικών αναγκών, καθώς και στην υποστήριξη στρατηγικών αποφάσεων. Ειδικότερα, οι αναφορές μπορούν να αξιοποιηθούν </a:t>
            </a:r>
            <a:r>
              <a:rPr lang="el-GR" sz="2300" b="1" dirty="0">
                <a:latin typeface="Calibri" panose="020F0502020204030204" pitchFamily="34" charset="0"/>
                <a:cs typeface="Calibri" panose="020F0502020204030204" pitchFamily="34" charset="0"/>
              </a:rPr>
              <a:t>για την παρακολούθηση της πράξης και των στοιχείων ολοκλήρωσης οικονομικού αντικειμένου (πίνακες παρακολούθησης και ολοκλήρωσης των πράξεων, σύμφωνα με Υποδείγματα ΕΔΕΥΠΥ).</a:t>
            </a:r>
            <a:endParaRPr lang="el-GR" sz="2300" dirty="0">
              <a:latin typeface="Calibri" panose="020F0502020204030204" pitchFamily="34" charset="0"/>
              <a:cs typeface="Calibri" panose="020F0502020204030204" pitchFamily="34" charset="0"/>
            </a:endParaRPr>
          </a:p>
          <a:p>
            <a:pPr marL="0" indent="0" algn="just">
              <a:buNone/>
            </a:pPr>
            <a:endParaRPr lang="el-GR" sz="1700" b="1" dirty="0">
              <a:latin typeface="Calibri" panose="020F0502020204030204" pitchFamily="34" charset="0"/>
              <a:cs typeface="Calibri" panose="020F0502020204030204" pitchFamily="34" charset="0"/>
            </a:endParaRPr>
          </a:p>
          <a:p>
            <a:pPr marL="0" indent="0" algn="just">
              <a:buNone/>
            </a:pPr>
            <a:r>
              <a:rPr lang="el-GR" sz="2300" b="1" dirty="0">
                <a:latin typeface="Calibri" panose="020F0502020204030204" pitchFamily="34" charset="0"/>
                <a:cs typeface="Calibri" panose="020F0502020204030204" pitchFamily="34" charset="0"/>
              </a:rPr>
              <a:t>Δημοφιλείς αναφορές:</a:t>
            </a:r>
          </a:p>
          <a:p>
            <a:pPr algn="just"/>
            <a:r>
              <a:rPr lang="el-GR" sz="2300" dirty="0">
                <a:latin typeface="Calibri" panose="020F0502020204030204" pitchFamily="34" charset="0"/>
                <a:cs typeface="Calibri" panose="020F0502020204030204" pitchFamily="34" charset="0"/>
              </a:rPr>
              <a:t>Κινήσεις Αιτημάτων Κατανομής (ΚΕΛ) ανά </a:t>
            </a:r>
            <a:r>
              <a:rPr lang="el-GR" sz="2300" dirty="0" err="1">
                <a:latin typeface="Calibri" panose="020F0502020204030204" pitchFamily="34" charset="0"/>
                <a:cs typeface="Calibri" panose="020F0502020204030204" pitchFamily="34" charset="0"/>
              </a:rPr>
              <a:t>Ενάριθμο</a:t>
            </a:r>
            <a:r>
              <a:rPr lang="el-GR" sz="2300" dirty="0">
                <a:latin typeface="Calibri" panose="020F0502020204030204" pitchFamily="34" charset="0"/>
                <a:cs typeface="Calibri" panose="020F0502020204030204" pitchFamily="34" charset="0"/>
              </a:rPr>
              <a:t> και MIS για πράξεις ΠΚΕ</a:t>
            </a:r>
          </a:p>
          <a:p>
            <a:pPr algn="just"/>
            <a:r>
              <a:rPr lang="el-GR" sz="2300" dirty="0">
                <a:latin typeface="Calibri" panose="020F0502020204030204" pitchFamily="34" charset="0"/>
                <a:cs typeface="Calibri" panose="020F0502020204030204" pitchFamily="34" charset="0"/>
              </a:rPr>
              <a:t>Στοιχεία Συσχετισμών Πληρωμής (Αναλυτική)</a:t>
            </a:r>
          </a:p>
          <a:p>
            <a:pPr algn="just"/>
            <a:r>
              <a:rPr lang="el-GR" sz="2300" dirty="0">
                <a:latin typeface="Calibri" panose="020F0502020204030204" pitchFamily="34" charset="0"/>
                <a:cs typeface="Calibri" panose="020F0502020204030204" pitchFamily="34" charset="0"/>
              </a:rPr>
              <a:t>Δελτία Δήλωσης Δαπανών</a:t>
            </a:r>
          </a:p>
          <a:p>
            <a:pPr marL="0" indent="0" algn="just">
              <a:buNone/>
            </a:pPr>
            <a:endParaRPr lang="el-GR" sz="2300" b="1" dirty="0">
              <a:solidFill>
                <a:srgbClr val="FF0000"/>
              </a:solidFill>
              <a:latin typeface="Calibri" panose="020F0502020204030204" pitchFamily="34" charset="0"/>
              <a:cs typeface="Calibri" panose="020F0502020204030204" pitchFamily="34" charset="0"/>
            </a:endParaRPr>
          </a:p>
          <a:p>
            <a:endParaRPr lang="el-GR" dirty="0"/>
          </a:p>
        </p:txBody>
      </p:sp>
      <p:pic>
        <p:nvPicPr>
          <p:cNvPr id="4" name="Εικόνα 3">
            <a:extLst>
              <a:ext uri="{FF2B5EF4-FFF2-40B4-BE49-F238E27FC236}">
                <a16:creationId xmlns:a16="http://schemas.microsoft.com/office/drawing/2014/main" id="{A63D9EA7-7558-170B-AB40-61A82EA22B0E}"/>
              </a:ext>
            </a:extLst>
          </p:cNvPr>
          <p:cNvPicPr>
            <a:picLocks noChangeAspect="1"/>
          </p:cNvPicPr>
          <p:nvPr/>
        </p:nvPicPr>
        <p:blipFill>
          <a:blip r:embed="rId2"/>
          <a:stretch>
            <a:fillRect/>
          </a:stretch>
        </p:blipFill>
        <p:spPr>
          <a:xfrm>
            <a:off x="0" y="5848540"/>
            <a:ext cx="4550195" cy="1009460"/>
          </a:xfrm>
          <a:prstGeom prst="rect">
            <a:avLst/>
          </a:prstGeom>
        </p:spPr>
      </p:pic>
      <p:pic>
        <p:nvPicPr>
          <p:cNvPr id="5" name="Εικόνα 4"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57A17183-B553-B8F4-4A9C-17273174735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1028" name="Picture 4" descr="Εικόνα που περιέχει στιγμιότυπο οθόνης, γραμματοσειρά, λογότυπο, κύκλος&#10;&#10;Το περιεχόμενο που δημιουργείται από AI ενδέχεται να είναι εσφαλμένο.">
            <a:extLst>
              <a:ext uri="{FF2B5EF4-FFF2-40B4-BE49-F238E27FC236}">
                <a16:creationId xmlns:a16="http://schemas.microsoft.com/office/drawing/2014/main" id="{88A2F321-1208-E518-C9F1-24355911F9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58790" y="0"/>
            <a:ext cx="1495425"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321690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18AB21F-D626-7742-CDCC-686E3F1BF035}"/>
              </a:ext>
            </a:extLst>
          </p:cNvPr>
          <p:cNvSpPr>
            <a:spLocks noGrp="1"/>
          </p:cNvSpPr>
          <p:nvPr>
            <p:ph type="title"/>
          </p:nvPr>
        </p:nvSpPr>
        <p:spPr>
          <a:xfrm>
            <a:off x="1015181" y="2123768"/>
            <a:ext cx="10515600" cy="2949217"/>
          </a:xfrm>
        </p:spPr>
        <p:txBody>
          <a:bodyPr>
            <a:normAutofit/>
          </a:bodyPr>
          <a:lstStyle/>
          <a:p>
            <a:pPr algn="ctr"/>
            <a:r>
              <a:rPr lang="el-GR" b="1" dirty="0">
                <a:latin typeface="Calibri" panose="020F0502020204030204" pitchFamily="34" charset="0"/>
                <a:cs typeface="Calibri" panose="020F0502020204030204" pitchFamily="34" charset="0"/>
              </a:rPr>
              <a:t>ΕΠΙΤΟΠΙΕΣ ΕΠΑΛΗΘΕΥΣΕΙΣ</a:t>
            </a:r>
            <a:r>
              <a:rPr lang="en-US" b="1" dirty="0">
                <a:latin typeface="Calibri" panose="020F0502020204030204" pitchFamily="34" charset="0"/>
                <a:cs typeface="Calibri" panose="020F0502020204030204" pitchFamily="34" charset="0"/>
              </a:rPr>
              <a:t> (on the spot check)</a:t>
            </a:r>
            <a:br>
              <a:rPr lang="el-GR" dirty="0">
                <a:latin typeface="Calibri" panose="020F0502020204030204" pitchFamily="34" charset="0"/>
                <a:cs typeface="Calibri" panose="020F0502020204030204" pitchFamily="34" charset="0"/>
              </a:rPr>
            </a:br>
            <a:r>
              <a:rPr lang="el-GR" b="1" dirty="0">
                <a:latin typeface="Calibri" panose="020F0502020204030204" pitchFamily="34" charset="0"/>
                <a:cs typeface="Calibri" panose="020F0502020204030204" pitchFamily="34" charset="0"/>
              </a:rPr>
              <a:t>Συνηθισμένα Ευρήματα κατά τους Ελέγχους </a:t>
            </a:r>
            <a:br>
              <a:rPr lang="el-GR" dirty="0"/>
            </a:br>
            <a:r>
              <a:rPr lang="el-GR" b="1" dirty="0"/>
              <a:t> </a:t>
            </a:r>
            <a:br>
              <a:rPr lang="el-GR" b="1" dirty="0"/>
            </a:br>
            <a:endParaRPr lang="el-GR" b="1" dirty="0"/>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DA6A89F3-9009-EE48-B54B-8625E4D055D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3" name="Εικόνα 2">
            <a:extLst>
              <a:ext uri="{FF2B5EF4-FFF2-40B4-BE49-F238E27FC236}">
                <a16:creationId xmlns:a16="http://schemas.microsoft.com/office/drawing/2014/main" id="{831DCE20-B76F-D629-DC6E-7F229474506C}"/>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4259049719"/>
      </p:ext>
    </p:extLst>
  </p:cSld>
  <p:clrMapOvr>
    <a:overrideClrMapping bg1="lt1" tx1="dk1" bg2="lt2" tx2="dk2" accent1="accent1" accent2="accent2" accent3="accent3" accent4="accent4" accent5="accent5" accent6="accent6" hlink="hlink" folHlink="folHlink"/>
  </p:clrMapOvr>
</p:sld>
</file>

<file path=ppt/slides/slide9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DD19DCD-A4AC-E6D6-7A88-8BA9CB931C72}"/>
              </a:ext>
            </a:extLst>
          </p:cNvPr>
          <p:cNvSpPr>
            <a:spLocks noGrp="1"/>
          </p:cNvSpPr>
          <p:nvPr>
            <p:ph type="title"/>
          </p:nvPr>
        </p:nvSpPr>
        <p:spPr>
          <a:xfrm>
            <a:off x="1104698" y="159460"/>
            <a:ext cx="8596668" cy="894674"/>
          </a:xfrm>
        </p:spPr>
        <p:txBody>
          <a:bodyPr>
            <a:normAutofit fontScale="90000"/>
          </a:bodyPr>
          <a:lstStyle/>
          <a:p>
            <a:pPr algn="ctr"/>
            <a:r>
              <a:rPr lang="el-GR" sz="3200" b="1" dirty="0">
                <a:latin typeface="Calibri" panose="020F0502020204030204" pitchFamily="34" charset="0"/>
                <a:cs typeface="Calibri" panose="020F0502020204030204" pitchFamily="34" charset="0"/>
              </a:rPr>
              <a:t>ΕΠΙΤΟΠΙΕΣ ΕΠΑΛΗΘΕΥΣΕΙΣ</a:t>
            </a:r>
            <a:br>
              <a:rPr lang="el-GR" sz="3200" b="1" dirty="0">
                <a:latin typeface="Calibri" panose="020F0502020204030204" pitchFamily="34" charset="0"/>
                <a:cs typeface="Calibri" panose="020F0502020204030204" pitchFamily="34" charset="0"/>
              </a:rPr>
            </a:br>
            <a:r>
              <a:rPr lang="en-US" sz="3200" b="1" dirty="0">
                <a:latin typeface="Calibri" panose="020F0502020204030204" pitchFamily="34" charset="0"/>
                <a:cs typeface="Calibri" panose="020F0502020204030204" pitchFamily="34" charset="0"/>
              </a:rPr>
              <a:t>(on the spot check)</a:t>
            </a:r>
            <a:endParaRPr lang="el-GR" sz="3200" dirty="0">
              <a:latin typeface="Calibri" panose="020F0502020204030204" pitchFamily="34" charset="0"/>
              <a:cs typeface="Calibri" panose="020F0502020204030204" pitchFamily="34" charset="0"/>
            </a:endParaRPr>
          </a:p>
        </p:txBody>
      </p:sp>
      <p:sp>
        <p:nvSpPr>
          <p:cNvPr id="3" name="Θέση περιεχομένου 2">
            <a:extLst>
              <a:ext uri="{FF2B5EF4-FFF2-40B4-BE49-F238E27FC236}">
                <a16:creationId xmlns:a16="http://schemas.microsoft.com/office/drawing/2014/main" id="{6D7D8B08-9A67-CFF1-F536-E30C694393FA}"/>
              </a:ext>
            </a:extLst>
          </p:cNvPr>
          <p:cNvSpPr>
            <a:spLocks noGrp="1"/>
          </p:cNvSpPr>
          <p:nvPr>
            <p:ph idx="1"/>
          </p:nvPr>
        </p:nvSpPr>
        <p:spPr>
          <a:xfrm>
            <a:off x="838199" y="1099198"/>
            <a:ext cx="9129665" cy="4709358"/>
          </a:xfrm>
        </p:spPr>
        <p:txBody>
          <a:bodyPr>
            <a:normAutofit fontScale="25000" lnSpcReduction="20000"/>
          </a:bodyPr>
          <a:lstStyle/>
          <a:p>
            <a:endParaRPr lang="el-GR" sz="3500" dirty="0">
              <a:latin typeface="Calibri" panose="020F0502020204030204" pitchFamily="34" charset="0"/>
              <a:cs typeface="Calibri" panose="020F0502020204030204" pitchFamily="34" charset="0"/>
            </a:endParaRPr>
          </a:p>
          <a:p>
            <a:pPr algn="just">
              <a:lnSpc>
                <a:spcPct val="170000"/>
              </a:lnSpc>
            </a:pPr>
            <a:r>
              <a:rPr lang="el-GR" sz="6400" dirty="0">
                <a:latin typeface="Calibri" panose="020F0502020204030204" pitchFamily="34" charset="0"/>
                <a:cs typeface="Calibri" panose="020F0502020204030204" pitchFamily="34" charset="0"/>
              </a:rPr>
              <a:t>Οι </a:t>
            </a:r>
            <a:r>
              <a:rPr lang="el-GR" sz="6400" b="1" dirty="0">
                <a:latin typeface="Calibri" panose="020F0502020204030204" pitchFamily="34" charset="0"/>
                <a:cs typeface="Calibri" panose="020F0502020204030204" pitchFamily="34" charset="0"/>
              </a:rPr>
              <a:t>επιτόπιες επαληθεύσεις </a:t>
            </a:r>
            <a:r>
              <a:rPr lang="el-GR" sz="6400" dirty="0">
                <a:latin typeface="Calibri" panose="020F0502020204030204" pitchFamily="34" charset="0"/>
                <a:cs typeface="Calibri" panose="020F0502020204030204" pitchFamily="34" charset="0"/>
              </a:rPr>
              <a:t>(on-the-</a:t>
            </a:r>
            <a:r>
              <a:rPr lang="el-GR" sz="6400" dirty="0" err="1">
                <a:latin typeface="Calibri" panose="020F0502020204030204" pitchFamily="34" charset="0"/>
                <a:cs typeface="Calibri" panose="020F0502020204030204" pitchFamily="34" charset="0"/>
              </a:rPr>
              <a:t>spot</a:t>
            </a:r>
            <a:r>
              <a:rPr lang="el-GR" sz="6400" dirty="0">
                <a:latin typeface="Calibri" panose="020F0502020204030204" pitchFamily="34" charset="0"/>
                <a:cs typeface="Calibri" panose="020F0502020204030204" pitchFamily="34" charset="0"/>
              </a:rPr>
              <a:t> </a:t>
            </a:r>
            <a:r>
              <a:rPr lang="el-GR" sz="6400" dirty="0" err="1">
                <a:latin typeface="Calibri" panose="020F0502020204030204" pitchFamily="34" charset="0"/>
                <a:cs typeface="Calibri" panose="020F0502020204030204" pitchFamily="34" charset="0"/>
              </a:rPr>
              <a:t>checks</a:t>
            </a:r>
            <a:r>
              <a:rPr lang="el-GR" sz="6400" dirty="0">
                <a:latin typeface="Calibri" panose="020F0502020204030204" pitchFamily="34" charset="0"/>
                <a:cs typeface="Calibri" panose="020F0502020204030204" pitchFamily="34" charset="0"/>
              </a:rPr>
              <a:t>) αποτελούν ελέγχους που διενεργούνται από τα αρμόδια όργανα Διαχειριστικές Αρχές / ενδιάμεσους φορείς )(ΔΑ/ΕΦ) καθώς  και από την Επιτροπή Δημοσιονομικού Ελέγχου (Ε.Δ.ΕΛ)  στον χώρο υλοποίησης έργων ΕΣΠΑ/συγχρηματοδοτούμενων προγραμμάτων. Στόχος είναι η φυσική και λογιστική πιστοποίηση της προόδου, η διαπίστωση ορθής τήρησης των κανόνων και η πρόληψη/εντοπισμός απάτης, με προαναγγελθείσες ή έκτακτες επισκέψεις</a:t>
            </a:r>
          </a:p>
          <a:p>
            <a:pPr marL="0" indent="0" algn="just">
              <a:buNone/>
            </a:pPr>
            <a:endParaRPr lang="el-GR" sz="6400" b="1" dirty="0">
              <a:latin typeface="Calibri" panose="020F0502020204030204" pitchFamily="34" charset="0"/>
              <a:cs typeface="Calibri" panose="020F0502020204030204" pitchFamily="34" charset="0"/>
            </a:endParaRPr>
          </a:p>
          <a:p>
            <a:pPr marL="0" indent="0" algn="just">
              <a:buNone/>
            </a:pPr>
            <a:r>
              <a:rPr lang="el-GR" sz="6400" b="1" dirty="0">
                <a:latin typeface="Calibri" panose="020F0502020204030204" pitchFamily="34" charset="0"/>
                <a:cs typeface="Calibri" panose="020F0502020204030204" pitchFamily="34" charset="0"/>
              </a:rPr>
              <a:t>Βασικά Χαρακτηριστικά Επιτόπιων Επαληθεύσεων:</a:t>
            </a:r>
            <a:endParaRPr lang="el-GR" sz="6400" dirty="0">
              <a:latin typeface="Calibri" panose="020F0502020204030204" pitchFamily="34" charset="0"/>
              <a:cs typeface="Calibri" panose="020F0502020204030204" pitchFamily="34" charset="0"/>
            </a:endParaRPr>
          </a:p>
          <a:p>
            <a:pPr lvl="0" algn="just"/>
            <a:r>
              <a:rPr lang="el-GR" sz="6400" b="1" dirty="0">
                <a:latin typeface="Calibri" panose="020F0502020204030204" pitchFamily="34" charset="0"/>
                <a:cs typeface="Calibri" panose="020F0502020204030204" pitchFamily="34" charset="0"/>
              </a:rPr>
              <a:t>Σκοπός:</a:t>
            </a:r>
            <a:r>
              <a:rPr lang="el-GR" sz="6400" dirty="0">
                <a:latin typeface="Calibri" panose="020F0502020204030204" pitchFamily="34" charset="0"/>
                <a:cs typeface="Calibri" panose="020F0502020204030204" pitchFamily="34" charset="0"/>
              </a:rPr>
              <a:t> Επιβεβαίωση ότι η πράξη υλοποιείται σύμφωνα με την απόφαση ένταξης, η φυσική πρόοδος αντιστοιχεί στις πληρωμές και τα έγγραφα τηρούνται σωστά</a:t>
            </a:r>
          </a:p>
          <a:p>
            <a:pPr lvl="0" algn="just"/>
            <a:r>
              <a:rPr lang="el-GR" sz="6400" b="1" dirty="0">
                <a:latin typeface="Calibri" panose="020F0502020204030204" pitchFamily="34" charset="0"/>
                <a:cs typeface="Calibri" panose="020F0502020204030204" pitchFamily="34" charset="0"/>
              </a:rPr>
              <a:t>Χρόνος:</a:t>
            </a:r>
            <a:r>
              <a:rPr lang="el-GR" sz="6400" dirty="0">
                <a:latin typeface="Calibri" panose="020F0502020204030204" pitchFamily="34" charset="0"/>
                <a:cs typeface="Calibri" panose="020F0502020204030204" pitchFamily="34" charset="0"/>
              </a:rPr>
              <a:t> Διενεργούνται κατά την διάρκεια υλοποίησης (πριν την ολοκλήρωση) ή και μετά, σε δείγμα πράξεων.</a:t>
            </a:r>
          </a:p>
          <a:p>
            <a:pPr lvl="0" algn="just"/>
            <a:r>
              <a:rPr lang="el-GR" sz="6400" b="1" dirty="0">
                <a:latin typeface="Calibri" panose="020F0502020204030204" pitchFamily="34" charset="0"/>
                <a:cs typeface="Calibri" panose="020F0502020204030204" pitchFamily="34" charset="0"/>
              </a:rPr>
              <a:t>Διαδικασία:</a:t>
            </a:r>
            <a:r>
              <a:rPr lang="el-GR" sz="6400" dirty="0">
                <a:latin typeface="Calibri" panose="020F0502020204030204" pitchFamily="34" charset="0"/>
                <a:cs typeface="Calibri" panose="020F0502020204030204" pitchFamily="34" charset="0"/>
              </a:rPr>
              <a:t> Πραγματοποιείται έλεγχος στην έδρα του δικαιούχου ή στον χώρο του έργου. Μετά την επίσκεψη, συντάσσεται προσωρινή έκθεση, η οποία κοινοποιείται μέσω του ΟΠΣ στον δικαιούχο εντός 10 ημερών για τυχόν αντιρρήσεις</a:t>
            </a:r>
          </a:p>
          <a:p>
            <a:endParaRPr lang="el-GR" dirty="0"/>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DE23E763-A96E-8CA8-8498-6DA1AE806BB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5" name="Εικόνα 4">
            <a:extLst>
              <a:ext uri="{FF2B5EF4-FFF2-40B4-BE49-F238E27FC236}">
                <a16:creationId xmlns:a16="http://schemas.microsoft.com/office/drawing/2014/main" id="{2AC783CB-9F99-2451-BE44-D37350812222}"/>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264559400"/>
      </p:ext>
    </p:extLst>
  </p:cSld>
  <p:clrMapOvr>
    <a:overrideClrMapping bg1="lt1" tx1="dk1" bg2="lt2" tx2="dk2" accent1="accent1" accent2="accent2" accent3="accent3" accent4="accent4" accent5="accent5" accent6="accent6" hlink="hlink" folHlink="folHlink"/>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2">
            <a:extLst>
              <a:ext uri="{FF2B5EF4-FFF2-40B4-BE49-F238E27FC236}">
                <a16:creationId xmlns:a16="http://schemas.microsoft.com/office/drawing/2014/main" id="{E7783D32-CE37-E19D-646F-A6A5AE99E3A9}"/>
              </a:ext>
            </a:extLst>
          </p:cNvPr>
          <p:cNvSpPr>
            <a:spLocks noGrp="1"/>
          </p:cNvSpPr>
          <p:nvPr>
            <p:ph type="title"/>
          </p:nvPr>
        </p:nvSpPr>
        <p:spPr>
          <a:xfrm>
            <a:off x="677334" y="609600"/>
            <a:ext cx="8596668" cy="956650"/>
          </a:xfrm>
        </p:spPr>
        <p:txBody>
          <a:bodyPr>
            <a:normAutofit/>
          </a:bodyPr>
          <a:lstStyle/>
          <a:p>
            <a:pPr algn="ctr"/>
            <a:r>
              <a:rPr lang="el-GR" sz="2800" b="1" dirty="0">
                <a:latin typeface="Calibri" panose="020F0502020204030204" pitchFamily="34" charset="0"/>
                <a:cs typeface="Calibri" panose="020F0502020204030204" pitchFamily="34" charset="0"/>
              </a:rPr>
              <a:t>ΕΠΙΤΟΠΙΕΣ ΕΠΑΛΗΘΕΥΣΕΙΣ</a:t>
            </a:r>
            <a:br>
              <a:rPr lang="el-GR" sz="2800" b="1" dirty="0">
                <a:latin typeface="Calibri" panose="020F0502020204030204" pitchFamily="34" charset="0"/>
                <a:cs typeface="Calibri" panose="020F0502020204030204" pitchFamily="34" charset="0"/>
              </a:rPr>
            </a:br>
            <a:r>
              <a:rPr lang="en-US" sz="2800" b="1" dirty="0">
                <a:latin typeface="Calibri" panose="020F0502020204030204" pitchFamily="34" charset="0"/>
                <a:cs typeface="Calibri" panose="020F0502020204030204" pitchFamily="34" charset="0"/>
              </a:rPr>
              <a:t>(on the spot check)</a:t>
            </a:r>
            <a:endParaRPr lang="el-GR" sz="2800" dirty="0"/>
          </a:p>
        </p:txBody>
      </p:sp>
      <p:sp>
        <p:nvSpPr>
          <p:cNvPr id="5" name="Θέση περιεχομένου 4">
            <a:extLst>
              <a:ext uri="{FF2B5EF4-FFF2-40B4-BE49-F238E27FC236}">
                <a16:creationId xmlns:a16="http://schemas.microsoft.com/office/drawing/2014/main" id="{70E323A4-4AE4-E055-78A7-91449C7682EB}"/>
              </a:ext>
            </a:extLst>
          </p:cNvPr>
          <p:cNvSpPr>
            <a:spLocks noGrp="1"/>
          </p:cNvSpPr>
          <p:nvPr>
            <p:ph idx="1"/>
          </p:nvPr>
        </p:nvSpPr>
        <p:spPr>
          <a:xfrm>
            <a:off x="677334" y="1566251"/>
            <a:ext cx="8596668" cy="4242305"/>
          </a:xfrm>
        </p:spPr>
        <p:txBody>
          <a:bodyPr>
            <a:normAutofit fontScale="92500" lnSpcReduction="10000"/>
          </a:bodyPr>
          <a:lstStyle/>
          <a:p>
            <a:pPr lvl="0"/>
            <a:r>
              <a:rPr lang="el-GR" sz="2400" b="1" dirty="0">
                <a:latin typeface="Calibri" panose="020F0502020204030204" pitchFamily="34" charset="0"/>
                <a:cs typeface="Calibri" panose="020F0502020204030204" pitchFamily="34" charset="0"/>
              </a:rPr>
              <a:t>Είδη:</a:t>
            </a:r>
            <a:endParaRPr lang="el-GR" sz="2400" dirty="0">
              <a:latin typeface="Calibri" panose="020F0502020204030204" pitchFamily="34" charset="0"/>
              <a:cs typeface="Calibri" panose="020F0502020204030204" pitchFamily="34" charset="0"/>
            </a:endParaRPr>
          </a:p>
          <a:p>
            <a:pPr lvl="1"/>
            <a:r>
              <a:rPr lang="el-GR" sz="2400" b="1" dirty="0">
                <a:latin typeface="Calibri" panose="020F0502020204030204" pitchFamily="34" charset="0"/>
                <a:cs typeface="Calibri" panose="020F0502020204030204" pitchFamily="34" charset="0"/>
              </a:rPr>
              <a:t>Τακτικές:</a:t>
            </a:r>
            <a:r>
              <a:rPr lang="el-GR" sz="2400" dirty="0">
                <a:latin typeface="Calibri" panose="020F0502020204030204" pitchFamily="34" charset="0"/>
                <a:cs typeface="Calibri" panose="020F0502020204030204" pitchFamily="34" charset="0"/>
              </a:rPr>
              <a:t> Προγραμματισμένες επαληθεύσεις</a:t>
            </a:r>
          </a:p>
          <a:p>
            <a:pPr lvl="1"/>
            <a:r>
              <a:rPr lang="el-GR" sz="2400" b="1" dirty="0">
                <a:latin typeface="Calibri" panose="020F0502020204030204" pitchFamily="34" charset="0"/>
                <a:cs typeface="Calibri" panose="020F0502020204030204" pitchFamily="34" charset="0"/>
              </a:rPr>
              <a:t>Έκτακτες:</a:t>
            </a:r>
            <a:r>
              <a:rPr lang="el-GR" sz="2400" dirty="0">
                <a:latin typeface="Calibri" panose="020F0502020204030204" pitchFamily="34" charset="0"/>
                <a:cs typeface="Calibri" panose="020F0502020204030204" pitchFamily="34" charset="0"/>
              </a:rPr>
              <a:t> Διενεργούνται χωρίς προειδοποίηση, συχνά για διερεύνηση ενδείξεων απάτης</a:t>
            </a:r>
          </a:p>
          <a:p>
            <a:pPr lvl="0"/>
            <a:endParaRPr lang="el-GR" sz="2400" b="1" dirty="0">
              <a:latin typeface="Calibri" panose="020F0502020204030204" pitchFamily="34" charset="0"/>
              <a:cs typeface="Calibri" panose="020F0502020204030204" pitchFamily="34" charset="0"/>
            </a:endParaRPr>
          </a:p>
          <a:p>
            <a:pPr lvl="0" algn="just"/>
            <a:r>
              <a:rPr lang="el-GR" sz="2400" b="1" dirty="0">
                <a:latin typeface="Calibri" panose="020F0502020204030204" pitchFamily="34" charset="0"/>
                <a:cs typeface="Calibri" panose="020F0502020204030204" pitchFamily="34" charset="0"/>
              </a:rPr>
              <a:t>Υποχρεώσεις Δικαιούχου:</a:t>
            </a:r>
            <a:r>
              <a:rPr lang="el-GR" sz="2400" dirty="0">
                <a:latin typeface="Calibri" panose="020F0502020204030204" pitchFamily="34" charset="0"/>
                <a:cs typeface="Calibri" panose="020F0502020204030204" pitchFamily="34" charset="0"/>
              </a:rPr>
              <a:t> Αποδοχή των ελέγχων από εθνικά/ευρωπαϊκά όργανα και παροχή πρόσβασης σε έγγραφα και χώρους</a:t>
            </a:r>
          </a:p>
          <a:p>
            <a:pPr algn="just"/>
            <a:r>
              <a:rPr lang="el-GR" sz="2400" dirty="0">
                <a:latin typeface="Calibri" panose="020F0502020204030204" pitchFamily="34" charset="0"/>
                <a:cs typeface="Calibri" panose="020F0502020204030204" pitchFamily="34" charset="0"/>
              </a:rPr>
              <a:t>Στα Έργα των Τ.ΟΜ.Υ ελέγχους πραγματοποιούν οι περιφέρειες (ΠΕΠ) ως Διαχειριστικές  Αρχές και η Επιτροπή Δημοσιονομικού Ελέγχου (Ε.Δ.ΕΛ)  </a:t>
            </a:r>
          </a:p>
          <a:p>
            <a:pPr marL="0" indent="0" algn="just">
              <a:lnSpc>
                <a:spcPct val="150000"/>
              </a:lnSpc>
              <a:buNone/>
            </a:pPr>
            <a:endParaRPr lang="el-GR" dirty="0"/>
          </a:p>
        </p:txBody>
      </p:sp>
      <p:pic>
        <p:nvPicPr>
          <p:cNvPr id="6" name="Εικόνα 5"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68F3A882-3D01-3375-EFCD-4B6204A856B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2" name="Εικόνα 1">
            <a:extLst>
              <a:ext uri="{FF2B5EF4-FFF2-40B4-BE49-F238E27FC236}">
                <a16:creationId xmlns:a16="http://schemas.microsoft.com/office/drawing/2014/main" id="{E4DECD3F-380D-A892-B8BA-6FF28070B68C}"/>
              </a:ext>
            </a:extLst>
          </p:cNvPr>
          <p:cNvPicPr>
            <a:picLocks noChangeAspect="1"/>
          </p:cNvPicPr>
          <p:nvPr/>
        </p:nvPicPr>
        <p:blipFill>
          <a:blip r:embed="rId3"/>
          <a:stretch>
            <a:fillRect/>
          </a:stretch>
        </p:blipFill>
        <p:spPr>
          <a:xfrm>
            <a:off x="0" y="5808556"/>
            <a:ext cx="4550195" cy="1049444"/>
          </a:xfrm>
          <a:prstGeom prst="rect">
            <a:avLst/>
          </a:prstGeom>
        </p:spPr>
      </p:pic>
    </p:spTree>
    <p:extLst>
      <p:ext uri="{BB962C8B-B14F-4D97-AF65-F5344CB8AC3E}">
        <p14:creationId xmlns:p14="http://schemas.microsoft.com/office/powerpoint/2010/main" val="28033125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BCFB515-DE83-F0DF-7CC3-0353D795334D}"/>
              </a:ext>
            </a:extLst>
          </p:cNvPr>
          <p:cNvSpPr>
            <a:spLocks noGrp="1"/>
          </p:cNvSpPr>
          <p:nvPr>
            <p:ph type="title"/>
          </p:nvPr>
        </p:nvSpPr>
        <p:spPr>
          <a:xfrm>
            <a:off x="1329184" y="392316"/>
            <a:ext cx="8596668" cy="1137719"/>
          </a:xfrm>
        </p:spPr>
        <p:txBody>
          <a:bodyPr>
            <a:noAutofit/>
          </a:bodyPr>
          <a:lstStyle/>
          <a:p>
            <a:pPr algn="ctr"/>
            <a:r>
              <a:rPr lang="el-GR" sz="2200" b="1" dirty="0">
                <a:latin typeface="Calibri" panose="020F0502020204030204" pitchFamily="34" charset="0"/>
                <a:cs typeface="Calibri" panose="020F0502020204030204" pitchFamily="34" charset="0"/>
              </a:rPr>
              <a:t>ΕΠΙΤΟΠΙΕΣ ΕΠΑΛΗΘΕΥΣΕΙΣ </a:t>
            </a:r>
            <a:br>
              <a:rPr lang="el-GR" sz="2200" b="1" dirty="0">
                <a:latin typeface="Calibri" panose="020F0502020204030204" pitchFamily="34" charset="0"/>
                <a:cs typeface="Calibri" panose="020F0502020204030204" pitchFamily="34" charset="0"/>
              </a:rPr>
            </a:br>
            <a:r>
              <a:rPr lang="el-GR" sz="2200" b="1" dirty="0">
                <a:latin typeface="Calibri" panose="020F0502020204030204" pitchFamily="34" charset="0"/>
                <a:cs typeface="Calibri" panose="020F0502020204030204" pitchFamily="34" charset="0"/>
              </a:rPr>
              <a:t>Συνηθισμένα ευρήματα κατά τους Ελέγχους </a:t>
            </a:r>
            <a:br>
              <a:rPr lang="el-GR" sz="2200" b="1" dirty="0">
                <a:latin typeface="Calibri" panose="020F0502020204030204" pitchFamily="34" charset="0"/>
                <a:cs typeface="Calibri" panose="020F0502020204030204" pitchFamily="34" charset="0"/>
              </a:rPr>
            </a:br>
            <a:r>
              <a:rPr lang="el-GR" sz="2200" b="1" dirty="0">
                <a:latin typeface="Calibri" panose="020F0502020204030204" pitchFamily="34" charset="0"/>
                <a:cs typeface="Calibri" panose="020F0502020204030204" pitchFamily="34" charset="0"/>
              </a:rPr>
              <a:t>από Δ/Α</a:t>
            </a:r>
          </a:p>
        </p:txBody>
      </p:sp>
      <p:sp>
        <p:nvSpPr>
          <p:cNvPr id="3" name="Θέση περιεχομένου 2">
            <a:extLst>
              <a:ext uri="{FF2B5EF4-FFF2-40B4-BE49-F238E27FC236}">
                <a16:creationId xmlns:a16="http://schemas.microsoft.com/office/drawing/2014/main" id="{F3BEE252-854E-9B35-BB1F-6073AF831BEE}"/>
              </a:ext>
            </a:extLst>
          </p:cNvPr>
          <p:cNvSpPr>
            <a:spLocks noGrp="1"/>
          </p:cNvSpPr>
          <p:nvPr>
            <p:ph idx="1"/>
          </p:nvPr>
        </p:nvSpPr>
        <p:spPr>
          <a:xfrm>
            <a:off x="778080" y="1385180"/>
            <a:ext cx="9244106" cy="5391338"/>
          </a:xfrm>
        </p:spPr>
        <p:txBody>
          <a:bodyPr>
            <a:noAutofit/>
          </a:bodyPr>
          <a:lstStyle/>
          <a:p>
            <a:pPr algn="just">
              <a:buFont typeface="Wingdings" panose="05000000000000000000" pitchFamily="2" charset="2"/>
              <a:buChar char="Ø"/>
            </a:pPr>
            <a:r>
              <a:rPr lang="el-GR" sz="1600" b="1" dirty="0">
                <a:latin typeface="Calibri" panose="020F0502020204030204" pitchFamily="34" charset="0"/>
                <a:cs typeface="Calibri" panose="020F0502020204030204" pitchFamily="34" charset="0"/>
              </a:rPr>
              <a:t>Δεν πληρείται η ελάχιστη σύνθεση του προσωπικού  </a:t>
            </a:r>
          </a:p>
          <a:p>
            <a:pPr algn="just">
              <a:buFont typeface="Wingdings" panose="05000000000000000000" pitchFamily="2" charset="2"/>
              <a:buChar char="Ø"/>
            </a:pPr>
            <a:r>
              <a:rPr lang="el-GR" sz="1600" b="1" dirty="0">
                <a:latin typeface="Calibri" panose="020F0502020204030204" pitchFamily="34" charset="0"/>
                <a:cs typeface="Calibri" panose="020F0502020204030204" pitchFamily="34" charset="0"/>
              </a:rPr>
              <a:t>Περιπτώσεις Μετακινήσεων προσωπικού ΙΔΟΧ, </a:t>
            </a:r>
            <a:r>
              <a:rPr lang="el-GR" sz="1600" dirty="0">
                <a:latin typeface="Calibri" panose="020F0502020204030204" pitchFamily="34" charset="0"/>
                <a:cs typeface="Calibri" panose="020F0502020204030204" pitchFamily="34" charset="0"/>
              </a:rPr>
              <a:t>όπως,</a:t>
            </a:r>
            <a:r>
              <a:rPr lang="en-US" sz="1600" dirty="0">
                <a:latin typeface="Calibri" panose="020F0502020204030204" pitchFamily="34" charset="0"/>
                <a:cs typeface="Calibri" panose="020F0502020204030204" pitchFamily="34" charset="0"/>
              </a:rPr>
              <a:t> </a:t>
            </a:r>
            <a:r>
              <a:rPr lang="el-GR" sz="1600" dirty="0">
                <a:latin typeface="Calibri" panose="020F0502020204030204" pitchFamily="34" charset="0"/>
                <a:cs typeface="Calibri" panose="020F0502020204030204" pitchFamily="34" charset="0"/>
              </a:rPr>
              <a:t>μετακίνηση σε ΤΟΜΥ που δεν συγχρηματοδοτείται, μετακίνηση σε κέντρα υγείας ή άλλους υγειονομικούς φορείς ΠΦΥ</a:t>
            </a:r>
            <a:r>
              <a:rPr lang="en-US" sz="1600" dirty="0">
                <a:latin typeface="Calibri" panose="020F0502020204030204" pitchFamily="34" charset="0"/>
                <a:cs typeface="Calibri" panose="020F0502020204030204" pitchFamily="34" charset="0"/>
              </a:rPr>
              <a:t>,</a:t>
            </a:r>
            <a:r>
              <a:rPr lang="el-GR" sz="1600" dirty="0">
                <a:latin typeface="Calibri" panose="020F0502020204030204" pitchFamily="34" charset="0"/>
                <a:cs typeface="Calibri" panose="020F0502020204030204" pitchFamily="34" charset="0"/>
              </a:rPr>
              <a:t> μετακίνηση για εφημερίες σε νοσοκομεία, </a:t>
            </a:r>
            <a:r>
              <a:rPr lang="el-GR" sz="1600" dirty="0" err="1">
                <a:latin typeface="Calibri" panose="020F0502020204030204" pitchFamily="34" charset="0"/>
                <a:cs typeface="Calibri" panose="020F0502020204030204" pitchFamily="34" charset="0"/>
              </a:rPr>
              <a:t>κά</a:t>
            </a:r>
            <a:r>
              <a:rPr lang="el-GR" sz="1600" dirty="0">
                <a:latin typeface="Calibri" panose="020F0502020204030204" pitchFamily="34" charset="0"/>
                <a:cs typeface="Calibri" panose="020F0502020204030204" pitchFamily="34" charset="0"/>
              </a:rPr>
              <a:t>.</a:t>
            </a:r>
          </a:p>
          <a:p>
            <a:pPr lvl="0" algn="just">
              <a:buFont typeface="Wingdings" panose="05000000000000000000" pitchFamily="2" charset="2"/>
              <a:buChar char="Ø"/>
            </a:pPr>
            <a:r>
              <a:rPr lang="el-GR" sz="1600" b="1" dirty="0">
                <a:latin typeface="Calibri" panose="020F0502020204030204" pitchFamily="34" charset="0"/>
                <a:cs typeface="Calibri" panose="020F0502020204030204" pitchFamily="34" charset="0"/>
              </a:rPr>
              <a:t>Αξιολόγηση</a:t>
            </a:r>
            <a:r>
              <a:rPr lang="el-GR" sz="1600" dirty="0">
                <a:latin typeface="Calibri" panose="020F0502020204030204" pitchFamily="34" charset="0"/>
                <a:cs typeface="Calibri" panose="020F0502020204030204" pitchFamily="34" charset="0"/>
              </a:rPr>
              <a:t> υποψήφιων για στελέχωση των Τ.ΟΜ.Υ.  Σφάλματα στη </a:t>
            </a:r>
            <a:r>
              <a:rPr lang="el-GR" sz="1600" dirty="0" err="1">
                <a:latin typeface="Calibri" panose="020F0502020204030204" pitchFamily="34" charset="0"/>
                <a:cs typeface="Calibri" panose="020F0502020204030204" pitchFamily="34" charset="0"/>
              </a:rPr>
              <a:t>μοριοδότηση</a:t>
            </a:r>
            <a:r>
              <a:rPr lang="el-GR" sz="1600" dirty="0">
                <a:latin typeface="Calibri" panose="020F0502020204030204" pitchFamily="34" charset="0"/>
                <a:cs typeface="Calibri" panose="020F0502020204030204" pitchFamily="34" charset="0"/>
              </a:rPr>
              <a:t>, υπολογισμό προϋπηρεσίας, προσμέτρηση πτυχίων, μεταπτυχιακών, ξενόγλωσσων πτυχίων</a:t>
            </a:r>
          </a:p>
          <a:p>
            <a:pPr lvl="0" algn="just">
              <a:buFont typeface="Wingdings" panose="05000000000000000000" pitchFamily="2" charset="2"/>
              <a:buChar char="Ø"/>
            </a:pPr>
            <a:r>
              <a:rPr lang="el-GR" sz="1600" b="1" dirty="0">
                <a:latin typeface="Calibri" panose="020F0502020204030204" pitchFamily="34" charset="0"/>
                <a:cs typeface="Calibri" panose="020F0502020204030204" pitchFamily="34" charset="0"/>
              </a:rPr>
              <a:t>Λάθος υπολογισμός μισθοδοσίας </a:t>
            </a:r>
            <a:r>
              <a:rPr lang="el-GR" sz="1600" dirty="0">
                <a:latin typeface="Calibri" panose="020F0502020204030204" pitchFamily="34" charset="0"/>
                <a:cs typeface="Calibri" panose="020F0502020204030204" pitchFamily="34" charset="0"/>
              </a:rPr>
              <a:t>(δεν αφαιρούνται αναρρωτικές άδειες, καθώς και μετακινήσεις απασχολουμένων στις Τ.ΟΜ.Υ, στα Νοσοκομεία και τα κέντρα υγείας) κατά τη δήλωση δαπάνης</a:t>
            </a:r>
          </a:p>
          <a:p>
            <a:pPr lvl="0" algn="just">
              <a:buFont typeface="Wingdings" panose="05000000000000000000" pitchFamily="2" charset="2"/>
              <a:buChar char="Ø"/>
            </a:pPr>
            <a:r>
              <a:rPr lang="el-GR" sz="1600" dirty="0">
                <a:latin typeface="Calibri" panose="020F0502020204030204" pitchFamily="34" charset="0"/>
                <a:cs typeface="Calibri" panose="020F0502020204030204" pitchFamily="34" charset="0"/>
              </a:rPr>
              <a:t> Οι </a:t>
            </a:r>
            <a:r>
              <a:rPr lang="el-GR" sz="1600" b="1" dirty="0">
                <a:latin typeface="Calibri" panose="020F0502020204030204" pitchFamily="34" charset="0"/>
                <a:cs typeface="Calibri" panose="020F0502020204030204" pitchFamily="34" charset="0"/>
              </a:rPr>
              <a:t>εκθέσεις ετήσιας </a:t>
            </a:r>
            <a:r>
              <a:rPr lang="el-GR" sz="1600" b="1" dirty="0" err="1">
                <a:latin typeface="Calibri" panose="020F0502020204030204" pitchFamily="34" charset="0"/>
                <a:cs typeface="Calibri" panose="020F0502020204030204" pitchFamily="34" charset="0"/>
              </a:rPr>
              <a:t>αυτοαξιολόγησης</a:t>
            </a:r>
            <a:r>
              <a:rPr lang="el-GR" sz="1600" b="1" dirty="0">
                <a:latin typeface="Calibri" panose="020F0502020204030204" pitchFamily="34" charset="0"/>
                <a:cs typeface="Calibri" panose="020F0502020204030204" pitchFamily="34" charset="0"/>
              </a:rPr>
              <a:t> </a:t>
            </a:r>
            <a:r>
              <a:rPr lang="el-GR" sz="1600" dirty="0">
                <a:latin typeface="Calibri" panose="020F0502020204030204" pitchFamily="34" charset="0"/>
                <a:cs typeface="Calibri" panose="020F0502020204030204" pitchFamily="34" charset="0"/>
              </a:rPr>
              <a:t>των ΤΟΜΥ </a:t>
            </a:r>
            <a:r>
              <a:rPr lang="el-GR" sz="1600" b="1" dirty="0">
                <a:latin typeface="Calibri" panose="020F0502020204030204" pitchFamily="34" charset="0"/>
                <a:cs typeface="Calibri" panose="020F0502020204030204" pitchFamily="34" charset="0"/>
              </a:rPr>
              <a:t>δεν κοινοποιούνται από την ΥΠΕ στη Διεύθυνση Πρωτοβάθμιας Φροντίδας του Υπουργείου Υγείας</a:t>
            </a:r>
            <a:endParaRPr lang="el-GR" sz="1600" dirty="0">
              <a:latin typeface="Calibri" panose="020F0502020204030204" pitchFamily="34" charset="0"/>
              <a:cs typeface="Calibri" panose="020F0502020204030204" pitchFamily="34" charset="0"/>
            </a:endParaRPr>
          </a:p>
          <a:p>
            <a:pPr lvl="0" algn="just">
              <a:buFont typeface="Wingdings" panose="05000000000000000000" pitchFamily="2" charset="2"/>
              <a:buChar char="Ø"/>
            </a:pPr>
            <a:r>
              <a:rPr lang="el-GR" sz="1600" b="1" dirty="0">
                <a:latin typeface="Calibri" panose="020F0502020204030204" pitchFamily="34" charset="0"/>
                <a:cs typeface="Calibri" panose="020F0502020204030204" pitchFamily="34" charset="0"/>
              </a:rPr>
              <a:t>Δεν υφίσταται ικανοποιητική δημοσιότητα </a:t>
            </a:r>
            <a:r>
              <a:rPr lang="el-GR" sz="1600" dirty="0">
                <a:latin typeface="Calibri" panose="020F0502020204030204" pitchFamily="34" charset="0"/>
                <a:cs typeface="Calibri" panose="020F0502020204030204" pitchFamily="34" charset="0"/>
              </a:rPr>
              <a:t>ενημερωτική προς τους δυνητικά ωφελούμενους αναφορικά με το αντικείμενο των ΤΟΜΥ, τα οφέλη και τους τρόπους εγγραφής τους στο σύστημα</a:t>
            </a:r>
          </a:p>
          <a:p>
            <a:pPr lvl="0" algn="just">
              <a:buFont typeface="Wingdings" panose="05000000000000000000" pitchFamily="2" charset="2"/>
              <a:buChar char="Ø"/>
            </a:pPr>
            <a:r>
              <a:rPr lang="el-GR" sz="1600" dirty="0">
                <a:latin typeface="Calibri" panose="020F0502020204030204" pitchFamily="34" charset="0"/>
                <a:cs typeface="Calibri" panose="020F0502020204030204" pitchFamily="34" charset="0"/>
              </a:rPr>
              <a:t>Λοιπές περιπτώσεις μη τήρησης υποχρεώσεων Δικαιούχου (π.χ. χρονοδιάγραμμα, φάκελος πράξης, απογραφικά κλπ.)</a:t>
            </a:r>
          </a:p>
          <a:p>
            <a:pPr algn="just">
              <a:buFont typeface="Wingdings" panose="05000000000000000000" pitchFamily="2" charset="2"/>
              <a:buChar char="Ø"/>
            </a:pPr>
            <a:r>
              <a:rPr lang="el-GR" sz="1600" dirty="0">
                <a:latin typeface="Calibri" panose="020F0502020204030204" pitchFamily="34" charset="0"/>
                <a:cs typeface="Calibri" panose="020F0502020204030204" pitchFamily="34" charset="0"/>
              </a:rPr>
              <a:t>Έλλειψη υποδομών πρόσβασης για Α</a:t>
            </a:r>
            <a:r>
              <a:rPr lang="el-GR" sz="1600" cap="all" dirty="0">
                <a:latin typeface="Calibri" panose="020F0502020204030204" pitchFamily="34" charset="0"/>
                <a:cs typeface="Calibri" panose="020F0502020204030204" pitchFamily="34" charset="0"/>
              </a:rPr>
              <a:t>ΜΕΑ</a:t>
            </a:r>
            <a:endParaRPr lang="el-GR" sz="1600" dirty="0">
              <a:latin typeface="Calibri" panose="020F0502020204030204" pitchFamily="34" charset="0"/>
              <a:cs typeface="Calibri" panose="020F0502020204030204" pitchFamily="34" charset="0"/>
            </a:endParaRPr>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47D250B1-F337-7F41-CBED-B4C0B90F6D8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5" name="Εικόνα 4">
            <a:extLst>
              <a:ext uri="{FF2B5EF4-FFF2-40B4-BE49-F238E27FC236}">
                <a16:creationId xmlns:a16="http://schemas.microsoft.com/office/drawing/2014/main" id="{E2D89450-CDAC-3FD3-AA05-F8120120F03D}"/>
              </a:ext>
            </a:extLst>
          </p:cNvPr>
          <p:cNvPicPr>
            <a:picLocks noChangeAspect="1"/>
          </p:cNvPicPr>
          <p:nvPr/>
        </p:nvPicPr>
        <p:blipFill>
          <a:blip r:embed="rId5"/>
          <a:stretch>
            <a:fillRect/>
          </a:stretch>
        </p:blipFill>
        <p:spPr>
          <a:xfrm>
            <a:off x="0" y="6047104"/>
            <a:ext cx="4550195" cy="810895"/>
          </a:xfrm>
          <a:prstGeom prst="rect">
            <a:avLst/>
          </a:prstGeom>
        </p:spPr>
      </p:pic>
    </p:spTree>
    <p:extLst>
      <p:ext uri="{BB962C8B-B14F-4D97-AF65-F5344CB8AC3E}">
        <p14:creationId xmlns:p14="http://schemas.microsoft.com/office/powerpoint/2010/main" val="648690097"/>
      </p:ext>
    </p:extLst>
  </p:cSld>
  <p:clrMapOvr>
    <a:overrideClrMapping bg1="lt1" tx1="dk1" bg2="lt2" tx2="dk2" accent1="accent1" accent2="accent2" accent3="accent3" accent4="accent4" accent5="accent5" accent6="accent6" hlink="hlink" folHlink="folHlink"/>
  </p:clrMapOvr>
</p:sld>
</file>

<file path=ppt/slides/slide9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B45EF09-1285-7014-1C78-FB49AEDD8AD8}"/>
              </a:ext>
            </a:extLst>
          </p:cNvPr>
          <p:cNvSpPr>
            <a:spLocks noGrp="1"/>
          </p:cNvSpPr>
          <p:nvPr>
            <p:ph type="title"/>
          </p:nvPr>
        </p:nvSpPr>
        <p:spPr>
          <a:xfrm>
            <a:off x="677334" y="609600"/>
            <a:ext cx="8596668" cy="775580"/>
          </a:xfrm>
        </p:spPr>
        <p:txBody>
          <a:bodyPr>
            <a:normAutofit/>
          </a:bodyPr>
          <a:lstStyle/>
          <a:p>
            <a:pPr algn="ctr"/>
            <a:r>
              <a:rPr lang="el-GR" sz="2200" b="1" dirty="0">
                <a:latin typeface="Calibri" panose="020F0502020204030204" pitchFamily="34" charset="0"/>
                <a:cs typeface="Calibri" panose="020F0502020204030204" pitchFamily="34" charset="0"/>
              </a:rPr>
              <a:t>Συνηθισμένα ευρήματα κατά τους Ελέγχους </a:t>
            </a:r>
            <a:br>
              <a:rPr lang="el-GR" sz="2200" b="1" dirty="0">
                <a:latin typeface="Calibri" panose="020F0502020204030204" pitchFamily="34" charset="0"/>
                <a:cs typeface="Calibri" panose="020F0502020204030204" pitchFamily="34" charset="0"/>
              </a:rPr>
            </a:br>
            <a:r>
              <a:rPr lang="el-GR" sz="2200" b="1" dirty="0">
                <a:latin typeface="Calibri" panose="020F0502020204030204" pitchFamily="34" charset="0"/>
                <a:cs typeface="Calibri" panose="020F0502020204030204" pitchFamily="34" charset="0"/>
              </a:rPr>
              <a:t>από ΕΔΕΛ</a:t>
            </a:r>
            <a:endParaRPr lang="el-GR" sz="2200" dirty="0">
              <a:latin typeface="Calibri" panose="020F0502020204030204" pitchFamily="34" charset="0"/>
              <a:cs typeface="Calibri" panose="020F0502020204030204" pitchFamily="34" charset="0"/>
            </a:endParaRPr>
          </a:p>
        </p:txBody>
      </p:sp>
      <p:sp>
        <p:nvSpPr>
          <p:cNvPr id="3" name="Θέση περιεχομένου 2">
            <a:extLst>
              <a:ext uri="{FF2B5EF4-FFF2-40B4-BE49-F238E27FC236}">
                <a16:creationId xmlns:a16="http://schemas.microsoft.com/office/drawing/2014/main" id="{D0DDAA43-0B57-94A3-BF23-4DB2E08A78E5}"/>
              </a:ext>
            </a:extLst>
          </p:cNvPr>
          <p:cNvSpPr>
            <a:spLocks noGrp="1"/>
          </p:cNvSpPr>
          <p:nvPr>
            <p:ph idx="1"/>
          </p:nvPr>
        </p:nvSpPr>
        <p:spPr>
          <a:xfrm>
            <a:off x="677334" y="1385181"/>
            <a:ext cx="8596668" cy="4702246"/>
          </a:xfrm>
        </p:spPr>
        <p:txBody>
          <a:bodyPr>
            <a:normAutofit fontScale="25000" lnSpcReduction="20000"/>
          </a:bodyPr>
          <a:lstStyle/>
          <a:p>
            <a:pPr algn="just">
              <a:lnSpc>
                <a:spcPct val="170000"/>
              </a:lnSpc>
              <a:buFont typeface="Wingdings" panose="05000000000000000000" pitchFamily="2" charset="2"/>
              <a:buChar char="Ø"/>
            </a:pPr>
            <a:r>
              <a:rPr lang="el-GR" sz="5600" dirty="0">
                <a:latin typeface="Calibri" panose="020F0502020204030204" pitchFamily="34" charset="0"/>
                <a:cs typeface="Calibri" panose="020F0502020204030204" pitchFamily="34" charset="0"/>
              </a:rPr>
              <a:t>Οι </a:t>
            </a:r>
            <a:r>
              <a:rPr lang="el-GR" sz="5600" b="1" dirty="0">
                <a:latin typeface="Calibri" panose="020F0502020204030204" pitchFamily="34" charset="0"/>
                <a:cs typeface="Calibri" panose="020F0502020204030204" pitchFamily="34" charset="0"/>
              </a:rPr>
              <a:t>εκθέσεις ετήσιας </a:t>
            </a:r>
            <a:r>
              <a:rPr lang="el-GR" sz="5600" b="1" dirty="0" err="1">
                <a:latin typeface="Calibri" panose="020F0502020204030204" pitchFamily="34" charset="0"/>
                <a:cs typeface="Calibri" panose="020F0502020204030204" pitchFamily="34" charset="0"/>
              </a:rPr>
              <a:t>αυτοαξιολόγησης</a:t>
            </a:r>
            <a:r>
              <a:rPr lang="el-GR" sz="5600" b="1" dirty="0">
                <a:latin typeface="Calibri" panose="020F0502020204030204" pitchFamily="34" charset="0"/>
                <a:cs typeface="Calibri" panose="020F0502020204030204" pitchFamily="34" charset="0"/>
              </a:rPr>
              <a:t> των ΤΟΜΥ δεν κοινοποιούνται από την ΥΠΕ στη Διεύθυνση Πρωτοβάθμιας Φροντίδας </a:t>
            </a:r>
            <a:r>
              <a:rPr lang="el-GR" sz="5600" dirty="0">
                <a:latin typeface="Calibri" panose="020F0502020204030204" pitchFamily="34" charset="0"/>
                <a:cs typeface="Calibri" panose="020F0502020204030204" pitchFamily="34" charset="0"/>
              </a:rPr>
              <a:t>του Υπουργείου Υγείας</a:t>
            </a:r>
          </a:p>
          <a:p>
            <a:pPr lvl="0" algn="just">
              <a:lnSpc>
                <a:spcPct val="170000"/>
              </a:lnSpc>
              <a:buFont typeface="Wingdings" panose="05000000000000000000" pitchFamily="2" charset="2"/>
              <a:buChar char="Ø"/>
            </a:pPr>
            <a:r>
              <a:rPr lang="el-GR" sz="5600" b="1" dirty="0">
                <a:latin typeface="Calibri" panose="020F0502020204030204" pitchFamily="34" charset="0"/>
                <a:cs typeface="Calibri" panose="020F0502020204030204" pitchFamily="34" charset="0"/>
              </a:rPr>
              <a:t>Δεν υφίσταται ικανοποιητική δημοσιότητα </a:t>
            </a:r>
            <a:r>
              <a:rPr lang="el-GR" sz="5600" dirty="0">
                <a:latin typeface="Calibri" panose="020F0502020204030204" pitchFamily="34" charset="0"/>
                <a:cs typeface="Calibri" panose="020F0502020204030204" pitchFamily="34" charset="0"/>
              </a:rPr>
              <a:t>ενημερωτική προς τους δυνητικά ωφελούμενους αναφορικά με το αντικείμενο των ΤΟΜΥ, τα οφέλη και τους τρόπους εγγραφής στο σύστημα</a:t>
            </a:r>
          </a:p>
          <a:p>
            <a:pPr lvl="0" algn="just">
              <a:lnSpc>
                <a:spcPct val="170000"/>
              </a:lnSpc>
              <a:buFont typeface="Wingdings" panose="05000000000000000000" pitchFamily="2" charset="2"/>
              <a:buChar char="Ø"/>
            </a:pPr>
            <a:r>
              <a:rPr lang="el-GR" sz="5600" b="1" dirty="0">
                <a:latin typeface="Calibri" panose="020F0502020204030204" pitchFamily="34" charset="0"/>
                <a:cs typeface="Calibri" panose="020F0502020204030204" pitchFamily="34" charset="0"/>
              </a:rPr>
              <a:t>Μη προσκόμιση δικαιολογητικών εγγράφων για τη χορήγηση αδειών </a:t>
            </a:r>
            <a:r>
              <a:rPr lang="el-GR" sz="5600" dirty="0">
                <a:latin typeface="Calibri" panose="020F0502020204030204" pitchFamily="34" charset="0"/>
                <a:cs typeface="Calibri" panose="020F0502020204030204" pitchFamily="34" charset="0"/>
              </a:rPr>
              <a:t>Κατηγορία Ευρήματος Έλλειψη πληροφοριών ή εγγράφων τεκμηρίωσης/Ελλιπείς ή εσφαλμένες πληροφορίες ή έγγραφα τεκμηρίωσης Ανάλυση Από τα υποβληθέντα στοιχεία για την τεκμηρίωση της απασχόλησης του προσωπικού του δείγματος.</a:t>
            </a:r>
          </a:p>
          <a:p>
            <a:pPr lvl="0" algn="just">
              <a:lnSpc>
                <a:spcPct val="170000"/>
              </a:lnSpc>
              <a:buFont typeface="Wingdings" panose="05000000000000000000" pitchFamily="2" charset="2"/>
              <a:buChar char="Ø"/>
            </a:pPr>
            <a:r>
              <a:rPr lang="el-GR" sz="5600" b="1" dirty="0">
                <a:latin typeface="Calibri" panose="020F0502020204030204" pitchFamily="34" charset="0"/>
                <a:cs typeface="Calibri" panose="020F0502020204030204" pitchFamily="34" charset="0"/>
              </a:rPr>
              <a:t>Μη επιλέξιμο ποσό λόγω λανθασμένου ποσού </a:t>
            </a:r>
            <a:r>
              <a:rPr lang="el-GR" sz="5600" dirty="0">
                <a:latin typeface="Calibri" panose="020F0502020204030204" pitchFamily="34" charset="0"/>
                <a:cs typeface="Calibri" panose="020F0502020204030204" pitchFamily="34" charset="0"/>
              </a:rPr>
              <a:t>δηλωθείσας δαπάνης</a:t>
            </a:r>
          </a:p>
          <a:p>
            <a:pPr algn="just">
              <a:lnSpc>
                <a:spcPct val="170000"/>
              </a:lnSpc>
              <a:buFont typeface="Wingdings" panose="05000000000000000000" pitchFamily="2" charset="2"/>
              <a:buChar char="Ø"/>
            </a:pPr>
            <a:r>
              <a:rPr lang="el-GR" sz="5600" b="1" dirty="0">
                <a:latin typeface="Calibri" panose="020F0502020204030204" pitchFamily="34" charset="0"/>
                <a:cs typeface="Calibri" panose="020F0502020204030204" pitchFamily="34" charset="0"/>
              </a:rPr>
              <a:t>Μισθοδοσία εργαζομένου για τον οποίο δεν πληρούνται οι προϋποθέσεις που ορίζονται στην πρόσκληση για τη διαδικασία πρόσληψης </a:t>
            </a:r>
            <a:r>
              <a:rPr lang="el-GR" sz="5600" dirty="0">
                <a:latin typeface="Calibri" panose="020F0502020204030204" pitchFamily="34" charset="0"/>
                <a:cs typeface="Calibri" panose="020F0502020204030204" pitchFamily="34" charset="0"/>
              </a:rPr>
              <a:t>(μη προσκόμιση απαιτούμενων δικαιολογητικών, εσφαλμένα/ελλιπή δικαιολογητικά,  λανθασμένη </a:t>
            </a:r>
            <a:r>
              <a:rPr lang="el-GR" sz="5600" dirty="0" err="1">
                <a:latin typeface="Calibri" panose="020F0502020204030204" pitchFamily="34" charset="0"/>
                <a:cs typeface="Calibri" panose="020F0502020204030204" pitchFamily="34" charset="0"/>
              </a:rPr>
              <a:t>μοριοδότηση</a:t>
            </a:r>
            <a:r>
              <a:rPr lang="el-GR" sz="5600" dirty="0">
                <a:latin typeface="Calibri" panose="020F0502020204030204" pitchFamily="34" charset="0"/>
                <a:cs typeface="Calibri" panose="020F0502020204030204" pitchFamily="34" charset="0"/>
              </a:rPr>
              <a:t> κλπ.)</a:t>
            </a:r>
          </a:p>
          <a:p>
            <a:pPr lvl="0" algn="just">
              <a:lnSpc>
                <a:spcPct val="170000"/>
              </a:lnSpc>
              <a:buFont typeface="Wingdings" panose="05000000000000000000" pitchFamily="2" charset="2"/>
              <a:buChar char="Ø"/>
            </a:pPr>
            <a:endParaRPr lang="el-GR" sz="5600" dirty="0">
              <a:latin typeface="Calibri" panose="020F0502020204030204" pitchFamily="34" charset="0"/>
              <a:cs typeface="Calibri" panose="020F0502020204030204" pitchFamily="34" charset="0"/>
            </a:endParaRPr>
          </a:p>
          <a:p>
            <a:endParaRPr lang="el-GR" dirty="0"/>
          </a:p>
        </p:txBody>
      </p:sp>
      <p:pic>
        <p:nvPicPr>
          <p:cNvPr id="4" name="Εικόνα 3"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35850CB1-1ECA-F45A-8328-EA26E73ADB2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pic>
        <p:nvPicPr>
          <p:cNvPr id="5" name="Εικόνα 4">
            <a:extLst>
              <a:ext uri="{FF2B5EF4-FFF2-40B4-BE49-F238E27FC236}">
                <a16:creationId xmlns:a16="http://schemas.microsoft.com/office/drawing/2014/main" id="{8154FBB3-8D9D-4D44-5A99-76CFFA187CC3}"/>
              </a:ext>
            </a:extLst>
          </p:cNvPr>
          <p:cNvPicPr>
            <a:picLocks noChangeAspect="1"/>
          </p:cNvPicPr>
          <p:nvPr/>
        </p:nvPicPr>
        <p:blipFill>
          <a:blip r:embed="rId5"/>
          <a:stretch>
            <a:fillRect/>
          </a:stretch>
        </p:blipFill>
        <p:spPr>
          <a:xfrm>
            <a:off x="0" y="5808556"/>
            <a:ext cx="4550195" cy="1049444"/>
          </a:xfrm>
          <a:prstGeom prst="rect">
            <a:avLst/>
          </a:prstGeom>
        </p:spPr>
      </p:pic>
    </p:spTree>
    <p:extLst>
      <p:ext uri="{BB962C8B-B14F-4D97-AF65-F5344CB8AC3E}">
        <p14:creationId xmlns:p14="http://schemas.microsoft.com/office/powerpoint/2010/main" val="1604091245"/>
      </p:ext>
    </p:extLst>
  </p:cSld>
  <p:clrMapOvr>
    <a:overrideClrMapping bg1="lt1" tx1="dk1" bg2="lt2" tx2="dk2" accent1="accent1" accent2="accent2" accent3="accent3" accent4="accent4" accent5="accent5" accent6="accent6" hlink="hlink" folHlink="folHlink"/>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DD1D455-37F2-1DC5-0F39-F2302018E4DB}"/>
              </a:ext>
            </a:extLst>
          </p:cNvPr>
          <p:cNvSpPr>
            <a:spLocks noGrp="1"/>
          </p:cNvSpPr>
          <p:nvPr>
            <p:ph type="ctrTitle"/>
          </p:nvPr>
        </p:nvSpPr>
        <p:spPr/>
        <p:txBody>
          <a:bodyPr/>
          <a:lstStyle/>
          <a:p>
            <a:pPr algn="ctr"/>
            <a:r>
              <a:rPr lang="el-GR" i="1" dirty="0"/>
              <a:t>Ευχαριστούμε για την προσοχή σας!</a:t>
            </a:r>
          </a:p>
        </p:txBody>
      </p:sp>
      <p:pic>
        <p:nvPicPr>
          <p:cNvPr id="4" name="Εικόνα 3">
            <a:extLst>
              <a:ext uri="{FF2B5EF4-FFF2-40B4-BE49-F238E27FC236}">
                <a16:creationId xmlns:a16="http://schemas.microsoft.com/office/drawing/2014/main" id="{E5573037-32BB-4842-CF67-1F96A282D862}"/>
              </a:ext>
            </a:extLst>
          </p:cNvPr>
          <p:cNvPicPr>
            <a:picLocks noChangeAspect="1"/>
          </p:cNvPicPr>
          <p:nvPr/>
        </p:nvPicPr>
        <p:blipFill>
          <a:blip r:embed="rId2"/>
          <a:stretch>
            <a:fillRect/>
          </a:stretch>
        </p:blipFill>
        <p:spPr>
          <a:xfrm>
            <a:off x="0" y="5808556"/>
            <a:ext cx="4550195" cy="1049444"/>
          </a:xfrm>
          <a:prstGeom prst="rect">
            <a:avLst/>
          </a:prstGeom>
        </p:spPr>
      </p:pic>
      <p:pic>
        <p:nvPicPr>
          <p:cNvPr id="5" name="Εικόνα 4"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8A96319C-607A-04B2-EFC8-F3B9FF80124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spTree>
    <p:extLst>
      <p:ext uri="{BB962C8B-B14F-4D97-AF65-F5344CB8AC3E}">
        <p14:creationId xmlns:p14="http://schemas.microsoft.com/office/powerpoint/2010/main" val="348803029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3">
            <a:extLst>
              <a:ext uri="{FF2B5EF4-FFF2-40B4-BE49-F238E27FC236}">
                <a16:creationId xmlns:a16="http://schemas.microsoft.com/office/drawing/2014/main" id="{8551BC6F-8814-2607-8CF9-66C8CF8D9CFB}"/>
              </a:ext>
            </a:extLst>
          </p:cNvPr>
          <p:cNvSpPr>
            <a:spLocks noGrp="1"/>
          </p:cNvSpPr>
          <p:nvPr>
            <p:ph type="title"/>
          </p:nvPr>
        </p:nvSpPr>
        <p:spPr>
          <a:xfrm>
            <a:off x="824818" y="294967"/>
            <a:ext cx="8596668" cy="734350"/>
          </a:xfrm>
        </p:spPr>
        <p:txBody>
          <a:bodyPr>
            <a:normAutofit fontScale="90000"/>
          </a:bodyPr>
          <a:lstStyle/>
          <a:p>
            <a:pPr algn="ctr"/>
            <a:r>
              <a:rPr lang="el-GR" b="1" i="1" dirty="0">
                <a:solidFill>
                  <a:schemeClr val="tx2">
                    <a:lumMod val="60000"/>
                    <a:lumOff val="40000"/>
                  </a:schemeClr>
                </a:solidFill>
                <a:latin typeface="Calibri" panose="020F0502020204030204" pitchFamily="34" charset="0"/>
                <a:cs typeface="Calibri" panose="020F0502020204030204" pitchFamily="34" charset="0"/>
              </a:rPr>
              <a:t>Μονάδα Β1</a:t>
            </a:r>
            <a:br>
              <a:rPr lang="el-GR" b="1" i="1" dirty="0">
                <a:solidFill>
                  <a:schemeClr val="tx2">
                    <a:lumMod val="60000"/>
                    <a:lumOff val="40000"/>
                  </a:schemeClr>
                </a:solidFill>
                <a:latin typeface="Calibri" panose="020F0502020204030204" pitchFamily="34" charset="0"/>
                <a:cs typeface="Calibri" panose="020F0502020204030204" pitchFamily="34" charset="0"/>
              </a:rPr>
            </a:br>
            <a:endParaRPr lang="el-GR" dirty="0">
              <a:solidFill>
                <a:schemeClr val="tx2">
                  <a:lumMod val="60000"/>
                  <a:lumOff val="40000"/>
                </a:schemeClr>
              </a:solidFill>
            </a:endParaRPr>
          </a:p>
        </p:txBody>
      </p:sp>
      <p:graphicFrame>
        <p:nvGraphicFramePr>
          <p:cNvPr id="11" name="Θέση περιεχομένου 2">
            <a:extLst>
              <a:ext uri="{FF2B5EF4-FFF2-40B4-BE49-F238E27FC236}">
                <a16:creationId xmlns:a16="http://schemas.microsoft.com/office/drawing/2014/main" id="{C8529D34-0D99-A884-39A1-EB291184B9B9}"/>
              </a:ext>
            </a:extLst>
          </p:cNvPr>
          <p:cNvGraphicFramePr>
            <a:graphicFrameLocks noGrp="1"/>
          </p:cNvGraphicFramePr>
          <p:nvPr>
            <p:ph sz="half" idx="1"/>
            <p:extLst>
              <p:ext uri="{D42A27DB-BD31-4B8C-83A1-F6EECF244321}">
                <p14:modId xmlns:p14="http://schemas.microsoft.com/office/powerpoint/2010/main" val="4032623171"/>
              </p:ext>
            </p:extLst>
          </p:nvPr>
        </p:nvGraphicFramePr>
        <p:xfrm>
          <a:off x="678496" y="956023"/>
          <a:ext cx="4184035" cy="46974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Εικόνα 5">
            <a:extLst>
              <a:ext uri="{FF2B5EF4-FFF2-40B4-BE49-F238E27FC236}">
                <a16:creationId xmlns:a16="http://schemas.microsoft.com/office/drawing/2014/main" id="{72C954D4-9A42-2DA7-7890-97D8EB419894}"/>
              </a:ext>
            </a:extLst>
          </p:cNvPr>
          <p:cNvPicPr>
            <a:picLocks noChangeAspect="1"/>
          </p:cNvPicPr>
          <p:nvPr/>
        </p:nvPicPr>
        <p:blipFill>
          <a:blip r:embed="rId8"/>
          <a:stretch>
            <a:fillRect/>
          </a:stretch>
        </p:blipFill>
        <p:spPr>
          <a:xfrm>
            <a:off x="0" y="5808556"/>
            <a:ext cx="4550195" cy="1049444"/>
          </a:xfrm>
          <a:prstGeom prst="rect">
            <a:avLst/>
          </a:prstGeom>
        </p:spPr>
      </p:pic>
      <p:pic>
        <p:nvPicPr>
          <p:cNvPr id="7" name="Εικόνα 6" descr="Εικόνα που περιέχει γραφικά, γραμματοσειρά, λογότυπο, κείμενο&#10;&#10;Το περιεχόμενο που δημιουργείται από AI ενδέχεται να είναι εσφαλμένο.">
            <a:extLst>
              <a:ext uri="{FF2B5EF4-FFF2-40B4-BE49-F238E27FC236}">
                <a16:creationId xmlns:a16="http://schemas.microsoft.com/office/drawing/2014/main" id="{E58DE18B-4C49-8674-F6A3-0BA0F38E4AB7}"/>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9678972" y="6087427"/>
            <a:ext cx="2401570" cy="810895"/>
          </a:xfrm>
          <a:prstGeom prst="rect">
            <a:avLst/>
          </a:prstGeom>
          <a:noFill/>
          <a:ln>
            <a:noFill/>
          </a:ln>
        </p:spPr>
      </p:pic>
      <p:graphicFrame>
        <p:nvGraphicFramePr>
          <p:cNvPr id="30" name="Θέση περιεχομένου 2">
            <a:extLst>
              <a:ext uri="{FF2B5EF4-FFF2-40B4-BE49-F238E27FC236}">
                <a16:creationId xmlns:a16="http://schemas.microsoft.com/office/drawing/2014/main" id="{DD2DBECC-20DE-15DB-E3E0-5ADD096EC89D}"/>
              </a:ext>
            </a:extLst>
          </p:cNvPr>
          <p:cNvGraphicFramePr>
            <a:graphicFrameLocks/>
          </p:cNvGraphicFramePr>
          <p:nvPr>
            <p:extLst>
              <p:ext uri="{D42A27DB-BD31-4B8C-83A1-F6EECF244321}">
                <p14:modId xmlns:p14="http://schemas.microsoft.com/office/powerpoint/2010/main" val="54285156"/>
              </p:ext>
            </p:extLst>
          </p:nvPr>
        </p:nvGraphicFramePr>
        <p:xfrm>
          <a:off x="5494937" y="2229569"/>
          <a:ext cx="4184035" cy="2019981"/>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2201188104"/>
      </p:ext>
    </p:extLst>
  </p:cSld>
  <p:clrMapOvr>
    <a:masterClrMapping/>
  </p:clrMapOvr>
</p:sld>
</file>

<file path=ppt/theme/theme1.xml><?xml version="1.0" encoding="utf-8"?>
<a:theme xmlns:a="http://schemas.openxmlformats.org/drawingml/2006/main" name="Όψη">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Όψη">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Όψη">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0.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1.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2.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3.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4.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5.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6.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7.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8.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9.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0.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1.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2.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3.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4.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5.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6.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7.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8.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9.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0.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1.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2.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3.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4.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5.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6.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7.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8.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9.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0.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7.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8.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9.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3008</TotalTime>
  <Words>10401</Words>
  <Application>Microsoft Office PowerPoint</Application>
  <PresentationFormat>Ευρεία οθόνη</PresentationFormat>
  <Paragraphs>861</Paragraphs>
  <Slides>99</Slides>
  <Notes>61</Notes>
  <HiddenSlides>0</HiddenSlides>
  <MMClips>1</MMClips>
  <ScaleCrop>false</ScaleCrop>
  <HeadingPairs>
    <vt:vector size="6" baseType="variant">
      <vt:variant>
        <vt:lpstr>Γραμματοσειρές που χρησιμοποιούνται</vt:lpstr>
      </vt:variant>
      <vt:variant>
        <vt:i4>10</vt:i4>
      </vt:variant>
      <vt:variant>
        <vt:lpstr>Θέμα</vt:lpstr>
      </vt:variant>
      <vt:variant>
        <vt:i4>1</vt:i4>
      </vt:variant>
      <vt:variant>
        <vt:lpstr>Τίτλοι διαφανειών</vt:lpstr>
      </vt:variant>
      <vt:variant>
        <vt:i4>99</vt:i4>
      </vt:variant>
    </vt:vector>
  </HeadingPairs>
  <TitlesOfParts>
    <vt:vector size="110" baseType="lpstr">
      <vt:lpstr>Aptos</vt:lpstr>
      <vt:lpstr>Arial</vt:lpstr>
      <vt:lpstr>Calibri</vt:lpstr>
      <vt:lpstr>Calibri </vt:lpstr>
      <vt:lpstr>Courier New</vt:lpstr>
      <vt:lpstr>Tahoma</vt:lpstr>
      <vt:lpstr>Times New Roman</vt:lpstr>
      <vt:lpstr>Trebuchet MS</vt:lpstr>
      <vt:lpstr>Wingdings</vt:lpstr>
      <vt:lpstr>Wingdings 3</vt:lpstr>
      <vt:lpstr>Όψη</vt:lpstr>
      <vt:lpstr>Ταξιδεύοντας οι ΤΟΜΥ στην Ευρώπη…   ‘‘MAKE IT WORK’’</vt:lpstr>
      <vt:lpstr>Παρουσίαση του PowerPoint</vt:lpstr>
      <vt:lpstr>  Οδηγός Εκπαίδευσης Δικαιούχων  ΕΣΠΑ 2021-2027 </vt:lpstr>
      <vt:lpstr>ΜΕΡΟΣ Α Εισαγωγικό κείμενο ΤΟΜΥ – Μεσοπρόθεσμο – Αναγκαίος Όρος – Υποχρεώσεις ΥΠΕ </vt:lpstr>
      <vt:lpstr>Οι ΤΟΜΥ ως συστατικό στοιχείο της Μεταρρύθμισης της Πρωτοβάθμιας Φροντίδας Υγείας (ΠΦΥ)</vt:lpstr>
      <vt:lpstr>Οι ΤΟΜΥ ως συστατικό στοιχείο της Μεταρρύθμισης της ΠΦΥ</vt:lpstr>
      <vt:lpstr>Οι ΤΟΜΥ ως συστατικό στοιχείο της Μεταρρύθμισης της ΠΦΥ</vt:lpstr>
      <vt:lpstr>Αναγκαιότητα υλοποίησης της δράσης</vt:lpstr>
      <vt:lpstr>Αναγκαίοι Όροι</vt:lpstr>
      <vt:lpstr>16 Θεματικοί Αναγκαίοι Όροι </vt:lpstr>
      <vt:lpstr>Αναγκαίος Όρος 4.6. Υγεία  Στρατηγικό πλαίσιο πολιτικής για την υγεία και τη  μακροχρόνια φροντίδα</vt:lpstr>
      <vt:lpstr>Στρατηγικό πλαίσιο πολιτικής για την υγεία και τη  μακροχρόνια φροντίδα</vt:lpstr>
      <vt:lpstr>Στρατηγικό πλαίσιο πολιτικής για την υγεία και τη  μακροχρόνια φροντίδα</vt:lpstr>
      <vt:lpstr>Στρατηγικό πλαίσιο πολιτικής για την υγεία και τη  μακροχρόνια φροντίδα</vt:lpstr>
      <vt:lpstr> «Λειτουργία Νέων Τοπικών Ομάδων Υγείας (Τ.ΟΜ.Υ)» ΕΣΠΑ 2021-2027 </vt:lpstr>
      <vt:lpstr>Παρουσίαση του PowerPoint</vt:lpstr>
      <vt:lpstr>Παρουσίαση του PowerPoint</vt:lpstr>
      <vt:lpstr>Παρουσίαση του PowerPoint</vt:lpstr>
      <vt:lpstr>Θεσμικά εργαλεία που βελτιώνουν τις σύνθετες διαδικασίες που ίσχυαν κατά την υλοποίηση των έργων στην Προγραμματική Περίοδο 2014 -2020 </vt:lpstr>
      <vt:lpstr>ΚΥΑ «Διαδικασία - Πλαίσιο Εφαρμογής της δράσης «Λειτουργία νέων Τοπικών Ομάδων Υγείας (ΤΟΜΥ)»  Αρ. 27800 ΕΞ 2025 (ΦΕΚ Β’ 666/18-2-2025)   </vt:lpstr>
      <vt:lpstr>Εμπλεκόμενοι φορείς</vt:lpstr>
      <vt:lpstr>Αντικείμενο δράσης</vt:lpstr>
      <vt:lpstr>Ωφελούμενοι</vt:lpstr>
      <vt:lpstr>Έναρξη επιλεξιμότητας δαπανών της δράσης στο ΕΣΠΑ 2021-2027</vt:lpstr>
      <vt:lpstr>Επιλέξιμες ενέργειες </vt:lpstr>
      <vt:lpstr>Συγκρότηση ΤΟΜΥ και όροι λειτουργίας</vt:lpstr>
      <vt:lpstr>Στελέχωση ΤΟΜΥ </vt:lpstr>
      <vt:lpstr>Στελέχωση ΤΟΜΥ </vt:lpstr>
      <vt:lpstr>Στελέχωση ΤΟΜΥ  </vt:lpstr>
      <vt:lpstr>Διαδικασίες στελέχωσης Νέων ΤΟΜΥ </vt:lpstr>
      <vt:lpstr>Διαδικασίες στελέχωσης Νέων ΤΟΜΥ </vt:lpstr>
      <vt:lpstr>Στελέχωση Νέων ΤΟΜΥ Α) Κατάλογοι επικουρικών ιατρών</vt:lpstr>
      <vt:lpstr>Στελέχωση Νέων ΤΟΜΥ Α) Κατάλογοι επικουρικών ιατρών</vt:lpstr>
      <vt:lpstr>Στελέχωση Νέων ΤΟΜΥ  Β) Δελτίο παροχής υπηρεσιών</vt:lpstr>
      <vt:lpstr>Στέγαση ΤΟΜΥ Αριθ. Γ1α/Γ.Π.οικ.87406/24-11-2017 ΥΑ και το άρθρο 106 του Ν4461/2017</vt:lpstr>
      <vt:lpstr>Στέγαση ΤΟΜΥ  Προδιαγραφές χώρων - εξοπλισμός</vt:lpstr>
      <vt:lpstr>Στέγαση ΤΟΜΥ  Προδιαγραφές χώρων - εξοπλισμός</vt:lpstr>
      <vt:lpstr>Παρουσίαση του PowerPoint</vt:lpstr>
      <vt:lpstr>Ρόλος ΕΔΕΥΠΥ </vt:lpstr>
      <vt:lpstr>Ρόλος ΕΔΕΥΠΥ    </vt:lpstr>
      <vt:lpstr>Ρόλος ΕΔΕΥΠΥ </vt:lpstr>
      <vt:lpstr>Ρόλος - Υποχρεώσεις των  Υγειονομικών Περιφερειών (ΥΠΕ) Συν-δικαιούχοι (Εταίροι) </vt:lpstr>
      <vt:lpstr>Ρόλος - Υποχρεώσεις των  Υγειονομικών Περιφερειών (ΥΠΕ) </vt:lpstr>
      <vt:lpstr>Ρόλος - Υποχρεώσεις των ΥΠΕ </vt:lpstr>
      <vt:lpstr>Ρόλος - Υποχρεώσεις των ΥΠΕ </vt:lpstr>
      <vt:lpstr>Ρόλος - Υποχρεώσεις των ΥΠΕ </vt:lpstr>
      <vt:lpstr>Ρόλος - Υποχρεώσεις των ΥΠΕ  Χρηματοδότηση της πράξης </vt:lpstr>
      <vt:lpstr>Προβολή και Δημοσιότητα στο πλαίσιο της νέας δράσης  </vt:lpstr>
      <vt:lpstr>Προβολή και Δημοσιότητα στο πλαίσιο της νέας δράσης</vt:lpstr>
      <vt:lpstr>Προβολή και Δημοσιότητα στο πλαίσιο της νέας δράσης</vt:lpstr>
      <vt:lpstr>Προβολή και Δημοσιότητα στο πλαίσιο της νέας δράσης</vt:lpstr>
      <vt:lpstr>Αξιοποίηση πόρων απλοποιημένου κόστους (40%)  </vt:lpstr>
      <vt:lpstr>Αξιοποίηση πόρων απλοποιημένου κόστους (40%)</vt:lpstr>
      <vt:lpstr>Αξιοποίηση πόρων απλοποιημένου κόστους (40%)</vt:lpstr>
      <vt:lpstr>Αξιοποίηση πόρων απλοποιημένου κόστους (40%)</vt:lpstr>
      <vt:lpstr>Αξιοποίηση πόρων απλοποιημένου κόστους (40%)</vt:lpstr>
      <vt:lpstr>Αξιοποίηση πόρων απλοποιημένου κόστους (40%)</vt:lpstr>
      <vt:lpstr>Δηλώσεις περί μη σύγκρουσης συμφερόντων στο πλαίσιο των συγχρηματοδοτούμενων προγραμμάτων</vt:lpstr>
      <vt:lpstr>Δηλώσεις περί μη σύγκρουσης συμφερόντων στο πλαίσιο των συγχρηματοδοτούμενων προγραμμάτων  </vt:lpstr>
      <vt:lpstr>Δηλώσεις περί μη σύγκρουσης συμφερόντων στο πλαίσιο των συγχρηματοδοτούμενων προγραμμάτων </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ΤΟΜΥ Αιγάλεω - 2η ΥΠΕ  Κέντρο Υγείας Αιγάλεω – ΤΟΠΦΥ - Δήμος και Φορείς Τοπικής Κοινότητας</vt:lpstr>
      <vt:lpstr>Παρουσίαση του PowerPoint</vt:lpstr>
      <vt:lpstr>ΜΕΡΟΣ Β Διαχείριση Νέων Πράξεων Υλοποίηση φυσικού και οικονομικού αντικειμένου της πράξης  </vt:lpstr>
      <vt:lpstr>Τεχνικό δελτίο Υποέργου (ΤΔΥ)</vt:lpstr>
      <vt:lpstr>Δελτία Δήλωσης Δαπανών  (ΔΔΔ) </vt:lpstr>
      <vt:lpstr>Α. Φυσικό Αντικείμενο - Παραδοτέα</vt:lpstr>
      <vt:lpstr>1. Απόφαση Διοικητή ΥΠΕ περί συγκρότησης ΤΟΜΥ                                                                (όπως προβλέπεται από το άρθρο 106 του Ν.4461/2017 με τις ενδεχόμενες τροποποιήσεις της) </vt:lpstr>
      <vt:lpstr>2. Μηνιαίο (συγκεντρωτικό) παρουσιολόγιο προσωπικού </vt:lpstr>
      <vt:lpstr>3. Έκθεση αυτοαξιολόγησης ΤΟΜΥ </vt:lpstr>
      <vt:lpstr>3. Έκθεση αυτοαξιολόγησης ΤΟΜΥ </vt:lpstr>
      <vt:lpstr>Δελτία Δήλωσης Δαπανών Φυσικό Αντικείμενο Επισημάνσεις</vt:lpstr>
      <vt:lpstr>Λίστα Ελέγχου Κάλυψης Προσβασιμότητας</vt:lpstr>
      <vt:lpstr>Β. Οικονομικό Αντικείμενο - Παραδοτέα</vt:lpstr>
      <vt:lpstr>Οικονομικό Αντικείμενο - Παραδοτέα </vt:lpstr>
      <vt:lpstr>Οικονομικό Αντικείμενο - Παραδοτέα </vt:lpstr>
      <vt:lpstr>Οικονομικό Αντικείμενο - Παραδοτέα  Λογιστική Κατάσταση (ΛΚ)</vt:lpstr>
      <vt:lpstr>Μη επιλέξιμες δαπάνες    </vt:lpstr>
      <vt:lpstr>Μη επιλέξιμες δαπάνες </vt:lpstr>
      <vt:lpstr>ΔΔΔ: Φυσικό &amp; Οικονομικό Αντικείμενο  Γενικές Επισημάνσεις</vt:lpstr>
      <vt:lpstr>Χρηματοδότηση της πράξης Αιτήματα Κατανομής </vt:lpstr>
      <vt:lpstr>Χρηματοδότηση της πράξης Αιτήματα Κατανομής </vt:lpstr>
      <vt:lpstr>Χρηματοδότηση της πράξης  Αιτήματα Κατανομής</vt:lpstr>
      <vt:lpstr>Χρηματοδότηση της πράξης  Α) Υποβολή Αιτημάτων Κατανομής για καταβολή άμεσων δαπανών μισθοδοσίας </vt:lpstr>
      <vt:lpstr>Χρηματοδότηση της πράξης  Β) Υποβολή Αιτημάτων Κατανομής για  Εκταμίευση απλοποιημένου κόστους (40%) </vt:lpstr>
      <vt:lpstr>Χρηματοδότηση της πράξης  Β) Υποβολή Αιτημάτων Κατανομής για  Εκταμίευση απλοποιημένου κόστους (40%) </vt:lpstr>
      <vt:lpstr>Σύστημα Αναφορών ΕΣΠΑ  2021-2027                                                                              </vt:lpstr>
      <vt:lpstr>ΕΠΙΤΟΠΙΕΣ ΕΠΑΛΗΘΕΥΣΕΙΣ (on the spot check) Συνηθισμένα Ευρήματα κατά τους Ελέγχους    </vt:lpstr>
      <vt:lpstr>ΕΠΙΤΟΠΙΕΣ ΕΠΑΛΗΘΕΥΣΕΙΣ (on the spot check)</vt:lpstr>
      <vt:lpstr>ΕΠΙΤΟΠΙΕΣ ΕΠΑΛΗΘΕΥΣΕΙΣ (on the spot check)</vt:lpstr>
      <vt:lpstr>ΕΠΙΤΟΠΙΕΣ ΕΠΑΛΗΘΕΥΣΕΙΣ  Συνηθισμένα ευρήματα κατά τους Ελέγχους  από Δ/Α</vt:lpstr>
      <vt:lpstr>Συνηθισμένα ευρήματα κατά τους Ελέγχους  από ΕΔΕΛ</vt:lpstr>
      <vt:lpstr>Ευχαριστούμε για την προσοχή σας!</vt:lpstr>
      <vt:lpstr>Μονάδα Β1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Ταξιδεύοντας οι ΤΟΜΥ στην Ευρώπη…   ‘‘MAKE IT WORK’’</dc:title>
  <dc:creator>ΛΑΜΠΡΑΚΗ ΙΟΥΛΙΑ</dc:creator>
  <cp:lastModifiedBy>ΤΣΑΜΠΟΥΚΟΥ ΣΑΠΦΩ</cp:lastModifiedBy>
  <cp:revision>284</cp:revision>
  <dcterms:created xsi:type="dcterms:W3CDTF">2026-01-27T10:38:11Z</dcterms:created>
  <dcterms:modified xsi:type="dcterms:W3CDTF">2026-03-31T07:47:48Z</dcterms:modified>
</cp:coreProperties>
</file>